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181" autoAdjust="0"/>
    <p:restoredTop sz="94660"/>
  </p:normalViewPr>
  <p:slideViewPr>
    <p:cSldViewPr>
      <p:cViewPr varScale="1">
        <p:scale>
          <a:sx n="79" d="100"/>
          <a:sy n="79" d="100"/>
        </p:scale>
        <p:origin x="98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H:\Proiect%20informatica-Subprograme\FFDP%20-%20Wrong%20Side%20Of%20Heaven.mp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Proiect%20subprograme.cpp" TargetMode="External"/><Relationship Id="rId2" Type="http://schemas.openxmlformats.org/officeDocument/2006/relationships/hyperlink" Target="Subprograme.doc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" y="4800600"/>
            <a:ext cx="2514600" cy="175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Elev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000" dirty="0"/>
              <a:t>Fr</a:t>
            </a:r>
            <a:r>
              <a:rPr lang="ro-RO" sz="2000" dirty="0" err="1"/>
              <a:t>înca</a:t>
            </a:r>
            <a:r>
              <a:rPr lang="ro-RO" sz="2000" dirty="0"/>
              <a:t> Fernando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1800" y="4572000"/>
            <a:ext cx="2514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7400" y="4419600"/>
            <a:ext cx="2514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971800" y="228600"/>
            <a:ext cx="2514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5334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Proiect</a:t>
            </a:r>
            <a:r>
              <a:rPr lang="en-US" sz="3200" dirty="0"/>
              <a:t> la </a:t>
            </a:r>
            <a:r>
              <a:rPr lang="en-US" sz="3200" dirty="0" err="1"/>
              <a:t>informatica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0"/>
            <a:ext cx="8610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Subprograme</a:t>
            </a:r>
            <a:endParaRPr lang="en-US" sz="8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FFDP - Wrong Side Of Heaven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533400" y="152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763000" y="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End 7">
            <a:hlinkClick r:id="" action="ppaction://hlinkshowjump?jump=lastslide" highlightClick="1"/>
          </p:cNvPr>
          <p:cNvSpPr/>
          <p:nvPr/>
        </p:nvSpPr>
        <p:spPr>
          <a:xfrm>
            <a:off x="8534400" y="6400800"/>
            <a:ext cx="6096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Movie 8">
            <a:hlinkClick r:id="" action="ppaction://hlinkshowjump?jump=endshow" highlightClick="1"/>
          </p:cNvPr>
          <p:cNvSpPr/>
          <p:nvPr/>
        </p:nvSpPr>
        <p:spPr>
          <a:xfrm>
            <a:off x="4191000" y="6400800"/>
            <a:ext cx="609600" cy="457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89" name="Pi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57200"/>
            <a:ext cx="5486400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763000" y="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End 7">
            <a:hlinkClick r:id="" action="ppaction://hlinkshowjump?jump=lastslide" highlightClick="1"/>
          </p:cNvPr>
          <p:cNvSpPr/>
          <p:nvPr/>
        </p:nvSpPr>
        <p:spPr>
          <a:xfrm>
            <a:off x="8534400" y="6400800"/>
            <a:ext cx="6096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Movie 8">
            <a:hlinkClick r:id="" action="ppaction://hlinkshowjump?jump=endshow" highlightClick="1"/>
          </p:cNvPr>
          <p:cNvSpPr/>
          <p:nvPr/>
        </p:nvSpPr>
        <p:spPr>
          <a:xfrm>
            <a:off x="4191000" y="6400800"/>
            <a:ext cx="609600" cy="457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5" name="Pi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57200"/>
            <a:ext cx="556096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763000" y="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End 7">
            <a:hlinkClick r:id="" action="ppaction://hlinkshowjump?jump=lastslide" highlightClick="1"/>
          </p:cNvPr>
          <p:cNvSpPr/>
          <p:nvPr/>
        </p:nvSpPr>
        <p:spPr>
          <a:xfrm>
            <a:off x="8534400" y="6400800"/>
            <a:ext cx="6096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Movie 8">
            <a:hlinkClick r:id="" action="ppaction://hlinkshowjump?jump=endshow" highlightClick="1"/>
          </p:cNvPr>
          <p:cNvSpPr/>
          <p:nvPr/>
        </p:nvSpPr>
        <p:spPr>
          <a:xfrm>
            <a:off x="4191000" y="6400800"/>
            <a:ext cx="609600" cy="457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81000"/>
            <a:ext cx="6415474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763000" y="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End 7">
            <a:hlinkClick r:id="" action="ppaction://hlinkshowjump?jump=lastslide" highlightClick="1"/>
          </p:cNvPr>
          <p:cNvSpPr/>
          <p:nvPr/>
        </p:nvSpPr>
        <p:spPr>
          <a:xfrm>
            <a:off x="8534400" y="6400800"/>
            <a:ext cx="6096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Movie 8">
            <a:hlinkClick r:id="" action="ppaction://hlinkshowjump?jump=endshow" highlightClick="1"/>
          </p:cNvPr>
          <p:cNvSpPr/>
          <p:nvPr/>
        </p:nvSpPr>
        <p:spPr>
          <a:xfrm>
            <a:off x="4191000" y="6400800"/>
            <a:ext cx="609600" cy="457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"/>
            <a:ext cx="6535812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763000" y="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End 7">
            <a:hlinkClick r:id="" action="ppaction://hlinkshowjump?jump=lastslide" highlightClick="1"/>
          </p:cNvPr>
          <p:cNvSpPr/>
          <p:nvPr/>
        </p:nvSpPr>
        <p:spPr>
          <a:xfrm>
            <a:off x="8534400" y="6400800"/>
            <a:ext cx="6096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Movie 8">
            <a:hlinkClick r:id="" action="ppaction://hlinkshowjump?jump=endshow" highlightClick="1"/>
          </p:cNvPr>
          <p:cNvSpPr/>
          <p:nvPr/>
        </p:nvSpPr>
        <p:spPr>
          <a:xfrm>
            <a:off x="4191000" y="6400800"/>
            <a:ext cx="609600" cy="457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62200"/>
            <a:ext cx="8850914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838200" y="1447800"/>
            <a:ext cx="10667999" cy="66293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0" dirty="0"/>
              <a:t>SFARSIT</a:t>
            </a:r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533400"/>
            <a:ext cx="7772400" cy="914400"/>
          </a:xfrm>
        </p:spPr>
        <p:txBody>
          <a:bodyPr/>
          <a:lstStyle/>
          <a:p>
            <a:pPr algn="ctr"/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1.Partea </a:t>
            </a:r>
            <a:r>
              <a:rPr lang="en-US" sz="2000" b="1" dirty="0" err="1">
                <a:hlinkClick r:id="rId2" action="ppaction://hlinkfile"/>
              </a:rPr>
              <a:t>teoretica</a:t>
            </a:r>
            <a:r>
              <a:rPr lang="en-US" sz="2000" b="1" dirty="0"/>
              <a:t>.</a:t>
            </a:r>
          </a:p>
          <a:p>
            <a:r>
              <a:rPr lang="en-US" sz="1600" dirty="0"/>
              <a:t>1.1.Notiuni introductive</a:t>
            </a:r>
          </a:p>
          <a:p>
            <a:r>
              <a:rPr lang="en-US" sz="1600" dirty="0"/>
              <a:t>1.2.Clasificarea </a:t>
            </a:r>
            <a:r>
              <a:rPr lang="en-US" sz="1600" dirty="0" err="1"/>
              <a:t>subprogramelor</a:t>
            </a:r>
            <a:endParaRPr lang="en-US" sz="1600" dirty="0"/>
          </a:p>
          <a:p>
            <a:r>
              <a:rPr lang="en-US" sz="1600" dirty="0"/>
              <a:t>1.3.Reguli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construirea</a:t>
            </a:r>
            <a:r>
              <a:rPr lang="en-US" sz="1600" dirty="0"/>
              <a:t> </a:t>
            </a:r>
            <a:r>
              <a:rPr lang="en-US" sz="1600" dirty="0" err="1"/>
              <a:t>subprogramelor</a:t>
            </a:r>
            <a:r>
              <a:rPr lang="en-US" sz="1600" dirty="0"/>
              <a:t> C++</a:t>
            </a:r>
          </a:p>
          <a:p>
            <a:r>
              <a:rPr lang="en-US" sz="1600" dirty="0"/>
              <a:t>1.4.Utilizarea </a:t>
            </a:r>
            <a:r>
              <a:rPr lang="en-US" sz="1600" dirty="0" err="1"/>
              <a:t>stivei</a:t>
            </a:r>
            <a:r>
              <a:rPr lang="en-US" sz="1600" dirty="0"/>
              <a:t> de </a:t>
            </a:r>
            <a:r>
              <a:rPr lang="en-US" sz="1600" dirty="0" err="1"/>
              <a:t>catre</a:t>
            </a:r>
            <a:r>
              <a:rPr lang="en-US" sz="1600" dirty="0"/>
              <a:t> </a:t>
            </a:r>
            <a:r>
              <a:rPr lang="en-US" sz="1600" dirty="0" err="1"/>
              <a:t>subprograme</a:t>
            </a:r>
            <a:endParaRPr lang="en-US" sz="1600" dirty="0"/>
          </a:p>
          <a:p>
            <a:r>
              <a:rPr lang="en-US" sz="1600" dirty="0"/>
              <a:t>1.5.Tablourile de </a:t>
            </a:r>
            <a:r>
              <a:rPr lang="en-US" sz="1600" dirty="0" err="1"/>
              <a:t>memorie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subprogramele</a:t>
            </a:r>
            <a:endParaRPr lang="en-US" sz="1600" dirty="0"/>
          </a:p>
          <a:p>
            <a:r>
              <a:rPr lang="en-US" sz="1600" dirty="0"/>
              <a:t>1.6.Clasificarea </a:t>
            </a:r>
            <a:r>
              <a:rPr lang="en-US" sz="1600" dirty="0" err="1"/>
              <a:t>variabilelor</a:t>
            </a:r>
            <a:r>
              <a:rPr lang="en-US" sz="1600" dirty="0"/>
              <a:t> de </a:t>
            </a:r>
            <a:r>
              <a:rPr lang="en-US" sz="1600" dirty="0" err="1"/>
              <a:t>memorie</a:t>
            </a:r>
            <a:endParaRPr lang="en-US" sz="1600" dirty="0"/>
          </a:p>
          <a:p>
            <a:pPr>
              <a:buNone/>
            </a:pPr>
            <a:r>
              <a:rPr lang="en-US" sz="2000" b="1" dirty="0"/>
              <a:t>2.Prezentarea </a:t>
            </a:r>
            <a:r>
              <a:rPr lang="en-US" sz="2000" b="1" dirty="0" err="1">
                <a:hlinkClick r:id="rId3" action="ppaction://hlinkfile"/>
              </a:rPr>
              <a:t>aplicatiei</a:t>
            </a:r>
            <a:r>
              <a:rPr lang="en-US" sz="2000" b="1" dirty="0"/>
              <a:t>.</a:t>
            </a:r>
          </a:p>
          <a:p>
            <a:r>
              <a:rPr lang="en-US" sz="1600" dirty="0"/>
              <a:t>2.1.Pentru </a:t>
            </a:r>
            <a:r>
              <a:rPr lang="en-US" sz="1600" dirty="0" err="1"/>
              <a:t>programele</a:t>
            </a:r>
            <a:r>
              <a:rPr lang="en-US" sz="1600" dirty="0"/>
              <a:t> </a:t>
            </a:r>
            <a:r>
              <a:rPr lang="en-US" sz="1600" dirty="0" err="1"/>
              <a:t>implementate</a:t>
            </a:r>
            <a:r>
              <a:rPr lang="en-US" sz="1600" dirty="0"/>
              <a:t> cu </a:t>
            </a:r>
            <a:r>
              <a:rPr lang="en-US" sz="1600" dirty="0" err="1"/>
              <a:t>ajutorul</a:t>
            </a:r>
            <a:r>
              <a:rPr lang="en-US" sz="1600" dirty="0"/>
              <a:t> </a:t>
            </a:r>
            <a:r>
              <a:rPr lang="en-US" sz="1600" dirty="0" err="1"/>
              <a:t>subprogramelor</a:t>
            </a:r>
            <a:r>
              <a:rPr lang="en-US" sz="1600" dirty="0"/>
              <a:t> </a:t>
            </a:r>
            <a:r>
              <a:rPr lang="en-US" sz="1600" dirty="0" err="1"/>
              <a:t>primite</a:t>
            </a:r>
            <a:r>
              <a:rPr lang="en-US" sz="1600" dirty="0"/>
              <a:t> la tama.</a:t>
            </a:r>
          </a:p>
          <a:p>
            <a:r>
              <a:rPr lang="en-US" sz="1600" dirty="0"/>
              <a:t>2.2.Pentru </a:t>
            </a:r>
            <a:r>
              <a:rPr lang="en-US" sz="1600" dirty="0" err="1"/>
              <a:t>alte</a:t>
            </a:r>
            <a:r>
              <a:rPr lang="en-US" sz="1600" dirty="0"/>
              <a:t> </a:t>
            </a:r>
            <a:r>
              <a:rPr lang="en-US" sz="1600" dirty="0" err="1"/>
              <a:t>programe</a:t>
            </a:r>
            <a:r>
              <a:rPr lang="en-US" sz="1600" dirty="0"/>
              <a:t> </a:t>
            </a:r>
            <a:r>
              <a:rPr lang="en-US" sz="1600" dirty="0" err="1"/>
              <a:t>implementate</a:t>
            </a:r>
            <a:r>
              <a:rPr lang="en-US" sz="1600" dirty="0"/>
              <a:t> cu </a:t>
            </a:r>
            <a:r>
              <a:rPr lang="en-US" sz="1600" dirty="0" err="1"/>
              <a:t>ajutorul</a:t>
            </a:r>
            <a:r>
              <a:rPr lang="en-US" sz="1600" dirty="0"/>
              <a:t> </a:t>
            </a:r>
            <a:r>
              <a:rPr lang="en-US" sz="1600" dirty="0" err="1"/>
              <a:t>subprogramelor</a:t>
            </a:r>
            <a:r>
              <a:rPr lang="en-US" sz="1600" dirty="0"/>
              <a:t>.</a:t>
            </a:r>
          </a:p>
          <a:p>
            <a:endParaRPr lang="en-US" sz="2000" dirty="0"/>
          </a:p>
        </p:txBody>
      </p:sp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763000" y="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End 7">
            <a:hlinkClick r:id="" action="ppaction://hlinkshowjump?jump=lastslide" highlightClick="1"/>
          </p:cNvPr>
          <p:cNvSpPr/>
          <p:nvPr/>
        </p:nvSpPr>
        <p:spPr>
          <a:xfrm>
            <a:off x="8534400" y="6400800"/>
            <a:ext cx="6096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Movie 8">
            <a:hlinkClick r:id="" action="ppaction://hlinkshowjump?jump=endshow" highlightClick="1"/>
          </p:cNvPr>
          <p:cNvSpPr/>
          <p:nvPr/>
        </p:nvSpPr>
        <p:spPr>
          <a:xfrm>
            <a:off x="4191000" y="6400800"/>
            <a:ext cx="609600" cy="457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763000" y="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End 7">
            <a:hlinkClick r:id="" action="ppaction://hlinkshowjump?jump=lastslide" highlightClick="1"/>
          </p:cNvPr>
          <p:cNvSpPr/>
          <p:nvPr/>
        </p:nvSpPr>
        <p:spPr>
          <a:xfrm>
            <a:off x="8534400" y="6400800"/>
            <a:ext cx="6096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Movie 8">
            <a:hlinkClick r:id="" action="ppaction://hlinkshowjump?jump=endshow" highlightClick="1"/>
          </p:cNvPr>
          <p:cNvSpPr/>
          <p:nvPr/>
        </p:nvSpPr>
        <p:spPr>
          <a:xfrm>
            <a:off x="4191000" y="6400800"/>
            <a:ext cx="609600" cy="457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524000"/>
            <a:ext cx="3276600" cy="4572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Subprogramul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secventa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instructiuni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rezolva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anumita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sarcina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care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poate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scrisa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separat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blocul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radacina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lansata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executie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din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interiorul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oricarui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bloc,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nevoie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3810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 </a:t>
            </a:r>
            <a:r>
              <a:rPr kumimoji="0" lang="en-US" sz="4000" b="0" i="0" u="none" strike="noStrike" kern="1200" cap="none" spc="-100" normalizeH="0" baseline="0" noProof="0" dirty="0" err="1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Notiuni</a:t>
            </a: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introductive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9000" y="1225689"/>
            <a:ext cx="487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caz</a:t>
            </a:r>
            <a:r>
              <a:rPr lang="en-US" dirty="0"/>
              <a:t>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void </a:t>
            </a:r>
            <a:r>
              <a:rPr lang="en-US" dirty="0" err="1"/>
              <a:t>scrie</a:t>
            </a:r>
            <a:r>
              <a:rPr lang="en-US" dirty="0"/>
              <a:t>();	</a:t>
            </a:r>
            <a:r>
              <a:rPr lang="en-US" dirty="0" err="1"/>
              <a:t>prototipul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scrie</a:t>
            </a:r>
            <a:r>
              <a:rPr lang="en-US" dirty="0"/>
              <a:t>();	          </a:t>
            </a:r>
            <a:r>
              <a:rPr lang="en-US" dirty="0" err="1"/>
              <a:t>apel</a:t>
            </a:r>
            <a:endParaRPr lang="en-US" dirty="0"/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scrie</a:t>
            </a:r>
            <a:r>
              <a:rPr lang="en-US" dirty="0"/>
              <a:t>()	</a:t>
            </a:r>
            <a:r>
              <a:rPr lang="en-US" dirty="0" err="1"/>
              <a:t>antet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&lt;&lt;”Hello C++!”;	</a:t>
            </a:r>
            <a:r>
              <a:rPr lang="en-US" dirty="0" err="1"/>
              <a:t>corp</a:t>
            </a:r>
            <a:r>
              <a:rPr lang="en-US" dirty="0"/>
              <a:t>     	</a:t>
            </a:r>
            <a:r>
              <a:rPr lang="en-US" dirty="0" err="1"/>
              <a:t>definitie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800600" y="2514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48200" y="4191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5562600" y="4419600"/>
            <a:ext cx="6096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6705600" y="4114800"/>
            <a:ext cx="3810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191000" y="3352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533400"/>
            <a:ext cx="8763000" cy="914400"/>
          </a:xfrm>
        </p:spPr>
        <p:txBody>
          <a:bodyPr/>
          <a:lstStyle/>
          <a:p>
            <a:pPr algn="ctr"/>
            <a:r>
              <a:rPr lang="en-US" dirty="0"/>
              <a:t>1.2.Clasificarea </a:t>
            </a:r>
            <a:r>
              <a:rPr lang="en-US" dirty="0" err="1"/>
              <a:t>subprogramelor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3058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Exista</a:t>
            </a:r>
            <a:r>
              <a:rPr lang="en-US" sz="2000" dirty="0"/>
              <a:t> 2 </a:t>
            </a:r>
            <a:r>
              <a:rPr lang="en-US" sz="2000" dirty="0" err="1"/>
              <a:t>criterii</a:t>
            </a:r>
            <a:r>
              <a:rPr lang="en-US" sz="2000" dirty="0"/>
              <a:t> de </a:t>
            </a:r>
            <a:r>
              <a:rPr lang="en-US" sz="2000" dirty="0" err="1"/>
              <a:t>clasificare</a:t>
            </a:r>
            <a:r>
              <a:rPr lang="en-US" sz="2000" dirty="0"/>
              <a:t>:</a:t>
            </a:r>
          </a:p>
          <a:p>
            <a:pPr lvl="0"/>
            <a:r>
              <a:rPr lang="en-US" sz="2000" dirty="0"/>
              <a:t> </a:t>
            </a: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autor</a:t>
            </a:r>
            <a:r>
              <a:rPr lang="en-US" sz="2000" dirty="0"/>
              <a:t>:</a:t>
            </a:r>
          </a:p>
          <a:p>
            <a:pPr lvl="0">
              <a:buNone/>
            </a:pPr>
            <a:r>
              <a:rPr lang="en-US" sz="2000" dirty="0"/>
              <a:t>1)</a:t>
            </a:r>
            <a:r>
              <a:rPr lang="en-US" sz="2000" dirty="0" err="1"/>
              <a:t>Subprograme</a:t>
            </a:r>
            <a:r>
              <a:rPr lang="en-US" sz="2000" dirty="0"/>
              <a:t> standard( de </a:t>
            </a:r>
            <a:r>
              <a:rPr lang="en-US" sz="2000" dirty="0" err="1"/>
              <a:t>sistem</a:t>
            </a:r>
            <a:r>
              <a:rPr lang="en-US" sz="2000" dirty="0"/>
              <a:t> ):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predefinite</a:t>
            </a:r>
            <a:r>
              <a:rPr lang="en-US" sz="2000" dirty="0"/>
              <a:t> in </a:t>
            </a:r>
            <a:r>
              <a:rPr lang="en-US" sz="2000" dirty="0" err="1"/>
              <a:t>limbajul</a:t>
            </a:r>
            <a:r>
              <a:rPr lang="en-US" sz="2000" dirty="0"/>
              <a:t> de </a:t>
            </a:r>
            <a:r>
              <a:rPr lang="en-US" sz="2000" dirty="0" err="1"/>
              <a:t>programare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au </a:t>
            </a:r>
            <a:r>
              <a:rPr lang="en-US" sz="2000" dirty="0" err="1"/>
              <a:t>fost</a:t>
            </a:r>
            <a:r>
              <a:rPr lang="en-US" sz="2000" dirty="0"/>
              <a:t> create </a:t>
            </a:r>
            <a:r>
              <a:rPr lang="en-US" sz="2000" dirty="0" err="1"/>
              <a:t>chiar</a:t>
            </a:r>
            <a:r>
              <a:rPr lang="en-US" sz="2000" dirty="0"/>
              <a:t> de </a:t>
            </a:r>
            <a:r>
              <a:rPr lang="en-US" sz="2000" dirty="0" err="1"/>
              <a:t>autorii</a:t>
            </a:r>
            <a:r>
              <a:rPr lang="en-US" sz="2000" dirty="0"/>
              <a:t> </a:t>
            </a:r>
            <a:r>
              <a:rPr lang="en-US" sz="2000" dirty="0" err="1"/>
              <a:t>limbajului</a:t>
            </a:r>
            <a:endParaRPr lang="en-US" sz="2000" dirty="0"/>
          </a:p>
          <a:p>
            <a:pPr lvl="0">
              <a:buNone/>
            </a:pPr>
            <a:r>
              <a:rPr lang="en-US" sz="2000" dirty="0"/>
              <a:t>2)</a:t>
            </a:r>
            <a:r>
              <a:rPr lang="en-US" sz="2000" dirty="0" err="1"/>
              <a:t>Subprograme</a:t>
            </a:r>
            <a:r>
              <a:rPr lang="en-US" sz="2000" dirty="0"/>
              <a:t> </a:t>
            </a:r>
            <a:r>
              <a:rPr lang="en-US" sz="2000" dirty="0" err="1"/>
              <a:t>utilizator</a:t>
            </a:r>
            <a:r>
              <a:rPr lang="en-US" sz="2000" dirty="0"/>
              <a:t>( </a:t>
            </a:r>
            <a:r>
              <a:rPr lang="en-US" sz="2000" dirty="0" err="1"/>
              <a:t>nestandard</a:t>
            </a:r>
            <a:r>
              <a:rPr lang="en-US" sz="2000" dirty="0"/>
              <a:t> ):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cele</a:t>
            </a:r>
            <a:r>
              <a:rPr lang="en-US" sz="2000" dirty="0"/>
              <a:t> create de </a:t>
            </a:r>
            <a:r>
              <a:rPr lang="en-US" sz="2000" dirty="0" err="1"/>
              <a:t>catre</a:t>
            </a:r>
            <a:r>
              <a:rPr lang="en-US" sz="2000" dirty="0"/>
              <a:t> </a:t>
            </a:r>
            <a:r>
              <a:rPr lang="en-US" sz="2000" dirty="0" err="1"/>
              <a:t>programatori</a:t>
            </a:r>
            <a:endParaRPr lang="en-US" sz="2000" dirty="0"/>
          </a:p>
          <a:p>
            <a:pPr lvl="0"/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modalitatea</a:t>
            </a:r>
            <a:r>
              <a:rPr lang="en-US" sz="2000" dirty="0"/>
              <a:t> de </a:t>
            </a:r>
            <a:r>
              <a:rPr lang="en-US" sz="2000" dirty="0" err="1"/>
              <a:t>apelare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1)</a:t>
            </a:r>
            <a:r>
              <a:rPr lang="en-US" sz="2000" dirty="0" err="1"/>
              <a:t>Subprograme</a:t>
            </a:r>
            <a:r>
              <a:rPr lang="en-US" sz="2000" dirty="0"/>
              <a:t> </a:t>
            </a:r>
            <a:r>
              <a:rPr lang="en-US" sz="2000" dirty="0" err="1"/>
              <a:t>procedurale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2) </a:t>
            </a:r>
            <a:r>
              <a:rPr lang="en-US" sz="2000" dirty="0" err="1"/>
              <a:t>Subprogramele</a:t>
            </a:r>
            <a:r>
              <a:rPr lang="en-US" sz="2000" dirty="0"/>
              <a:t> operand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 lvl="0"/>
            <a:endParaRPr lang="en-US" sz="2000" dirty="0"/>
          </a:p>
          <a:p>
            <a:endParaRPr lang="en-US" sz="2000" dirty="0"/>
          </a:p>
        </p:txBody>
      </p:sp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763000" y="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End 7">
            <a:hlinkClick r:id="" action="ppaction://hlinkshowjump?jump=lastslide" highlightClick="1"/>
          </p:cNvPr>
          <p:cNvSpPr/>
          <p:nvPr/>
        </p:nvSpPr>
        <p:spPr>
          <a:xfrm>
            <a:off x="8534400" y="6400800"/>
            <a:ext cx="6096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Movie 8">
            <a:hlinkClick r:id="" action="ppaction://hlinkshowjump?jump=endshow" highlightClick="1"/>
          </p:cNvPr>
          <p:cNvSpPr/>
          <p:nvPr/>
        </p:nvSpPr>
        <p:spPr>
          <a:xfrm>
            <a:off x="4191000" y="6400800"/>
            <a:ext cx="609600" cy="457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9144000" cy="914400"/>
          </a:xfrm>
        </p:spPr>
        <p:txBody>
          <a:bodyPr/>
          <a:lstStyle/>
          <a:p>
            <a:pPr algn="ctr"/>
            <a:r>
              <a:rPr lang="en-US" dirty="0"/>
              <a:t>1.3.Reguli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subprogramelor</a:t>
            </a:r>
            <a:r>
              <a:rPr lang="en-US" dirty="0"/>
              <a:t>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057400"/>
            <a:ext cx="7772400" cy="403860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Antetul</a:t>
            </a:r>
            <a:r>
              <a:rPr lang="en-US" sz="2000" b="1" dirty="0"/>
              <a:t> </a:t>
            </a:r>
            <a:r>
              <a:rPr lang="en-US" sz="2000" b="1" dirty="0" err="1"/>
              <a:t>subprogramului</a:t>
            </a:r>
            <a:endParaRPr lang="en-US" sz="2000" dirty="0"/>
          </a:p>
          <a:p>
            <a:r>
              <a:rPr lang="en-US" sz="2000" b="1" dirty="0" err="1"/>
              <a:t>Corpul</a:t>
            </a:r>
            <a:r>
              <a:rPr lang="en-US" sz="2000" b="1" dirty="0"/>
              <a:t> </a:t>
            </a:r>
            <a:r>
              <a:rPr lang="en-US" sz="2000" b="1" dirty="0" err="1"/>
              <a:t>subprogramului</a:t>
            </a:r>
            <a:endParaRPr lang="en-US" sz="2000" dirty="0"/>
          </a:p>
          <a:p>
            <a:r>
              <a:rPr lang="en-US" sz="2000" b="1" dirty="0" err="1"/>
              <a:t>Prototipul</a:t>
            </a:r>
            <a:r>
              <a:rPr lang="en-US" sz="2000" b="1" dirty="0"/>
              <a:t> </a:t>
            </a:r>
            <a:r>
              <a:rPr lang="en-US" sz="2000" b="1" dirty="0" err="1"/>
              <a:t>subprogramului</a:t>
            </a:r>
            <a:endParaRPr lang="en-US" sz="2000" dirty="0"/>
          </a:p>
          <a:p>
            <a:r>
              <a:rPr lang="en-US" sz="2000" b="1" dirty="0" err="1"/>
              <a:t>Activarea</a:t>
            </a:r>
            <a:r>
              <a:rPr lang="en-US" sz="2000" b="1" dirty="0"/>
              <a:t> (</a:t>
            </a:r>
            <a:r>
              <a:rPr lang="en-US" sz="2000" b="1" dirty="0" err="1"/>
              <a:t>apelul</a:t>
            </a:r>
            <a:r>
              <a:rPr lang="en-US" sz="2000" b="1" dirty="0"/>
              <a:t>) </a:t>
            </a:r>
            <a:r>
              <a:rPr lang="en-US" sz="2000" b="1" dirty="0" err="1"/>
              <a:t>subprogramului</a:t>
            </a:r>
            <a:endParaRPr lang="en-US" sz="2000" dirty="0"/>
          </a:p>
          <a:p>
            <a:r>
              <a:rPr lang="en-US" sz="2000" b="1" dirty="0" err="1"/>
              <a:t>Parametrii</a:t>
            </a:r>
            <a:r>
              <a:rPr lang="en-US" sz="2000" b="1" dirty="0"/>
              <a:t> de </a:t>
            </a:r>
            <a:r>
              <a:rPr lang="en-US" sz="2000" b="1" dirty="0" err="1"/>
              <a:t>comunicare</a:t>
            </a:r>
            <a:endParaRPr lang="en-US" sz="2000" dirty="0"/>
          </a:p>
          <a:p>
            <a:r>
              <a:rPr lang="en-US" sz="2000" b="1" dirty="0" err="1"/>
              <a:t>Transferul</a:t>
            </a:r>
            <a:r>
              <a:rPr lang="en-US" sz="2000" b="1" dirty="0"/>
              <a:t> </a:t>
            </a:r>
            <a:r>
              <a:rPr lang="en-US" sz="2000" b="1" dirty="0" err="1"/>
              <a:t>parametrilor</a:t>
            </a:r>
            <a:r>
              <a:rPr lang="en-US" sz="2000" b="1" dirty="0"/>
              <a:t> </a:t>
            </a:r>
            <a:r>
              <a:rPr lang="en-US" sz="2000" b="1" dirty="0" err="1"/>
              <a:t>intre</a:t>
            </a:r>
            <a:r>
              <a:rPr lang="en-US" sz="2000" b="1" dirty="0"/>
              <a:t> </a:t>
            </a:r>
            <a:r>
              <a:rPr lang="en-US" sz="2000" b="1" dirty="0" err="1"/>
              <a:t>subprograme</a:t>
            </a:r>
            <a:endParaRPr lang="en-US" sz="2000" b="1" dirty="0"/>
          </a:p>
          <a:p>
            <a:pPr>
              <a:buFont typeface="Wingdings" pitchFamily="2" charset="2"/>
              <a:buChar char="v"/>
            </a:pPr>
            <a:r>
              <a:rPr lang="en-US" sz="2000" dirty="0" err="1"/>
              <a:t>Transferul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endParaRPr lang="en-US" sz="2000" dirty="0"/>
          </a:p>
          <a:p>
            <a:pPr lvl="0">
              <a:buFont typeface="Wingdings" pitchFamily="2" charset="2"/>
              <a:buChar char="v"/>
            </a:pPr>
            <a:r>
              <a:rPr lang="en-US" sz="2000" dirty="0" err="1"/>
              <a:t>Transferul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( </a:t>
            </a:r>
            <a:r>
              <a:rPr lang="en-US" sz="2000" dirty="0" err="1"/>
              <a:t>adresa</a:t>
            </a:r>
            <a:r>
              <a:rPr lang="en-US" sz="2000" dirty="0"/>
              <a:t> )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763000" y="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End 7">
            <a:hlinkClick r:id="" action="ppaction://hlinkshowjump?jump=lastslide" highlightClick="1"/>
          </p:cNvPr>
          <p:cNvSpPr/>
          <p:nvPr/>
        </p:nvSpPr>
        <p:spPr>
          <a:xfrm>
            <a:off x="8534400" y="6400800"/>
            <a:ext cx="6096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Movie 8">
            <a:hlinkClick r:id="" action="ppaction://hlinkshowjump?jump=endshow" highlightClick="1"/>
          </p:cNvPr>
          <p:cNvSpPr/>
          <p:nvPr/>
        </p:nvSpPr>
        <p:spPr>
          <a:xfrm>
            <a:off x="4191000" y="6400800"/>
            <a:ext cx="609600" cy="457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9144000" cy="914400"/>
          </a:xfrm>
        </p:spPr>
        <p:txBody>
          <a:bodyPr/>
          <a:lstStyle/>
          <a:p>
            <a:pPr algn="ctr"/>
            <a:r>
              <a:rPr lang="en-US" dirty="0"/>
              <a:t>1.4.Utilizarea </a:t>
            </a:r>
            <a:r>
              <a:rPr lang="en-US" dirty="0" err="1"/>
              <a:t>stivei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subprograme</a:t>
            </a:r>
            <a:br>
              <a:rPr lang="en-US" dirty="0"/>
            </a:br>
            <a:endParaRPr lang="en-US" dirty="0"/>
          </a:p>
        </p:txBody>
      </p:sp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763000" y="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End 7">
            <a:hlinkClick r:id="" action="ppaction://hlinkshowjump?jump=lastslide" highlightClick="1"/>
          </p:cNvPr>
          <p:cNvSpPr/>
          <p:nvPr/>
        </p:nvSpPr>
        <p:spPr>
          <a:xfrm>
            <a:off x="8534400" y="6400800"/>
            <a:ext cx="6096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Movie 8">
            <a:hlinkClick r:id="" action="ppaction://hlinkshowjump?jump=endshow" highlightClick="1"/>
          </p:cNvPr>
          <p:cNvSpPr/>
          <p:nvPr/>
        </p:nvSpPr>
        <p:spPr>
          <a:xfrm>
            <a:off x="4191000" y="6400800"/>
            <a:ext cx="609600" cy="457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5" name="Pi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505200"/>
            <a:ext cx="47339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85800" y="213360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In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memoria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interna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exista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zona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anumita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stiva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sistemului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 stack ) in care se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pastreaza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temporar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informatii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despre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subprogram.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Aceste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informatii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formeaza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instant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subprogramului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care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este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formata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din: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533400"/>
            <a:ext cx="7696200" cy="1219200"/>
          </a:xfrm>
        </p:spPr>
        <p:txBody>
          <a:bodyPr/>
          <a:lstStyle/>
          <a:p>
            <a:r>
              <a:rPr lang="en-US" dirty="0"/>
              <a:t>1.5.Tablourile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subprogramele</a:t>
            </a:r>
            <a:endParaRPr lang="en-US" dirty="0"/>
          </a:p>
        </p:txBody>
      </p:sp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763000" y="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End 7">
            <a:hlinkClick r:id="" action="ppaction://hlinkshowjump?jump=lastslide" highlightClick="1"/>
          </p:cNvPr>
          <p:cNvSpPr/>
          <p:nvPr/>
        </p:nvSpPr>
        <p:spPr>
          <a:xfrm>
            <a:off x="8534400" y="6400800"/>
            <a:ext cx="6096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Movie 8">
            <a:hlinkClick r:id="" action="ppaction://hlinkshowjump?jump=endshow" highlightClick="1"/>
          </p:cNvPr>
          <p:cNvSpPr/>
          <p:nvPr/>
        </p:nvSpPr>
        <p:spPr>
          <a:xfrm>
            <a:off x="4191000" y="6400800"/>
            <a:ext cx="609600" cy="457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1" name="Pi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81200"/>
            <a:ext cx="44196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8120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533400"/>
            <a:ext cx="8382000" cy="914400"/>
          </a:xfrm>
        </p:spPr>
        <p:txBody>
          <a:bodyPr/>
          <a:lstStyle/>
          <a:p>
            <a:r>
              <a:rPr lang="en-US" dirty="0"/>
              <a:t>1.6.Clasificarea </a:t>
            </a:r>
            <a:r>
              <a:rPr lang="en-US" dirty="0" err="1"/>
              <a:t>variabilelor</a:t>
            </a:r>
            <a:r>
              <a:rPr lang="en-US" dirty="0"/>
              <a:t> de </a:t>
            </a:r>
            <a:r>
              <a:rPr lang="en-US" dirty="0" err="1"/>
              <a:t>memorie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905000"/>
            <a:ext cx="8610600" cy="4191000"/>
          </a:xfrm>
        </p:spPr>
        <p:txBody>
          <a:bodyPr>
            <a:normAutofit fontScale="92500" lnSpcReduction="10000"/>
          </a:bodyPr>
          <a:lstStyle/>
          <a:p>
            <a:pPr marL="525780" indent="-457200">
              <a:buNone/>
            </a:pPr>
            <a:r>
              <a:rPr lang="en-US" sz="2000" dirty="0" err="1"/>
              <a:t>Variabilele</a:t>
            </a:r>
            <a:r>
              <a:rPr lang="en-US" sz="2000" dirty="0"/>
              <a:t> de </a:t>
            </a:r>
            <a:r>
              <a:rPr lang="en-US" sz="2000" dirty="0" err="1"/>
              <a:t>memorie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</a:t>
            </a:r>
            <a:r>
              <a:rPr lang="en-US" sz="2000" dirty="0" err="1"/>
              <a:t>clasificate</a:t>
            </a:r>
            <a:r>
              <a:rPr lang="en-US" sz="2000" dirty="0"/>
              <a:t> </a:t>
            </a: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urmatoarele</a:t>
            </a:r>
            <a:r>
              <a:rPr lang="en-US" sz="2000" dirty="0"/>
              <a:t>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criterii</a:t>
            </a:r>
            <a:r>
              <a:rPr lang="en-US" sz="2000" dirty="0"/>
              <a:t>:</a:t>
            </a:r>
          </a:p>
          <a:p>
            <a:pPr marL="525780" indent="-457200">
              <a:buFont typeface="Wingdings" pitchFamily="2" charset="2"/>
              <a:buChar char="§"/>
            </a:pPr>
            <a:r>
              <a:rPr lang="en-US" sz="2000" dirty="0" err="1"/>
              <a:t>Durata</a:t>
            </a:r>
            <a:r>
              <a:rPr lang="en-US" sz="2000" dirty="0"/>
              <a:t> de </a:t>
            </a:r>
            <a:r>
              <a:rPr lang="en-US" sz="2000" dirty="0" err="1"/>
              <a:t>viata</a:t>
            </a:r>
            <a:r>
              <a:rPr lang="en-US" sz="2000" dirty="0"/>
              <a:t> </a:t>
            </a:r>
            <a:r>
              <a:rPr lang="en-US" sz="2000" dirty="0" err="1"/>
              <a:t>reprezinta</a:t>
            </a:r>
            <a:r>
              <a:rPr lang="en-US" sz="2000" dirty="0"/>
              <a:t> </a:t>
            </a:r>
            <a:r>
              <a:rPr lang="en-US" sz="2000" dirty="0" err="1"/>
              <a:t>perioada</a:t>
            </a:r>
            <a:r>
              <a:rPr lang="en-US" sz="2000" dirty="0"/>
              <a:t> de </a:t>
            </a:r>
            <a:r>
              <a:rPr lang="en-US" sz="2000" dirty="0" err="1"/>
              <a:t>timp</a:t>
            </a:r>
            <a:r>
              <a:rPr lang="en-US" sz="2000" dirty="0"/>
              <a:t> in care </a:t>
            </a:r>
            <a:r>
              <a:rPr lang="en-US" sz="2000" dirty="0" err="1"/>
              <a:t>variabilelor</a:t>
            </a:r>
            <a:r>
              <a:rPr lang="en-US" sz="2000" dirty="0"/>
              <a:t> </a:t>
            </a:r>
            <a:r>
              <a:rPr lang="en-US" sz="2000" dirty="0" err="1"/>
              <a:t>li</a:t>
            </a:r>
            <a:r>
              <a:rPr lang="en-US" sz="2000" dirty="0"/>
              <a:t> se </a:t>
            </a:r>
            <a:r>
              <a:rPr lang="en-US" sz="2000" dirty="0" err="1"/>
              <a:t>aloca</a:t>
            </a:r>
            <a:r>
              <a:rPr lang="en-US" sz="2000" dirty="0"/>
              <a:t> </a:t>
            </a:r>
            <a:r>
              <a:rPr lang="en-US" sz="2000" dirty="0" err="1"/>
              <a:t>spatiu</a:t>
            </a:r>
            <a:r>
              <a:rPr lang="en-US" sz="2000" dirty="0"/>
              <a:t> in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interna</a:t>
            </a:r>
            <a:r>
              <a:rPr lang="en-US" sz="2000" dirty="0"/>
              <a:t>.</a:t>
            </a:r>
          </a:p>
          <a:p>
            <a:pPr marL="525780" indent="-457200">
              <a:buFont typeface="Wingdings" pitchFamily="2" charset="2"/>
              <a:buChar char="§"/>
            </a:pPr>
            <a:r>
              <a:rPr lang="en-US" sz="2000" dirty="0" err="1"/>
              <a:t>Domeniul</a:t>
            </a:r>
            <a:r>
              <a:rPr lang="en-US" sz="2000" dirty="0"/>
              <a:t> de </a:t>
            </a:r>
            <a:r>
              <a:rPr lang="en-US" sz="2000" dirty="0" err="1"/>
              <a:t>vizibilitate</a:t>
            </a:r>
            <a:r>
              <a:rPr lang="en-US" sz="2000" dirty="0"/>
              <a:t> </a:t>
            </a:r>
            <a:r>
              <a:rPr lang="en-US" sz="2000" dirty="0" err="1"/>
              <a:t>reprezinta</a:t>
            </a:r>
            <a:r>
              <a:rPr lang="en-US" sz="2000" dirty="0"/>
              <a:t> </a:t>
            </a:r>
            <a:r>
              <a:rPr lang="en-US" sz="2000" dirty="0" err="1"/>
              <a:t>zona</a:t>
            </a:r>
            <a:r>
              <a:rPr lang="en-US" sz="2000" dirty="0"/>
              <a:t> din program in care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permis</a:t>
            </a:r>
            <a:r>
              <a:rPr lang="en-US" sz="2000" dirty="0"/>
              <a:t> </a:t>
            </a:r>
            <a:r>
              <a:rPr lang="en-US" sz="2000" dirty="0" err="1"/>
              <a:t>accesul</a:t>
            </a:r>
            <a:r>
              <a:rPr lang="en-US" sz="2000" dirty="0"/>
              <a:t> la </a:t>
            </a:r>
            <a:r>
              <a:rPr lang="en-US" sz="2000" dirty="0" err="1"/>
              <a:t>variabile</a:t>
            </a:r>
            <a:r>
              <a:rPr lang="en-US" sz="2000" dirty="0"/>
              <a:t>.</a:t>
            </a:r>
          </a:p>
          <a:p>
            <a:pPr marL="525780" indent="-457200">
              <a:buNone/>
            </a:pP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durata</a:t>
            </a:r>
            <a:r>
              <a:rPr lang="en-US" sz="2000" dirty="0"/>
              <a:t> de </a:t>
            </a:r>
            <a:r>
              <a:rPr lang="en-US" sz="2000" dirty="0" err="1"/>
              <a:t>viata</a:t>
            </a:r>
            <a:r>
              <a:rPr lang="en-US" sz="2000" dirty="0"/>
              <a:t>:</a:t>
            </a:r>
          </a:p>
          <a:p>
            <a:pPr marL="525780" indent="-457200">
              <a:buFont typeface="Wingdings" pitchFamily="2" charset="2"/>
              <a:buChar char="v"/>
            </a:pPr>
            <a:r>
              <a:rPr lang="en-US" sz="2000" dirty="0" err="1"/>
              <a:t>Variabile</a:t>
            </a:r>
            <a:r>
              <a:rPr lang="en-US" sz="2000" dirty="0"/>
              <a:t> cu </a:t>
            </a:r>
            <a:r>
              <a:rPr lang="en-US" sz="2000" dirty="0" err="1"/>
              <a:t>durata</a:t>
            </a:r>
            <a:r>
              <a:rPr lang="en-US" sz="2000" dirty="0"/>
              <a:t> </a:t>
            </a:r>
            <a:r>
              <a:rPr lang="en-US" sz="2000" dirty="0" err="1"/>
              <a:t>locala</a:t>
            </a:r>
            <a:r>
              <a:rPr lang="en-US" sz="2000" dirty="0"/>
              <a:t>;</a:t>
            </a:r>
          </a:p>
          <a:p>
            <a:pPr marL="525780" indent="-457200">
              <a:buFont typeface="Wingdings" pitchFamily="2" charset="2"/>
              <a:buChar char="v"/>
            </a:pPr>
            <a:r>
              <a:rPr lang="en-US" sz="2000" dirty="0" err="1"/>
              <a:t>Variabile</a:t>
            </a:r>
            <a:r>
              <a:rPr lang="en-US" sz="2000" dirty="0"/>
              <a:t> cu </a:t>
            </a:r>
            <a:r>
              <a:rPr lang="en-US" sz="2000" dirty="0" err="1"/>
              <a:t>durata</a:t>
            </a:r>
            <a:r>
              <a:rPr lang="en-US" sz="2000" dirty="0"/>
              <a:t> </a:t>
            </a:r>
            <a:r>
              <a:rPr lang="en-US" sz="2000" dirty="0" err="1"/>
              <a:t>statica</a:t>
            </a:r>
            <a:r>
              <a:rPr lang="en-US" sz="2000" dirty="0"/>
              <a:t>;</a:t>
            </a:r>
          </a:p>
          <a:p>
            <a:pPr marL="525780" indent="-457200">
              <a:buFont typeface="Wingdings" pitchFamily="2" charset="2"/>
              <a:buChar char="v"/>
            </a:pPr>
            <a:r>
              <a:rPr lang="en-US" sz="2000" dirty="0" err="1"/>
              <a:t>Variabile</a:t>
            </a:r>
            <a:r>
              <a:rPr lang="en-US" sz="2000" dirty="0"/>
              <a:t> cu </a:t>
            </a:r>
            <a:r>
              <a:rPr lang="en-US" sz="2000" dirty="0" err="1"/>
              <a:t>durata</a:t>
            </a:r>
            <a:r>
              <a:rPr lang="en-US" sz="2000" dirty="0"/>
              <a:t> </a:t>
            </a:r>
            <a:r>
              <a:rPr lang="en-US" sz="2000" dirty="0" err="1"/>
              <a:t>dinamica</a:t>
            </a:r>
            <a:r>
              <a:rPr lang="en-US" sz="2000" dirty="0"/>
              <a:t>:</a:t>
            </a:r>
          </a:p>
          <a:p>
            <a:pPr lvl="0">
              <a:buNone/>
            </a:pP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domeniul</a:t>
            </a:r>
            <a:r>
              <a:rPr lang="en-US" sz="2000" dirty="0"/>
              <a:t> de </a:t>
            </a:r>
            <a:r>
              <a:rPr lang="en-US" sz="2000" dirty="0" err="1"/>
              <a:t>vizibilitate</a:t>
            </a:r>
            <a:r>
              <a:rPr lang="en-US" sz="2000" dirty="0"/>
              <a:t>: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 err="1"/>
              <a:t>Variabile</a:t>
            </a:r>
            <a:r>
              <a:rPr lang="en-US" sz="2000" dirty="0"/>
              <a:t> locale( </a:t>
            </a:r>
            <a:r>
              <a:rPr lang="en-US" sz="2000" dirty="0" err="1"/>
              <a:t>corespund</a:t>
            </a:r>
            <a:r>
              <a:rPr lang="en-US" sz="2000" dirty="0"/>
              <a:t> cu </a:t>
            </a:r>
            <a:r>
              <a:rPr lang="en-US" sz="2000" dirty="0" err="1"/>
              <a:t>variabilele</a:t>
            </a:r>
            <a:r>
              <a:rPr lang="en-US" sz="2000" dirty="0"/>
              <a:t> cu </a:t>
            </a:r>
            <a:r>
              <a:rPr lang="en-US" sz="2000" dirty="0" err="1"/>
              <a:t>durata</a:t>
            </a:r>
            <a:r>
              <a:rPr lang="en-US" sz="2000" dirty="0"/>
              <a:t> </a:t>
            </a:r>
            <a:r>
              <a:rPr lang="en-US" sz="2000" dirty="0" err="1"/>
              <a:t>locala</a:t>
            </a:r>
            <a:r>
              <a:rPr lang="en-US" sz="2000" dirty="0"/>
              <a:t> de la </a:t>
            </a:r>
            <a:r>
              <a:rPr lang="en-US" sz="2000" dirty="0" err="1"/>
              <a:t>primul</a:t>
            </a:r>
            <a:r>
              <a:rPr lang="en-US" sz="2000" dirty="0"/>
              <a:t> </a:t>
            </a:r>
            <a:r>
              <a:rPr lang="en-US" sz="2000" dirty="0" err="1"/>
              <a:t>criteriu</a:t>
            </a:r>
            <a:r>
              <a:rPr lang="en-US" sz="2000" dirty="0"/>
              <a:t> ).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globale</a:t>
            </a:r>
            <a:r>
              <a:rPr lang="en-US" sz="2000" dirty="0"/>
              <a:t> (</a:t>
            </a:r>
            <a:r>
              <a:rPr lang="en-US" sz="2000" dirty="0" err="1"/>
              <a:t>corespund</a:t>
            </a:r>
            <a:r>
              <a:rPr lang="en-US" sz="2000" dirty="0"/>
              <a:t> </a:t>
            </a:r>
            <a:r>
              <a:rPr lang="en-US" sz="2000" dirty="0" err="1"/>
              <a:t>variabilelor</a:t>
            </a:r>
            <a:r>
              <a:rPr lang="en-US" sz="2000" dirty="0"/>
              <a:t> cu </a:t>
            </a:r>
            <a:r>
              <a:rPr lang="en-US" sz="2000" dirty="0" err="1"/>
              <a:t>durata</a:t>
            </a:r>
            <a:r>
              <a:rPr lang="en-US" sz="2000" dirty="0"/>
              <a:t> static ).</a:t>
            </a:r>
          </a:p>
          <a:p>
            <a:pPr marL="525780" indent="-457200">
              <a:buNone/>
            </a:pPr>
            <a:endParaRPr lang="en-US" sz="2000" dirty="0"/>
          </a:p>
        </p:txBody>
      </p:sp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763000" y="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End 7">
            <a:hlinkClick r:id="" action="ppaction://hlinkshowjump?jump=lastslide" highlightClick="1"/>
          </p:cNvPr>
          <p:cNvSpPr/>
          <p:nvPr/>
        </p:nvSpPr>
        <p:spPr>
          <a:xfrm>
            <a:off x="8534400" y="6400800"/>
            <a:ext cx="6096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Movie 8">
            <a:hlinkClick r:id="" action="ppaction://hlinkshowjump?jump=endshow" highlightClick="1"/>
          </p:cNvPr>
          <p:cNvSpPr/>
          <p:nvPr/>
        </p:nvSpPr>
        <p:spPr>
          <a:xfrm>
            <a:off x="4191000" y="6400800"/>
            <a:ext cx="609600" cy="457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9144000" cy="2209800"/>
          </a:xfrm>
        </p:spPr>
        <p:txBody>
          <a:bodyPr/>
          <a:lstStyle/>
          <a:p>
            <a:r>
              <a:rPr lang="en-US" dirty="0"/>
              <a:t>2.1.Pentru </a:t>
            </a:r>
            <a:r>
              <a:rPr lang="en-US" dirty="0" err="1"/>
              <a:t>programele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subprogramelor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 la </a:t>
            </a:r>
            <a:r>
              <a:rPr lang="en-US" dirty="0" err="1"/>
              <a:t>tema</a:t>
            </a:r>
            <a:r>
              <a:rPr lang="en-US" dirty="0"/>
              <a:t>.</a:t>
            </a:r>
          </a:p>
        </p:txBody>
      </p:sp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763000" y="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400800"/>
            <a:ext cx="609600" cy="4572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End 7">
            <a:hlinkClick r:id="" action="ppaction://hlinkshowjump?jump=lastslide" highlightClick="1"/>
          </p:cNvPr>
          <p:cNvSpPr/>
          <p:nvPr/>
        </p:nvSpPr>
        <p:spPr>
          <a:xfrm>
            <a:off x="8534400" y="6400800"/>
            <a:ext cx="609600" cy="4572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Movie 8">
            <a:hlinkClick r:id="" action="ppaction://hlinkshowjump?jump=endshow" highlightClick="1"/>
          </p:cNvPr>
          <p:cNvSpPr/>
          <p:nvPr/>
        </p:nvSpPr>
        <p:spPr>
          <a:xfrm>
            <a:off x="4191000" y="6400800"/>
            <a:ext cx="609600" cy="457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5" name="Picture 3" descr="C:\Users\Admin\Desktop\Screensho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7543800" cy="41148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158</TotalTime>
  <Words>427</Words>
  <Application>Microsoft Office PowerPoint</Application>
  <PresentationFormat>On-screen Show (4:3)</PresentationFormat>
  <Paragraphs>66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PowerPoint Presentation</vt:lpstr>
      <vt:lpstr>Cuprins</vt:lpstr>
      <vt:lpstr>PowerPoint Presentation</vt:lpstr>
      <vt:lpstr>1.2.Clasificarea subprogramelor </vt:lpstr>
      <vt:lpstr>1.3.Reguli pentru construirea subprogramelor C++ </vt:lpstr>
      <vt:lpstr>1.4.Utilizarea stivei de catre subprograme </vt:lpstr>
      <vt:lpstr>1.5.Tablourile de memorie si subprogramele</vt:lpstr>
      <vt:lpstr>1.6.Clasificarea variabilelor de memorie</vt:lpstr>
      <vt:lpstr>2.1.Pentru programele implementate cu ajutorul subprogramelor primite la tema.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Subprograme</dc:title>
  <dc:creator>admin</dc:creator>
  <cp:lastModifiedBy>Ianko Schipala</cp:lastModifiedBy>
  <cp:revision>22</cp:revision>
  <dcterms:created xsi:type="dcterms:W3CDTF">2006-08-16T00:00:00Z</dcterms:created>
  <dcterms:modified xsi:type="dcterms:W3CDTF">2021-07-13T15:17:38Z</dcterms:modified>
</cp:coreProperties>
</file>