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1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05" r:id="rId13"/>
    <p:sldId id="306" r:id="rId14"/>
    <p:sldId id="291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8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FB61-BCE5-4438-858E-D01B532D90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1715-F212-4411-A3C7-F122963437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biblegateway.com/passage/?search=Lucas%201:46-55&amp;version=NVI#fes-NVI-24910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2480" y="1115567"/>
            <a:ext cx="9144000" cy="1728217"/>
          </a:xfrm>
        </p:spPr>
        <p:txBody>
          <a:bodyPr>
            <a:normAutofit/>
          </a:bodyPr>
          <a:lstStyle/>
          <a:p>
            <a:r>
              <a:rPr lang="es-MX" b="1" dirty="0"/>
              <a:t>HISTORIA DE AMÉRICA</a:t>
            </a:r>
            <a:endParaRPr lang="es-EC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5672" y="3044254"/>
            <a:ext cx="9144000" cy="1655762"/>
          </a:xfrm>
        </p:spPr>
        <p:txBody>
          <a:bodyPr>
            <a:normAutofit/>
          </a:bodyPr>
          <a:lstStyle/>
          <a:p>
            <a:endParaRPr lang="es-MX" sz="3600" b="1" dirty="0"/>
          </a:p>
          <a:p>
            <a:r>
              <a:rPr lang="es-ES" sz="3600" b="1" dirty="0"/>
              <a:t>DEPARTAMENTO DE CIENCIAS SOCIALES</a:t>
            </a:r>
            <a:endParaRPr lang="en-US" sz="3600" b="1" dirty="0"/>
          </a:p>
          <a:p>
            <a:endParaRPr lang="es-EC" sz="3600" b="1" dirty="0"/>
          </a:p>
        </p:txBody>
      </p:sp>
    </p:spTree>
    <p:extLst>
      <p:ext uri="{BB962C8B-B14F-4D97-AF65-F5344CB8AC3E}">
        <p14:creationId xmlns:p14="http://schemas.microsoft.com/office/powerpoint/2010/main" val="141637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818CB-E3B9-DED4-49A5-80A8BDA1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356839"/>
            <a:ext cx="11441151" cy="5820124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Tesis 4 – Detener el tiempo para pensar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humanidad </a:t>
            </a:r>
            <a:r>
              <a:rPr lang="es-ES" b="1" dirty="0"/>
              <a:t>interrumpe</a:t>
            </a:r>
            <a:r>
              <a:rPr lang="es-ES" dirty="0"/>
              <a:t> la narrativa oficial.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Abre una grieta para comprender lo silenciado.</a:t>
            </a:r>
          </a:p>
          <a:p>
            <a:pPr marL="0" indent="0">
              <a:buNone/>
            </a:pPr>
            <a:endParaRPr lang="es-ES" dirty="0"/>
          </a:p>
          <a:p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154AA8-F28A-4E8A-228C-D3518417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2" y="2195338"/>
            <a:ext cx="2895599" cy="33691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7D6C11-A484-4AD0-EDA4-F2333EAA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22" y="2284027"/>
            <a:ext cx="4119557" cy="36930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F2B39C-F289-B440-161D-790DB7B13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517" y="2557462"/>
            <a:ext cx="3532498" cy="33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4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CD59E-39F9-F33F-30A7-CC8DC83A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27" y="223024"/>
            <a:ext cx="11586117" cy="64231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Tesis 5. Redimir a los olvidados</a:t>
            </a:r>
          </a:p>
          <a:p>
            <a:pPr marL="0" indent="0">
              <a:buNone/>
            </a:pPr>
            <a:r>
              <a:rPr lang="es-ES" b="1" dirty="0"/>
              <a:t>Rememorar</a:t>
            </a:r>
          </a:p>
          <a:p>
            <a:pPr marL="0" indent="0">
              <a:buNone/>
            </a:pPr>
            <a:r>
              <a:rPr lang="en-US" b="1" dirty="0"/>
              <a:t>El cantico de María (E</a:t>
            </a:r>
            <a:r>
              <a:rPr lang="es-EC" dirty="0"/>
              <a:t>vangelio de Lucas 1:46-55)</a:t>
            </a:r>
            <a:endParaRPr lang="en-US" b="1" dirty="0"/>
          </a:p>
          <a:p>
            <a:pPr marL="0" indent="0">
              <a:buNone/>
            </a:pPr>
            <a:r>
              <a:rPr lang="es-ES" dirty="0"/>
              <a:t>Desde ahora me llamarán dichosa todas las generaciones,</a:t>
            </a:r>
            <a:br>
              <a:rPr lang="es-ES" dirty="0"/>
            </a:br>
            <a:r>
              <a:rPr lang="es-ES" dirty="0"/>
              <a:t>porque el Poderoso ha hecho grandes cosas por mí.</a:t>
            </a:r>
            <a:br>
              <a:rPr lang="es-ES" dirty="0"/>
            </a:br>
            <a:r>
              <a:rPr lang="es-ES" dirty="0"/>
              <a:t>    ¡Santo es su nombre!</a:t>
            </a:r>
            <a:br>
              <a:rPr lang="es-ES" dirty="0"/>
            </a:br>
            <a:r>
              <a:rPr lang="es-ES" dirty="0"/>
              <a:t>De generación en generación</a:t>
            </a:r>
            <a:br>
              <a:rPr lang="es-ES" dirty="0"/>
            </a:br>
            <a:r>
              <a:rPr lang="es-ES" dirty="0"/>
              <a:t>    se extiende su misericordia a los que le temen.</a:t>
            </a:r>
            <a:br>
              <a:rPr lang="es-ES" dirty="0"/>
            </a:br>
            <a:r>
              <a:rPr lang="es-ES" dirty="0"/>
              <a:t>Hizo proezas con su brazo;</a:t>
            </a:r>
            <a:br>
              <a:rPr lang="es-ES" dirty="0"/>
            </a:br>
            <a:r>
              <a:rPr lang="es-ES" dirty="0"/>
              <a:t>    desbarató las intrigas de los soberbios.</a:t>
            </a:r>
            <a:r>
              <a:rPr lang="es-ES" baseline="30000" dirty="0"/>
              <a:t>[</a:t>
            </a:r>
            <a:r>
              <a:rPr lang="es-ES" baseline="30000" dirty="0">
                <a:hlinkClick r:id="rId2" tooltip="See footnote a"/>
              </a:rPr>
              <a:t>a</a:t>
            </a:r>
            <a:r>
              <a:rPr lang="es-ES" baseline="30000" dirty="0"/>
              <a:t>]</a:t>
            </a:r>
            <a:br>
              <a:rPr lang="es-ES" dirty="0"/>
            </a:br>
            <a:r>
              <a:rPr lang="es-ES" dirty="0"/>
              <a:t>De sus tronos derrocó a los poderosos,</a:t>
            </a:r>
            <a:br>
              <a:rPr lang="es-ES" dirty="0"/>
            </a:br>
            <a:r>
              <a:rPr lang="es-ES" dirty="0"/>
              <a:t>    mientras que ha exaltado a los humildes.</a:t>
            </a:r>
            <a:br>
              <a:rPr lang="es-ES" dirty="0"/>
            </a:br>
            <a:r>
              <a:rPr lang="es-ES" dirty="0"/>
              <a:t>A los hambrientos los colmó de bienes,</a:t>
            </a:r>
            <a:br>
              <a:rPr lang="es-ES" dirty="0"/>
            </a:br>
            <a:r>
              <a:rPr lang="es-ES" dirty="0"/>
              <a:t>    y a los ricos los despidió con las manos vacías.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Entender el presente con más profundidad</a:t>
            </a:r>
          </a:p>
          <a:p>
            <a:r>
              <a:rPr lang="es-ES" dirty="0"/>
              <a:t>Reconocer que otra historia es posible.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AE38FA-DE7F-477E-4FF7-8ECF7CBD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15" y="414975"/>
            <a:ext cx="3159512" cy="23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8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160D6-120B-0315-8CA7-A7026640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es la Historia de los Vencidos?</a:t>
            </a:r>
            <a:br>
              <a:rPr lang="es-ES" b="1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D8C0E-5157-318F-1E6F-29367EBF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15" y="1721080"/>
            <a:ext cx="10515600" cy="36700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una crítica a la historia escrita por los vencedores.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redimir a los olvidados: obreros, colonizados, mujeres y minorías.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Desenmascara el “progreso” como violencia.</a:t>
            </a:r>
          </a:p>
          <a:p>
            <a:r>
              <a:rPr lang="es-ES" dirty="0"/>
              <a:t>📌 La historia oficial celebra el “descubrimiento de América”, pero silencia el genocidio indígena.</a:t>
            </a:r>
          </a:p>
          <a:p>
            <a:endParaRPr lang="es-EC" dirty="0"/>
          </a:p>
        </p:txBody>
      </p:sp>
      <p:pic>
        <p:nvPicPr>
          <p:cNvPr id="3074" name="Picture 2" descr="Descubrimiento de América - Comunidad Escolar : Comunidad Escolar">
            <a:extLst>
              <a:ext uri="{FF2B5EF4-FFF2-40B4-BE49-F238E27FC236}">
                <a16:creationId xmlns:a16="http://schemas.microsoft.com/office/drawing/2014/main" id="{0E054AE0-A975-078A-4415-0F333080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98" y="4094104"/>
            <a:ext cx="2895600" cy="15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8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D187F-D926-B562-364C-FA8491DE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¿Cuál es su propuesta?</a:t>
            </a:r>
            <a:br>
              <a:rPr lang="es-ES" b="1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5409C-6C0C-E684-DC7C-EDF876A1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Escribir la historia desde los oprimidos.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Romper con la narrativa del dominante.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pasado no está cerrado, puede ser reactivado.</a:t>
            </a:r>
          </a:p>
          <a:p>
            <a:r>
              <a:rPr lang="es-ES" dirty="0"/>
              <a:t>📌 En Chile, la memoria de los detenidos desaparecidos sigue viva en las calles (memoria activa).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276BCA-5C94-CBB8-45D6-4F14EF76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74" y="3986968"/>
            <a:ext cx="3499044" cy="209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2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IMÁGENES DE LOS VENCIDOS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22" y="2189603"/>
            <a:ext cx="4086578" cy="29468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189603"/>
            <a:ext cx="2994378" cy="31613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479" y="2027193"/>
            <a:ext cx="2619375" cy="32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2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6369" y="546410"/>
            <a:ext cx="10752461" cy="5289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b="1" dirty="0"/>
              <a:t>Bibliografía y recursos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Walter Benjamín, </a:t>
            </a:r>
            <a:r>
              <a:rPr lang="es-ES" i="1" dirty="0"/>
              <a:t>Tesis sobre la filosofía de la historia</a:t>
            </a:r>
            <a:r>
              <a:rPr lang="es-ES" dirty="0"/>
              <a:t> (1940).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Reyes Mate, </a:t>
            </a:r>
            <a:r>
              <a:rPr lang="es-ES" i="1" dirty="0"/>
              <a:t>La herencia del olvido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Michael </a:t>
            </a:r>
            <a:r>
              <a:rPr lang="es-ES" dirty="0" err="1"/>
              <a:t>Löwy</a:t>
            </a:r>
            <a:r>
              <a:rPr lang="es-ES" dirty="0"/>
              <a:t>, </a:t>
            </a:r>
            <a:r>
              <a:rPr lang="es-ES" i="1" dirty="0"/>
              <a:t>Aviso de incendio</a:t>
            </a:r>
            <a:r>
              <a:rPr lang="es-E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1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8E609-96F7-7C3C-573A-46AD3F81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259"/>
            <a:ext cx="10515600" cy="5641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4000" b="1" dirty="0"/>
          </a:p>
          <a:p>
            <a:pPr marL="0" indent="0" algn="ctr">
              <a:buNone/>
            </a:pPr>
            <a:endParaRPr lang="es-ES" sz="4000" b="1" dirty="0"/>
          </a:p>
          <a:p>
            <a:pPr marL="0" indent="0" algn="ctr">
              <a:buNone/>
            </a:pPr>
            <a:r>
              <a:rPr lang="es-ES" sz="4000" b="1" dirty="0"/>
              <a:t>Clase no 1</a:t>
            </a:r>
            <a:r>
              <a:rPr lang="es-ES" sz="4000" dirty="0"/>
              <a:t> </a:t>
            </a:r>
          </a:p>
          <a:p>
            <a:pPr marL="0" indent="0" algn="ctr">
              <a:buNone/>
            </a:pPr>
            <a:r>
              <a:rPr lang="es-ES" sz="4000" b="1" dirty="0"/>
              <a:t>Concepto de Historia</a:t>
            </a:r>
          </a:p>
          <a:p>
            <a:pPr marL="0" indent="0" algn="ctr">
              <a:buNone/>
            </a:pPr>
            <a:endParaRPr lang="es-EC" sz="4000" b="1" dirty="0"/>
          </a:p>
        </p:txBody>
      </p:sp>
    </p:spTree>
    <p:extLst>
      <p:ext uri="{BB962C8B-B14F-4D97-AF65-F5344CB8AC3E}">
        <p14:creationId xmlns:p14="http://schemas.microsoft.com/office/powerpoint/2010/main" val="183586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8CC07-DD41-77A7-007C-50770B8C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10" y="365126"/>
            <a:ext cx="11363092" cy="115144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¿Qué es la historia? ¿Cuántas clases de historias hay? </a:t>
            </a:r>
            <a:br>
              <a:rPr lang="es-ES" b="1" dirty="0"/>
            </a:br>
            <a:endParaRPr lang="es-EC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70DD3-B7EE-5B8E-AC6A-DBD3E5AA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11" y="869795"/>
            <a:ext cx="11099178" cy="56230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1. La historia es </a:t>
            </a:r>
            <a:r>
              <a:rPr lang="es-ES" b="1" dirty="0"/>
              <a:t>pasado</a:t>
            </a:r>
          </a:p>
          <a:p>
            <a:pPr marL="0" indent="0">
              <a:buNone/>
            </a:pPr>
            <a:r>
              <a:rPr lang="es-ES" dirty="0"/>
              <a:t>2. La historia es </a:t>
            </a:r>
            <a:r>
              <a:rPr lang="es-ES" b="1" dirty="0"/>
              <a:t>interrogación</a:t>
            </a:r>
          </a:p>
          <a:p>
            <a:pPr marL="0" indent="0">
              <a:buNone/>
            </a:pPr>
            <a:r>
              <a:rPr lang="es-ES" dirty="0"/>
              <a:t>3. La histori</a:t>
            </a:r>
            <a:r>
              <a:rPr lang="es-ES" b="1" dirty="0"/>
              <a:t>a es conflicto</a:t>
            </a:r>
          </a:p>
          <a:p>
            <a:pPr marL="0" indent="0">
              <a:buNone/>
            </a:pPr>
            <a:r>
              <a:rPr lang="es-ES" dirty="0"/>
              <a:t>4. La historia es</a:t>
            </a:r>
            <a:r>
              <a:rPr lang="es-ES" b="1" dirty="0"/>
              <a:t> investigación </a:t>
            </a:r>
          </a:p>
          <a:p>
            <a:pPr marL="0" indent="0">
              <a:buNone/>
            </a:pPr>
            <a:r>
              <a:rPr lang="es-ES" dirty="0"/>
              <a:t>5. La historia es </a:t>
            </a:r>
            <a:r>
              <a:rPr lang="es-ES" b="1" dirty="0"/>
              <a:t>relato e interpretación</a:t>
            </a:r>
          </a:p>
          <a:p>
            <a:pPr marL="0" indent="0">
              <a:buNone/>
            </a:pPr>
            <a:r>
              <a:rPr lang="es-ES" dirty="0"/>
              <a:t>6. La historia es</a:t>
            </a:r>
            <a:r>
              <a:rPr lang="es-ES" b="1" dirty="0"/>
              <a:t> memoria</a:t>
            </a:r>
          </a:p>
          <a:p>
            <a:pPr marL="0" indent="0">
              <a:buNone/>
            </a:pPr>
            <a:r>
              <a:rPr lang="es-ES" dirty="0"/>
              <a:t>7. La historia es </a:t>
            </a:r>
            <a:r>
              <a:rPr lang="es-ES" b="1" dirty="0"/>
              <a:t>identidad</a:t>
            </a:r>
          </a:p>
          <a:p>
            <a:pPr marL="0" indent="0">
              <a:buNone/>
            </a:pPr>
            <a:r>
              <a:rPr lang="es-ES" dirty="0"/>
              <a:t>8. La historia es </a:t>
            </a:r>
            <a:r>
              <a:rPr lang="es-ES" b="1" dirty="0"/>
              <a:t>escritura</a:t>
            </a:r>
          </a:p>
          <a:p>
            <a:pPr marL="0" indent="0">
              <a:buNone/>
            </a:pPr>
            <a:r>
              <a:rPr lang="es-ES" dirty="0"/>
              <a:t>9. La histori</a:t>
            </a:r>
            <a:r>
              <a:rPr lang="es-ES" b="1" dirty="0"/>
              <a:t>a es poder liberador o dominador</a:t>
            </a:r>
          </a:p>
          <a:p>
            <a:pPr marL="0" indent="0" algn="ctr">
              <a:buNone/>
            </a:pPr>
            <a:r>
              <a:rPr lang="es-ES" b="1" dirty="0"/>
              <a:t>¿Cómo hacer historia?</a:t>
            </a:r>
          </a:p>
          <a:p>
            <a:r>
              <a:rPr lang="es-ES" b="1" dirty="0"/>
              <a:t>Huellas,</a:t>
            </a:r>
            <a:r>
              <a:rPr lang="es-ES" dirty="0"/>
              <a:t> </a:t>
            </a:r>
            <a:r>
              <a:rPr lang="es-ES" b="1" dirty="0"/>
              <a:t>indicio y rastro</a:t>
            </a:r>
            <a:r>
              <a:rPr lang="es-ES" dirty="0"/>
              <a:t>s. Las huellas se encuentran en la cultura y en la naturaleza.</a:t>
            </a:r>
            <a:endParaRPr lang="es-ES" b="1" dirty="0"/>
          </a:p>
          <a:p>
            <a:r>
              <a:rPr lang="es-ES" dirty="0"/>
              <a:t> ¿Qué?, ¿por qué?, ¿cuándo? y ¿en qué contexto sucedió un acontecimiento? 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b="1" dirty="0"/>
              <a:t> Clase de Historia: </a:t>
            </a:r>
            <a:r>
              <a:rPr lang="es-ES" dirty="0"/>
              <a:t>Historia oficial   /   Historia subalterna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0149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4382B-8805-4EF4-5A36-8E4C5BDB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17" y="500062"/>
            <a:ext cx="109709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Walter Benjamín y la Historia de los Vencidos</a:t>
            </a:r>
            <a:br>
              <a:rPr lang="es-ES" dirty="0"/>
            </a:br>
            <a:r>
              <a:rPr lang="es-ES" i="1" dirty="0"/>
              <a:t>Una mirada desde abajo</a:t>
            </a:r>
            <a:br>
              <a:rPr lang="es-ES" dirty="0"/>
            </a:b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866DDA2-82B0-8CA9-1186-FF8715ED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803" y="1690629"/>
            <a:ext cx="3596147" cy="4351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C56CE4-6863-8AA1-D5FF-550B7E938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99" y="1690629"/>
            <a:ext cx="2553199" cy="417690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D1E3B3A-4AA3-044A-E9E9-370F0F8F4320}"/>
              </a:ext>
            </a:extLst>
          </p:cNvPr>
          <p:cNvSpPr/>
          <p:nvPr/>
        </p:nvSpPr>
        <p:spPr>
          <a:xfrm>
            <a:off x="7539647" y="1918009"/>
            <a:ext cx="4191436" cy="3702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Filósofo y crítico cultural alemán (1892–1940).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Judío, marxista, perseguido por los nazis.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Murió huyendo del régimen nazi en Portbou, España.</a:t>
            </a:r>
          </a:p>
        </p:txBody>
      </p:sp>
    </p:spTree>
    <p:extLst>
      <p:ext uri="{BB962C8B-B14F-4D97-AF65-F5344CB8AC3E}">
        <p14:creationId xmlns:p14="http://schemas.microsoft.com/office/powerpoint/2010/main" val="266857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160D6-120B-0315-8CA7-A7026640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/>
          <a:lstStyle/>
          <a:p>
            <a:r>
              <a:rPr lang="es-EC" b="1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D8C0E-5157-318F-1E6F-29367EBF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59367"/>
            <a:ext cx="10515600" cy="54996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Entre guerras mundiales, crisis económica, ascenso del fascismo.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Europa marcada por el totalitarismo y la represión.</a:t>
            </a:r>
          </a:p>
          <a:p>
            <a:r>
              <a:rPr lang="es-ES" dirty="0"/>
              <a:t>📌 Benjamín escribe mientras Hitler toma el poder en Alemania (1933), y critica cómo se usa la historia para justificar ese régimen.</a:t>
            </a:r>
          </a:p>
          <a:p>
            <a:endParaRPr lang="es-EC" dirty="0"/>
          </a:p>
        </p:txBody>
      </p:sp>
      <p:pic>
        <p:nvPicPr>
          <p:cNvPr id="2050" name="Picture 2" descr="Quién fue Adolf Hitler? :: About Holocaust">
            <a:extLst>
              <a:ext uri="{FF2B5EF4-FFF2-40B4-BE49-F238E27FC236}">
                <a16:creationId xmlns:a16="http://schemas.microsoft.com/office/drawing/2014/main" id="{0255F13B-A195-B0F6-8C2B-B13F040F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479" y="3222703"/>
            <a:ext cx="4687345" cy="333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60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7D7DB-E182-E896-6C2A-96426D0C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" y="245327"/>
            <a:ext cx="11697629" cy="63450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/>
              <a:t>Las Tesis sobre la historia (T</a:t>
            </a:r>
            <a:r>
              <a:rPr lang="es-ES" dirty="0"/>
              <a:t>estamentos filosóficos)</a:t>
            </a:r>
            <a:endParaRPr lang="es-ES" b="1" dirty="0"/>
          </a:p>
          <a:p>
            <a:pPr marL="0" indent="0" algn="just">
              <a:buNone/>
            </a:pPr>
            <a:r>
              <a:rPr lang="es-ES" dirty="0"/>
              <a:t>* 18 tesis escritas en 1940. 📌Propone una historia con conciencia política.</a:t>
            </a:r>
          </a:p>
          <a:p>
            <a:pPr marL="0" indent="0" algn="just">
              <a:buNone/>
            </a:pPr>
            <a:r>
              <a:rPr lang="es-ES" dirty="0"/>
              <a:t>* La conciencia </a:t>
            </a:r>
            <a:r>
              <a:rPr lang="es-ES" b="1" dirty="0"/>
              <a:t>encorvada</a:t>
            </a:r>
            <a:r>
              <a:rPr lang="es-ES" dirty="0"/>
              <a:t> es una postura sumisa. </a:t>
            </a:r>
          </a:p>
          <a:p>
            <a:pPr marL="0" indent="0" algn="just">
              <a:buNone/>
            </a:pPr>
            <a:endParaRPr lang="es-E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/>
              <a:t>Crítica el</a:t>
            </a:r>
            <a:r>
              <a:rPr lang="es-ES" b="1" dirty="0"/>
              <a:t> progreso tecnológico que genera encorvadura son una regresión de derechos. </a:t>
            </a:r>
            <a:r>
              <a:rPr lang="es-ES" dirty="0"/>
              <a:t>Cuestiona hacia dónde vamos, por qué, y a qué costo.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8" name="Picture 2" descr="La marcha del progreso - Wikipedia, la enciclopedia libre">
            <a:extLst>
              <a:ext uri="{FF2B5EF4-FFF2-40B4-BE49-F238E27FC236}">
                <a16:creationId xmlns:a16="http://schemas.microsoft.com/office/drawing/2014/main" id="{84F704BC-B165-87F0-2FA8-B06227E6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90" y="3429000"/>
            <a:ext cx="3648772" cy="192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0C5AD4-0D50-95AC-8BC5-E94F3FB6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65" y="352204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6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4D11-B5D5-34C4-6EDB-0A58B1DD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Tesis 1 – Cepillar la historia “a contrapelo”</a:t>
            </a:r>
            <a:br>
              <a:rPr lang="es-ES" b="1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38B0E-3EBE-50A5-EE88-426C239D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Ir contra la versión oficial.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Recuperar las voces silenciadas.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C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6" y="3066586"/>
            <a:ext cx="2460386" cy="26221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89364FA-59B8-ABB1-1188-5AAD32B5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02" y="3066586"/>
            <a:ext cx="2558972" cy="262215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FB5CA6B-7375-2EBE-18ED-7D4191A68560}"/>
              </a:ext>
            </a:extLst>
          </p:cNvPr>
          <p:cNvSpPr/>
          <p:nvPr/>
        </p:nvSpPr>
        <p:spPr>
          <a:xfrm>
            <a:off x="6410329" y="2185639"/>
            <a:ext cx="4038364" cy="3345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Ejemplo </a:t>
            </a:r>
          </a:p>
          <a:p>
            <a:pPr algn="ctr"/>
            <a:r>
              <a:rPr lang="es-ES" dirty="0"/>
              <a:t>Contar la historia de la violencia en México no solo desde las estadísticas oficiales, sino desde las madres buscadoras, colectivos feministas y víctimas que exigen justicia en las calles.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1133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D2F68-C9C5-45F3-2A89-DBFE3CA9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385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Tesis 2 – </a:t>
            </a:r>
            <a:r>
              <a:rPr lang="es-ES" b="1" dirty="0"/>
              <a:t>Crítica al tiempo lineal: </a:t>
            </a:r>
            <a:r>
              <a:rPr lang="es-EC" dirty="0">
                <a:latin typeface="Arial" panose="020B0604020202020204" pitchFamily="34" charset="0"/>
              </a:rPr>
              <a:t>cada acto civilizatorio hay una barbarie.</a:t>
            </a:r>
            <a:br>
              <a:rPr lang="es-EC" dirty="0">
                <a:latin typeface="Arial" panose="020B0604020202020204" pitchFamily="34" charset="0"/>
              </a:rPr>
            </a:br>
            <a:endParaRPr lang="es-EC" b="1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D457318-61A3-9ED6-AA26-60397030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90" y="1784563"/>
            <a:ext cx="10729800" cy="415822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C" altLang="es-EC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La historia no es una línea de progreso pasiva y neutral.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progreso encubre injusticias.</a:t>
            </a:r>
          </a:p>
        </p:txBody>
      </p:sp>
      <p:pic>
        <p:nvPicPr>
          <p:cNvPr id="5125" name="Picture 5" descr="El impacto de la Revolución Industrial en la literatura de Charles Dickens  - Letras Claras">
            <a:extLst>
              <a:ext uri="{FF2B5EF4-FFF2-40B4-BE49-F238E27FC236}">
                <a16:creationId xmlns:a16="http://schemas.microsoft.com/office/drawing/2014/main" id="{0C53F5A1-DBA4-62CE-FA90-78626EEA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0" y="3285330"/>
            <a:ext cx="2771775" cy="286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DC66AD-BCB9-CA68-1810-08BB48DE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25" y="3285330"/>
            <a:ext cx="2771775" cy="28674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094EC2-E857-68E1-DF24-902EA95FD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280" y="3285330"/>
            <a:ext cx="2874686" cy="28674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93BD61-06A3-45E8-B727-6E1250FE7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966" y="3285330"/>
            <a:ext cx="2436619" cy="28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B62E35-D789-14CD-22D8-8919011A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53" y="345688"/>
            <a:ext cx="11474605" cy="633307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sz="3200" b="1" dirty="0"/>
              <a:t>Tesis 3 – </a:t>
            </a:r>
            <a:r>
              <a:rPr lang="es-ES" sz="2800" b="1" dirty="0"/>
              <a:t>El Ángel de la Historia </a:t>
            </a:r>
            <a:r>
              <a:rPr lang="es-ES" sz="2800" dirty="0"/>
              <a:t>(</a:t>
            </a:r>
            <a:r>
              <a:rPr lang="es-EC" sz="2800" i="1" dirty="0" err="1"/>
              <a:t>Angelus</a:t>
            </a:r>
            <a:r>
              <a:rPr lang="es-EC" sz="2800" i="1" dirty="0"/>
              <a:t> </a:t>
            </a:r>
            <a:r>
              <a:rPr lang="es-EC" sz="2800" i="1" dirty="0" err="1"/>
              <a:t>Novus</a:t>
            </a:r>
            <a:r>
              <a:rPr lang="es-EC" sz="2800" i="1" dirty="0"/>
              <a:t> de</a:t>
            </a:r>
            <a:r>
              <a:rPr lang="es-EC" sz="2800" dirty="0"/>
              <a:t> Paul Klee</a:t>
            </a:r>
            <a:r>
              <a:rPr lang="es-EC" sz="2800" i="1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/>
              <a:t>El “Ángel de la historia” no es feliz ni triunfante. Es una figura </a:t>
            </a:r>
            <a:r>
              <a:rPr lang="es-ES" b="1" dirty="0"/>
              <a:t>triste y atrapada</a:t>
            </a:r>
            <a:r>
              <a:rPr lang="es-ES" dirty="0"/>
              <a:t>, es un testigo del fracaso de la humanidad y de un futuro incierto.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/>
              <a:t>Es un ángel que mira el pasado de </a:t>
            </a:r>
            <a:r>
              <a:rPr lang="es-ES" b="1" dirty="0"/>
              <a:t>dolor</a:t>
            </a:r>
            <a:r>
              <a:rPr lang="es-ES" dirty="0"/>
              <a:t>: guerras, sufrimiento, injusticias, destrucción.</a:t>
            </a:r>
            <a:br>
              <a:rPr lang="es-ES" dirty="0"/>
            </a:br>
            <a:r>
              <a:rPr lang="es-ES" dirty="0"/>
              <a:t>A</a:t>
            </a:r>
            <a:r>
              <a:rPr lang="es-ES" b="1" dirty="0"/>
              <a:t>dvertencia contra el progreso sin conciencia</a:t>
            </a:r>
            <a:r>
              <a:rPr lang="es-ES" dirty="0"/>
              <a:t>.</a:t>
            </a:r>
            <a:endParaRPr lang="es-EC" dirty="0"/>
          </a:p>
        </p:txBody>
      </p:sp>
      <p:pic>
        <p:nvPicPr>
          <p:cNvPr id="5" name="Imagen 4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DAA2901C-2E71-EA72-59F3-4224ACBD2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1" y="3272722"/>
            <a:ext cx="3411476" cy="28827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2F9581A-8905-4384-EF42-291E909D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94" y="3211229"/>
            <a:ext cx="3411476" cy="28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7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754</Words>
  <Application>Microsoft Office PowerPoint</Application>
  <PresentationFormat>Panorámica</PresentationFormat>
  <Paragraphs>75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HISTORIA DE AMÉRICA</vt:lpstr>
      <vt:lpstr>Presentación de PowerPoint</vt:lpstr>
      <vt:lpstr>¿Qué es la historia? ¿Cuántas clases de historias hay?  </vt:lpstr>
      <vt:lpstr>Walter Benjamín y la Historia de los Vencidos Una mirada desde abajo </vt:lpstr>
      <vt:lpstr>Contexto</vt:lpstr>
      <vt:lpstr>Presentación de PowerPoint</vt:lpstr>
      <vt:lpstr>Tesis 1 – Cepillar la historia “a contrapelo” </vt:lpstr>
      <vt:lpstr>Tesis 2 – Crítica al tiempo lineal: cada acto civilizatorio hay una barbarie. </vt:lpstr>
      <vt:lpstr>Presentación de PowerPoint</vt:lpstr>
      <vt:lpstr>Presentación de PowerPoint</vt:lpstr>
      <vt:lpstr>Presentación de PowerPoint</vt:lpstr>
      <vt:lpstr>¿Qué es la Historia de los Vencidos? </vt:lpstr>
      <vt:lpstr>¿Cuál es su propuesta? </vt:lpstr>
      <vt:lpstr>IMÁGENES DE LOS VENCIDOS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I  La argumentación colonial sobre la inferioridad de la América indígena   </dc:title>
  <dc:creator>Elias Elias</dc:creator>
  <cp:lastModifiedBy>RAUL GONZALO ZHINGRE CHAMBA</cp:lastModifiedBy>
  <cp:revision>104</cp:revision>
  <cp:lastPrinted>2024-04-23T02:31:08Z</cp:lastPrinted>
  <dcterms:created xsi:type="dcterms:W3CDTF">2022-12-31T01:36:30Z</dcterms:created>
  <dcterms:modified xsi:type="dcterms:W3CDTF">2025-10-05T16:29:08Z</dcterms:modified>
</cp:coreProperties>
</file>