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462e71f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462e71f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612d81a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612d81a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462e71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462e71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462e71f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462e71f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462e71f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b462e71f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612d81a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612d81a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612d81a7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612d81a7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462e71f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462e71f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612d81a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612d81a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56046be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56046be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462e71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462e71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5612d81a7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5612d81a7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612d81a7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612d81a7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462e71f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462e71f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462e71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462e71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462e71f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462e71f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462e71f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462e71f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462e71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462e71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612d81a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612d81a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462e71f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462e71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Bolsa de Valores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Agentes e Inteligência Artificial Distribuída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Grupo 20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Cláudio Lemos up201603542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João Carlos Maduro up201605219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Fernando Alves</a:t>
            </a:r>
            <a:r>
              <a:rPr lang="en" sz="1800"/>
              <a:t> up201605270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utilizado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Linguagem de Programação Java.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Biblioteca JADE - Uma framework escrita em Java que permite criar um sistema distribuído de agentes.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Biblioteca commons-codec - Uma biblioteca de Java que permite codificar objectos para que possam ser enviados numa ACLMessage, que são as mensagens utilizadas pelos agentes do JADE.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Experiências realizadas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Após termos o projeto finalizado, realizámos várias experiências com o intuito de garantir interações realistas e interessantes entre os agentes. Estes são os parâmetros que foram o foco dos nossos ajustes: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Valor de crescimento do Capital da Empresa em estado WORK - Como neste estado, a Empresa não está ativamente a investir noutras, queríamos que este crescimento fosse justo para compensar tal facto. Após várias experiências, decidimos que o crescimento seria um valor aleatório entre 0% e 20%, por ciclo de trabalho.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Variação do valor de cada ação de uma empresa - Para o nosso trabalho ser realista, queríamos que este valor fosse semelhante a valores reais, portanto a cada ciclo do EconomyAgent, o valor da ação de cada empresa é obtido através de uma distribuição normal, com desvio-padrão igual a 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Proporção de empresas Rookie para Advanced - Devido à forma como criamos as personalidades das empresas, os resultados mais interessantes obtêm-se em ensaios com mais agentes Advanced do que Rookies, como por exemplo 2 Advanced para 5 rookies.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resultados e conclusões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Após múltiplas experiências, chegámos à conclusão que os agentes Advanced tendem a dominar o mercado (tal como seria de esperar). No entanto, ocasionalmente ainda ocorre a vitória de um Rookie. Estas vitórias esporádicas podem ser explicadas devido a uma combinação de “sorte” no valor das ações no mercado (que oferece vantagem) e investimentos em empresas lucrativas.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Após a conclusão deste primeiro projeto da unidade curricular de Agentes e Inteligência Artificial Distribuída, fomos capazes de perceber melhor como criar um sistema de vários agentes inteligentes distribuídos, capazes de cooperar e competir entre si.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 nossa opinião, o projecto foi concluído com sucesso, uma vez que conseguimos implementar a maior parte das funcionalidades com que nos comprometemos, nomeadamente um sistema de empresas capazes de comprar e vender as suas ações, cada uma com o objectivo de tentar dominar o mercado.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 Adicionais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detalhados da execução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11700" y="1152475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executar o programa, corra os seguintes scripts na raiz do diretório: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./compile (Para compilar o código)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./EconomyWars {</a:t>
            </a:r>
            <a:r>
              <a:rPr b="1" lang="en"/>
              <a:t>R</a:t>
            </a:r>
            <a:r>
              <a:rPr lang="en"/>
              <a:t>ookie ou</a:t>
            </a:r>
            <a:r>
              <a:rPr lang="en"/>
              <a:t> </a:t>
            </a:r>
            <a:r>
              <a:rPr b="1" lang="en"/>
              <a:t>A</a:t>
            </a:r>
            <a:r>
              <a:rPr lang="en"/>
              <a:t>dvanced}+ (cada R/A representa um CompanyAgent)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1400" y="2106650"/>
            <a:ext cx="4441188" cy="31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detalhados da execução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1152475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terminal, podemos ver o progresso do mercado de ações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813" y="1588225"/>
            <a:ext cx="4360373" cy="315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7"/>
          <p:cNvCxnSpPr/>
          <p:nvPr/>
        </p:nvCxnSpPr>
        <p:spPr>
          <a:xfrm flipH="1">
            <a:off x="1693125" y="2200275"/>
            <a:ext cx="792900" cy="6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220" name="Google Shape;220;p27"/>
          <p:cNvCxnSpPr/>
          <p:nvPr/>
        </p:nvCxnSpPr>
        <p:spPr>
          <a:xfrm>
            <a:off x="6752175" y="2700375"/>
            <a:ext cx="800100" cy="62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221" name="Google Shape;221;p27"/>
          <p:cNvCxnSpPr/>
          <p:nvPr/>
        </p:nvCxnSpPr>
        <p:spPr>
          <a:xfrm>
            <a:off x="6752175" y="4119450"/>
            <a:ext cx="800100" cy="62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222" name="Google Shape;222;p27"/>
          <p:cNvCxnSpPr/>
          <p:nvPr/>
        </p:nvCxnSpPr>
        <p:spPr>
          <a:xfrm flipH="1">
            <a:off x="1693125" y="3505050"/>
            <a:ext cx="792900" cy="6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38887" y="1764750"/>
            <a:ext cx="19122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Lista das empresas independentes, assim como o seu respetivo capital total (a soma do seu capital e o das  suas empresas filhas) </a:t>
            </a:r>
            <a:endParaRPr sz="1000"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7146000" y="2285825"/>
            <a:ext cx="19980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Lista de todas as empresas com as seguintes informações: nome, valor das ações, capital próprio, personalidade e empresa-mãe (se tiver)</a:t>
            </a:r>
            <a:endParaRPr sz="1000"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419025" y="3599073"/>
            <a:ext cx="16503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Lista da localização das ações de cada empresa</a:t>
            </a:r>
            <a:endParaRPr sz="1000"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7189281" y="4059393"/>
            <a:ext cx="19980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Mensagens de ocorrência de uma transação entre duas empresas.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detalhados da execução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311700" y="1152475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 janela do agente Sniffer (proveniente do JADE), podemos ver o progresso da comunicação entre todos os agentes: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2033" l="0" r="0" t="2033"/>
          <a:stretch/>
        </p:blipFill>
        <p:spPr>
          <a:xfrm>
            <a:off x="2391813" y="1588225"/>
            <a:ext cx="4360375" cy="31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Implementadas: CompanyAgent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11700" y="1450175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Atributos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economyID: </a:t>
            </a:r>
            <a:r>
              <a:rPr lang="en" sz="1200"/>
              <a:t>AID do EconomyAgent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companyAgents: </a:t>
            </a:r>
            <a:r>
              <a:rPr lang="en" sz="1200"/>
              <a:t>restantes CompanyAgents presentes no mercado de ações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companyCapital: </a:t>
            </a:r>
            <a:r>
              <a:rPr lang="en" sz="1200"/>
              <a:t>capital inicial da empresa (valor aleatório entre 30000 e 60000)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companyStocksMap: </a:t>
            </a:r>
            <a:r>
              <a:rPr lang="en" sz="1200"/>
              <a:t>map com os respetivos donos das ações da empresa, assim como a respetiva quantidade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state: </a:t>
            </a:r>
            <a:r>
              <a:rPr lang="en" sz="1200"/>
              <a:t>estado atual (SEARCH, NEGOTIATE, BUY,...)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personality: </a:t>
            </a:r>
            <a:r>
              <a:rPr lang="en" sz="1200"/>
              <a:t>estratégia a adotar (ROOKIE, ADVANCED)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dealAgent: </a:t>
            </a:r>
            <a:r>
              <a:rPr lang="en" sz="1200"/>
              <a:t>CompanyAgent com o qual se encontra neste momento em negociação, passando a string vazia quando termina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actualOffer: </a:t>
            </a:r>
            <a:r>
              <a:rPr lang="en" sz="1200"/>
              <a:t>valor da oferta da negociação a decorrer</a:t>
            </a:r>
            <a:endParaRPr b="1" sz="1200"/>
          </a:p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4832400" y="1450075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Funções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setState(): </a:t>
            </a:r>
            <a:r>
              <a:rPr lang="en" sz="1200"/>
              <a:t>atualiza o estado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getCompanies(): </a:t>
            </a:r>
            <a:r>
              <a:rPr lang="en" sz="1200"/>
              <a:t>encontra todos os CompanyAgents, exceto a si próprio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getCompaniesWithSelf(): </a:t>
            </a:r>
            <a:r>
              <a:rPr lang="en" sz="1200"/>
              <a:t>encontra todos os CompanyAgents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sendCustom(): </a:t>
            </a:r>
            <a:r>
              <a:rPr lang="en" sz="1200"/>
              <a:t>envia uma mensagem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makeOfferMessage(): </a:t>
            </a:r>
            <a:r>
              <a:rPr lang="en" sz="1200"/>
              <a:t>instância uma mensagem de oferta, pronta a ser enviada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getOffer(): </a:t>
            </a:r>
            <a:r>
              <a:rPr lang="en" sz="1200"/>
              <a:t>recebe uma mensagem com a respetiva StockOffer()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getCompanyAID(): </a:t>
            </a:r>
            <a:r>
              <a:rPr lang="en" sz="1200"/>
              <a:t>retorna o AID de uma company específica.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companyStatePrint(): </a:t>
            </a:r>
            <a:r>
              <a:rPr lang="en" sz="1200"/>
              <a:t>imprime o estado atual, capital e o mapa de ações da empresa, com os respectivos donos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setupPersonality(): </a:t>
            </a:r>
            <a:r>
              <a:rPr lang="en" sz="1200"/>
              <a:t>inicializa a personalidade da empresa, conforme as variáveis recebidas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>
            <p:ph idx="2" type="body"/>
          </p:nvPr>
        </p:nvSpPr>
        <p:spPr>
          <a:xfrm>
            <a:off x="311700" y="1066700"/>
            <a:ext cx="852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classe CompanyAgent deriva da classe Agent e representa uma empresa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Implementadas: CompanyBehaviour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11700" y="1450175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Atributos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tries</a:t>
            </a:r>
            <a:r>
              <a:rPr b="1" lang="en" sz="1200"/>
              <a:t>: </a:t>
            </a:r>
            <a:r>
              <a:rPr lang="en" sz="1200"/>
              <a:t>número de tentativas de negociação com uma empresa, sendo que quando é atingido as 5 tentativas, a negociação atual é abortada.</a:t>
            </a:r>
            <a:endParaRPr b="1" sz="1200"/>
          </a:p>
        </p:txBody>
      </p:sp>
      <p:sp>
        <p:nvSpPr>
          <p:cNvPr id="248" name="Google Shape;248;p30"/>
          <p:cNvSpPr txBox="1"/>
          <p:nvPr>
            <p:ph idx="2" type="body"/>
          </p:nvPr>
        </p:nvSpPr>
        <p:spPr>
          <a:xfrm>
            <a:off x="4453125" y="1450075"/>
            <a:ext cx="46086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buy</a:t>
            </a:r>
            <a:r>
              <a:rPr b="1" lang="en" sz="1100"/>
              <a:t>(): </a:t>
            </a:r>
            <a:r>
              <a:rPr lang="en" sz="1100"/>
              <a:t>responde à mensagem recebida com um REQUEST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deal(): </a:t>
            </a:r>
            <a:r>
              <a:rPr lang="en" sz="1100"/>
              <a:t>responde à mensagem recebida com um ACCEPT_PROPOSAL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close(): </a:t>
            </a:r>
            <a:r>
              <a:rPr lang="en" sz="1100"/>
              <a:t>após terminar uma negociação com sucesso, notifica o comprador e a economia, atualiza o capital e o estado e diminui a quantidade de ações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rejectProposals(): </a:t>
            </a:r>
            <a:r>
              <a:rPr lang="en" sz="1100"/>
              <a:t>responde à mensagem recebida com um REJECT_PROPOSAL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rookieStrategy(): </a:t>
            </a:r>
            <a:r>
              <a:rPr lang="en" sz="1100"/>
              <a:t>função que realiza a estratégia ROOKIE de um CompanyAgent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advancedStrategy(): </a:t>
            </a:r>
            <a:r>
              <a:rPr lang="en" sz="1100"/>
              <a:t>função que realiza a estratégia ADVANCED de um CompanyAgent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queryEconomy(): </a:t>
            </a:r>
            <a:r>
              <a:rPr lang="en" sz="1100"/>
              <a:t>obtém do EconomyAgent a informação de uma respetiva empresa ou de todas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shouldStop(): </a:t>
            </a:r>
            <a:r>
              <a:rPr lang="en" sz="1100"/>
              <a:t>determina se deve parar, dependendo do valor atual de capital, assim como da estratégia do CompanyAgent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shouldReject(): </a:t>
            </a:r>
            <a:r>
              <a:rPr lang="en" sz="1100"/>
              <a:t>determina se deve rejeitar a proposta, se já possuir ações dessa empresa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shouldGoToWork(): </a:t>
            </a:r>
            <a:r>
              <a:rPr lang="en" sz="1100"/>
              <a:t>determina se deve passar ao estado WORK,  dependendo do capital atual, assim como do valor atual de ações e da personalidade do CompanyAgent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9" name="Google Shape;249;p30"/>
          <p:cNvSpPr txBox="1"/>
          <p:nvPr>
            <p:ph idx="2" type="body"/>
          </p:nvPr>
        </p:nvSpPr>
        <p:spPr>
          <a:xfrm>
            <a:off x="311700" y="1066700"/>
            <a:ext cx="852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classe CompanyBehaviour deriva da classe TicketBehaviour</a:t>
            </a:r>
            <a:r>
              <a:rPr lang="en"/>
              <a:t>, pertencendo a CompanyAgent </a:t>
            </a:r>
            <a:endParaRPr/>
          </a:p>
        </p:txBody>
      </p:sp>
      <p:sp>
        <p:nvSpPr>
          <p:cNvPr id="250" name="Google Shape;250;p30"/>
          <p:cNvSpPr txBox="1"/>
          <p:nvPr>
            <p:ph idx="2" type="body"/>
          </p:nvPr>
        </p:nvSpPr>
        <p:spPr>
          <a:xfrm>
            <a:off x="311700" y="2251700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Funções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onTick(): </a:t>
            </a:r>
            <a:r>
              <a:rPr lang="en" sz="1100"/>
              <a:t>função invocada periodicamente, tendo sido o período definido no construtor (valor aleatório entre 5 a 10 segundos), que chama a função respetiva do estado atual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listen(): </a:t>
            </a:r>
            <a:r>
              <a:rPr lang="en" sz="1100"/>
              <a:t>ouve e recebe mensagens dos outros agentes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updateState(): </a:t>
            </a:r>
            <a:r>
              <a:rPr lang="en" sz="1100"/>
              <a:t>atualiza o estado conforme a mensagem recebida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work(): </a:t>
            </a:r>
            <a:r>
              <a:rPr lang="en" sz="1100"/>
              <a:t>atualiza o capital da empresa (entre 0% a 20%) e notifica a economia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search(): </a:t>
            </a:r>
            <a:r>
              <a:rPr lang="en" sz="1100"/>
              <a:t>encontra a empresa com a qual irá iniciar uma negociação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negotiate(): </a:t>
            </a:r>
            <a:r>
              <a:rPr lang="en" sz="1100"/>
              <a:t>tenta negociar com a empresa escolhida até um máximo de 5 vezes, passando o estado a WORK se falhar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Implementadas: EconomyAgent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311700" y="1450175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Atributos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companyStocksMap: </a:t>
            </a:r>
            <a:r>
              <a:rPr lang="en" sz="1200"/>
              <a:t>map </a:t>
            </a:r>
            <a:r>
              <a:rPr lang="en" sz="1200"/>
              <a:t>com</a:t>
            </a:r>
            <a:r>
              <a:rPr lang="en" sz="1200"/>
              <a:t> os respetivos donos das ações de todas as empresas, assim como a respetiva quantidade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companyOtherInfoMap: </a:t>
            </a:r>
            <a:r>
              <a:rPr lang="en" sz="1200"/>
              <a:t>map com informações adicionais de todas as empresas (capital, valor das ações e empresas-mãe)</a:t>
            </a:r>
            <a:endParaRPr sz="1200"/>
          </a:p>
        </p:txBody>
      </p:sp>
      <p:sp>
        <p:nvSpPr>
          <p:cNvPr id="257" name="Google Shape;257;p31"/>
          <p:cNvSpPr txBox="1"/>
          <p:nvPr>
            <p:ph idx="2" type="body"/>
          </p:nvPr>
        </p:nvSpPr>
        <p:spPr>
          <a:xfrm>
            <a:off x="4832400" y="1450075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Funções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updateStockMapAfterTransaction</a:t>
            </a:r>
            <a:r>
              <a:rPr b="1" lang="en" sz="1200"/>
              <a:t>(): </a:t>
            </a:r>
            <a:r>
              <a:rPr lang="en" sz="1200"/>
              <a:t>após terminar uma negociação, atualiza o map de ações (aumenta a quantidade de ações da empresa compradora e reduz as da vendedora)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updateOtherInfoMapAfterTransaction(): </a:t>
            </a:r>
            <a:r>
              <a:rPr lang="en" sz="1200"/>
              <a:t>após terminar uma negociação, atualiza o map de informação das empresas (reduz o capital da compradora e aumenta o da vendedora)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calculateCurrentParents(): </a:t>
            </a:r>
            <a:r>
              <a:rPr lang="en" sz="1200"/>
              <a:t>obtém a empresa que possui mais do que 50% das ações de uma outra empresa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printRanking(): </a:t>
            </a:r>
            <a:r>
              <a:rPr lang="en" sz="1200"/>
              <a:t>imprime a lista das empresas independentes e o respetivo capital total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printCompanies(): </a:t>
            </a:r>
            <a:r>
              <a:rPr lang="en" sz="1200"/>
              <a:t>imprime a lista de todas as empresas com o nome, valor de ações, capital próprio, personalidade e empresa-mãe (se tiver)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printStockMaps(): </a:t>
            </a:r>
            <a:r>
              <a:rPr lang="en" sz="1200"/>
              <a:t>imprime a lista da localização das ações de cada empresa</a:t>
            </a:r>
            <a:endParaRPr sz="1200"/>
          </a:p>
        </p:txBody>
      </p:sp>
      <p:sp>
        <p:nvSpPr>
          <p:cNvPr id="258" name="Google Shape;258;p31"/>
          <p:cNvSpPr txBox="1"/>
          <p:nvPr>
            <p:ph idx="2" type="body"/>
          </p:nvPr>
        </p:nvSpPr>
        <p:spPr>
          <a:xfrm>
            <a:off x="311700" y="1066700"/>
            <a:ext cx="852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classe EconomyAgent deriva da classe Agent e representa o mercado de ações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Implementadas: EconomyBehaviour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311700" y="1450175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Atributos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Não possui atributos</a:t>
            </a:r>
            <a:endParaRPr sz="1200"/>
          </a:p>
        </p:txBody>
      </p:sp>
      <p:sp>
        <p:nvSpPr>
          <p:cNvPr id="265" name="Google Shape;265;p32"/>
          <p:cNvSpPr txBox="1"/>
          <p:nvPr>
            <p:ph idx="2" type="body"/>
          </p:nvPr>
        </p:nvSpPr>
        <p:spPr>
          <a:xfrm>
            <a:off x="4832400" y="1450075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Funções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onTick(): </a:t>
            </a:r>
            <a:r>
              <a:rPr lang="en" sz="1100"/>
              <a:t>função invocada a cada 3 segundos e que imprime toda a informação de progresso do mercado de ações no terminal</a:t>
            </a:r>
            <a:endParaRPr sz="1200"/>
          </a:p>
        </p:txBody>
      </p:sp>
      <p:sp>
        <p:nvSpPr>
          <p:cNvPr id="266" name="Google Shape;266;p32"/>
          <p:cNvSpPr txBox="1"/>
          <p:nvPr>
            <p:ph idx="2" type="body"/>
          </p:nvPr>
        </p:nvSpPr>
        <p:spPr>
          <a:xfrm>
            <a:off x="311700" y="1066700"/>
            <a:ext cx="852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EconomyBehaviour deriva da classe TicketBehaviour</a:t>
            </a:r>
            <a:r>
              <a:rPr lang="en"/>
              <a:t>, pertencendo a EconomyAgent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Implementadas: ListeningBehaviour</a:t>
            </a:r>
            <a:endParaRPr/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311700" y="1450175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Atributos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Não possui atributos</a:t>
            </a:r>
            <a:endParaRPr sz="1200"/>
          </a:p>
        </p:txBody>
      </p:sp>
      <p:sp>
        <p:nvSpPr>
          <p:cNvPr id="273" name="Google Shape;273;p33"/>
          <p:cNvSpPr txBox="1"/>
          <p:nvPr>
            <p:ph idx="2" type="body"/>
          </p:nvPr>
        </p:nvSpPr>
        <p:spPr>
          <a:xfrm>
            <a:off x="4832400" y="1450075"/>
            <a:ext cx="39999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Funções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action</a:t>
            </a:r>
            <a:r>
              <a:rPr b="1" lang="en" sz="1200"/>
              <a:t>(): </a:t>
            </a:r>
            <a:r>
              <a:rPr lang="en" sz="1200"/>
              <a:t>recebe mensagem dos vários CompanyAgents, respondendo às mesmas, atualizando as suas próprias variáveis e imprimindo mensagens no terminal quando ocorre uma transação entre duas empresas</a:t>
            </a:r>
            <a:endParaRPr sz="1200"/>
          </a:p>
        </p:txBody>
      </p:sp>
      <p:sp>
        <p:nvSpPr>
          <p:cNvPr id="274" name="Google Shape;274;p33"/>
          <p:cNvSpPr txBox="1"/>
          <p:nvPr>
            <p:ph idx="2" type="body"/>
          </p:nvPr>
        </p:nvSpPr>
        <p:spPr>
          <a:xfrm>
            <a:off x="311700" y="1066700"/>
            <a:ext cx="852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ListeningBehaviour deriva da classe CyclicBehaviour,</a:t>
            </a:r>
            <a:r>
              <a:rPr lang="en"/>
              <a:t> pertencendo a EconomyAgent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Problema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mundo do mercado de valores, existem compras e vendas de ações das empresas existentes.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empresas sempre de que estiverem “acordadas” podem realizar as seguintes tarefas de forma paralela entre si: </a:t>
            </a:r>
            <a:r>
              <a:rPr lang="en"/>
              <a:t>vender as suas próprias ações, comprar ações de outra empresa, trabalhar para aumentar o seu capital. As empresas só são capazes de realizar uma tarefa por ciclo, isto é, após uma tarefa vão ficar inativas durante um intervalo de tempo reduzido e que varia de empresa para empresa. O tempo em que as empresas estão ativas pode ser coincidente ou não, mas as mensagens enviadas são recebidas na mesma.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Quando uma empresa possuir mais de 50% de ações de outra dada empresa, a empresa adquirida passará a ser empresa-filha da compradora.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Cada empresa possui um número fixo de ações, que por sua vez tem um valor, que varia ao longo do tempo seguindo uma distribuição nor</a:t>
            </a:r>
            <a:r>
              <a:rPr lang="en"/>
              <a:t>mal ( μ = Valor Atual da Ação, σ = 1).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Esquema global (Exemplo: 2 Rookies e 1 Advanced)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559643" y="1152475"/>
            <a:ext cx="20247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EconomyAgent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128399" y="3169400"/>
            <a:ext cx="20247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CompanyAgent1 </a:t>
            </a:r>
            <a:r>
              <a:rPr b="1" lang="en" sz="1000">
                <a:solidFill>
                  <a:srgbClr val="FFFFFF"/>
                </a:solidFill>
              </a:rPr>
              <a:t>ROOKIE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559643" y="3169400"/>
            <a:ext cx="20247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CompanyAgent2 </a:t>
            </a:r>
            <a:r>
              <a:rPr b="1" lang="en" sz="1000">
                <a:solidFill>
                  <a:srgbClr val="FFFFFF"/>
                </a:solidFill>
              </a:rPr>
              <a:t>ROOKIE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012318" y="3169400"/>
            <a:ext cx="20247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CompanyAgent3 </a:t>
            </a:r>
            <a:r>
              <a:rPr b="1" lang="en" sz="1000">
                <a:solidFill>
                  <a:srgbClr val="FFFFFF"/>
                </a:solidFill>
              </a:rPr>
              <a:t>ADVANCED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 flipH="1">
            <a:off x="3213850" y="3584150"/>
            <a:ext cx="292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 flipH="1">
            <a:off x="5645094" y="3584150"/>
            <a:ext cx="292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2212193" y="2056388"/>
            <a:ext cx="2202600" cy="10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800668" y="2070650"/>
            <a:ext cx="2159700" cy="10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>
            <a:off x="4571993" y="2070638"/>
            <a:ext cx="0" cy="10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Interação e Protocolos: Ato de compra de uma ação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627863" y="1467750"/>
            <a:ext cx="2271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912463" y="127200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Buyer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" name="Google Shape;93;p17"/>
          <p:cNvCxnSpPr>
            <a:stCxn id="92" idx="3"/>
            <a:endCxn id="94" idx="1"/>
          </p:cNvCxnSpPr>
          <p:nvPr/>
        </p:nvCxnSpPr>
        <p:spPr>
          <a:xfrm>
            <a:off x="1743763" y="1687650"/>
            <a:ext cx="12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1672163" y="13482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PROPOSE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BUY</a:t>
            </a:r>
            <a:endParaRPr sz="1000"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633313" y="204615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NEGOTIATE</a:t>
            </a:r>
            <a:endParaRPr sz="1000"/>
          </a:p>
        </p:txBody>
      </p:sp>
      <p:sp>
        <p:nvSpPr>
          <p:cNvPr id="94" name="Google Shape;94;p17"/>
          <p:cNvSpPr/>
          <p:nvPr/>
        </p:nvSpPr>
        <p:spPr>
          <a:xfrm>
            <a:off x="2990163" y="127200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2711013" y="204615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WORK</a:t>
            </a:r>
            <a:endParaRPr sz="1000"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630588" y="2610000"/>
            <a:ext cx="2271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915188" y="24142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636038" y="31884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NEGOTIATE</a:t>
            </a:r>
            <a:endParaRPr sz="1000"/>
          </a:p>
        </p:txBody>
      </p:sp>
      <p:sp>
        <p:nvSpPr>
          <p:cNvPr id="101" name="Google Shape;101;p17"/>
          <p:cNvSpPr/>
          <p:nvPr/>
        </p:nvSpPr>
        <p:spPr>
          <a:xfrm>
            <a:off x="2992888" y="24142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2713738" y="31884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DEAL</a:t>
            </a:r>
            <a:endParaRPr sz="1000"/>
          </a:p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1672163" y="2490438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ACCEPT_</a:t>
            </a:r>
            <a:r>
              <a:rPr lang="en" sz="1000"/>
              <a:t>PROPOSAL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DEAL</a:t>
            </a:r>
            <a:endParaRPr sz="1000"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571988" y="1467738"/>
            <a:ext cx="2271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856588" y="1271988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4577438" y="2046138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BUY</a:t>
            </a:r>
            <a:endParaRPr sz="1000"/>
          </a:p>
        </p:txBody>
      </p:sp>
      <p:sp>
        <p:nvSpPr>
          <p:cNvPr id="107" name="Google Shape;107;p17"/>
          <p:cNvSpPr/>
          <p:nvPr/>
        </p:nvSpPr>
        <p:spPr>
          <a:xfrm>
            <a:off x="6934288" y="1271988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6655138" y="2046138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CLOSE</a:t>
            </a:r>
            <a:endParaRPr sz="1000"/>
          </a:p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5616288" y="1348188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INFORM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STOCK</a:t>
            </a:r>
            <a:endParaRPr sz="1000"/>
          </a:p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4577438" y="2610000"/>
            <a:ext cx="2271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862038" y="24142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582888" y="31884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113" name="Google Shape;113;p17"/>
          <p:cNvSpPr/>
          <p:nvPr/>
        </p:nvSpPr>
        <p:spPr>
          <a:xfrm>
            <a:off x="6939738" y="24142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6660588" y="31884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630588" y="3752250"/>
            <a:ext cx="2271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915188" y="355650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1674888" y="36327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STOCK</a:t>
            </a:r>
            <a:endParaRPr sz="1000"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636038" y="433065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BUY</a:t>
            </a:r>
            <a:endParaRPr sz="1000"/>
          </a:p>
        </p:txBody>
      </p:sp>
      <p:sp>
        <p:nvSpPr>
          <p:cNvPr id="119" name="Google Shape;119;p17"/>
          <p:cNvSpPr/>
          <p:nvPr/>
        </p:nvSpPr>
        <p:spPr>
          <a:xfrm>
            <a:off x="2992888" y="355650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2713738" y="433065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DEAL</a:t>
            </a:r>
            <a:endParaRPr sz="1000"/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1743763" y="2830650"/>
            <a:ext cx="12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1743763" y="3973650"/>
            <a:ext cx="12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endCxn id="105" idx="3"/>
          </p:cNvCxnSpPr>
          <p:nvPr/>
        </p:nvCxnSpPr>
        <p:spPr>
          <a:xfrm rot="10800000">
            <a:off x="5687888" y="1687638"/>
            <a:ext cx="126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Interação e Protocolos: Rejeição de Oferta</a:t>
            </a:r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773113" y="1939200"/>
            <a:ext cx="2271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057713" y="17434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Another </a:t>
            </a:r>
            <a:r>
              <a:rPr lang="en" sz="1200">
                <a:solidFill>
                  <a:srgbClr val="FFFFFF"/>
                </a:solidFill>
              </a:rPr>
              <a:t>Buyer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1741213" y="181965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PROPOSE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BUY</a:t>
            </a:r>
            <a:endParaRPr sz="1000"/>
          </a:p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778563" y="25176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NEGOTIATE</a:t>
            </a:r>
            <a:endParaRPr sz="1000"/>
          </a:p>
        </p:txBody>
      </p:sp>
      <p:sp>
        <p:nvSpPr>
          <p:cNvPr id="133" name="Google Shape;133;p18"/>
          <p:cNvSpPr/>
          <p:nvPr/>
        </p:nvSpPr>
        <p:spPr>
          <a:xfrm>
            <a:off x="3135413" y="17434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8"/>
          <p:cNvSpPr txBox="1"/>
          <p:nvPr>
            <p:ph idx="2" type="body"/>
          </p:nvPr>
        </p:nvSpPr>
        <p:spPr>
          <a:xfrm>
            <a:off x="2856263" y="25176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DEAL</a:t>
            </a:r>
            <a:endParaRPr sz="1000"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4629163" y="1939200"/>
            <a:ext cx="2271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913763" y="17434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Another Buyer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 txBox="1"/>
          <p:nvPr>
            <p:ph idx="2" type="body"/>
          </p:nvPr>
        </p:nvSpPr>
        <p:spPr>
          <a:xfrm>
            <a:off x="5673463" y="181965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REJECT-PROPOSAL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BUSY</a:t>
            </a:r>
            <a:endParaRPr sz="1000"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4634613" y="25176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139" name="Google Shape;139;p18"/>
          <p:cNvSpPr/>
          <p:nvPr/>
        </p:nvSpPr>
        <p:spPr>
          <a:xfrm>
            <a:off x="6991463" y="17434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6712313" y="25176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DEAL</a:t>
            </a:r>
            <a:endParaRPr sz="1000"/>
          </a:p>
        </p:txBody>
      </p:sp>
      <p:cxnSp>
        <p:nvCxnSpPr>
          <p:cNvPr id="141" name="Google Shape;141;p18"/>
          <p:cNvCxnSpPr/>
          <p:nvPr/>
        </p:nvCxnSpPr>
        <p:spPr>
          <a:xfrm>
            <a:off x="1896163" y="2144850"/>
            <a:ext cx="12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5745063" y="2159100"/>
            <a:ext cx="12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773113" y="3615600"/>
            <a:ext cx="2271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1057713" y="34198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Buy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1741213" y="349605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PROPOSE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BUY</a:t>
            </a:r>
            <a:endParaRPr sz="1000"/>
          </a:p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778563" y="41940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NEGOTIATE</a:t>
            </a:r>
            <a:endParaRPr sz="1000"/>
          </a:p>
        </p:txBody>
      </p:sp>
      <p:sp>
        <p:nvSpPr>
          <p:cNvPr id="147" name="Google Shape;147;p18"/>
          <p:cNvSpPr/>
          <p:nvPr/>
        </p:nvSpPr>
        <p:spPr>
          <a:xfrm>
            <a:off x="3135413" y="34198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>
            <p:ph idx="2" type="body"/>
          </p:nvPr>
        </p:nvSpPr>
        <p:spPr>
          <a:xfrm>
            <a:off x="2856263" y="41940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WORK</a:t>
            </a:r>
            <a:endParaRPr sz="1000"/>
          </a:p>
        </p:txBody>
      </p:sp>
      <p:sp>
        <p:nvSpPr>
          <p:cNvPr id="149" name="Google Shape;149;p18"/>
          <p:cNvSpPr txBox="1"/>
          <p:nvPr>
            <p:ph idx="2" type="body"/>
          </p:nvPr>
        </p:nvSpPr>
        <p:spPr>
          <a:xfrm>
            <a:off x="4629163" y="3615600"/>
            <a:ext cx="2271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913763" y="34198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Buy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8"/>
          <p:cNvSpPr txBox="1"/>
          <p:nvPr>
            <p:ph idx="2" type="body"/>
          </p:nvPr>
        </p:nvSpPr>
        <p:spPr>
          <a:xfrm>
            <a:off x="5673463" y="349605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REJECT-PROPOSAL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REFUSED</a:t>
            </a:r>
            <a:endParaRPr sz="1000"/>
          </a:p>
        </p:txBody>
      </p:sp>
      <p:sp>
        <p:nvSpPr>
          <p:cNvPr id="152" name="Google Shape;152;p18"/>
          <p:cNvSpPr txBox="1"/>
          <p:nvPr>
            <p:ph idx="2" type="body"/>
          </p:nvPr>
        </p:nvSpPr>
        <p:spPr>
          <a:xfrm>
            <a:off x="4634613" y="41940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153" name="Google Shape;153;p18"/>
          <p:cNvSpPr/>
          <p:nvPr/>
        </p:nvSpPr>
        <p:spPr>
          <a:xfrm>
            <a:off x="6991463" y="3419850"/>
            <a:ext cx="83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6712313" y="4194000"/>
            <a:ext cx="13896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WORK</a:t>
            </a:r>
            <a:endParaRPr sz="1000"/>
          </a:p>
        </p:txBody>
      </p:sp>
      <p:cxnSp>
        <p:nvCxnSpPr>
          <p:cNvPr id="155" name="Google Shape;155;p18"/>
          <p:cNvCxnSpPr/>
          <p:nvPr/>
        </p:nvCxnSpPr>
        <p:spPr>
          <a:xfrm>
            <a:off x="1896163" y="3821250"/>
            <a:ext cx="12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/>
          <p:nvPr/>
        </p:nvCxnSpPr>
        <p:spPr>
          <a:xfrm rot="10800000">
            <a:off x="5745063" y="3835500"/>
            <a:ext cx="12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8"/>
          <p:cNvSpPr txBox="1"/>
          <p:nvPr/>
        </p:nvSpPr>
        <p:spPr>
          <a:xfrm>
            <a:off x="393850" y="987750"/>
            <a:ext cx="7134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Rejeição por estar a meio de um negócio: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70050" y="2892750"/>
            <a:ext cx="3873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Rejeição por oferta inválida: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Arquiteturas dos agentes e estratégias utilizadas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11700" y="1152475"/>
            <a:ext cx="3703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ROOKIE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Escolha da empresa a negociar: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</a:t>
            </a:r>
            <a:r>
              <a:rPr lang="en" sz="1200"/>
              <a:t> Empresa irá consultar a Economia de forma a obter a todos os detentores das ações de uma outra empresa, escolhida de forma aleatória.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Das empresas detentoras, irá escolher uma e irá lhe propor a compra das ações da empresa que se pretende comprar.</a:t>
            </a:r>
            <a:endParaRPr sz="1200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800350" y="1152475"/>
            <a:ext cx="3703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Processo de negociação: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 modo a tornarmos a negociação viável, começamos por criar uma proposta. O valor desta proposta varia entre 50% e 90% do valor máximo que a empresa pode oferecer, nesse momento. Deste modo a oferta será realista e será feita de forma consciente, ou seja, a empresa nunca ficará sem capital.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Finalmente, a negociação será viável se a “quantidade da oferta” x “valor por ação” for menor que o capital da empresa investidora.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Arquiteturas dos agentes e estratégias utilizadas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11700" y="1152475"/>
            <a:ext cx="37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ADVANCED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Escolha da empresa a negociar: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empresa começa por obter uma lista das entidades com o menor valor de ações, das quais ainda não tenham sido adquiridas pela própria empresa ou a sua empresa-mãe (se existir)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Desta lista é escolhida aleatoriamente uma empresa para investir.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 seguida, escolhemos a entidade que possui o maior número de ações da empresa selecionada e iremos proceder a iniciar um negócio.</a:t>
            </a:r>
            <a:endParaRPr sz="1200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800350" y="1152475"/>
            <a:ext cx="37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Processo de negociação: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 valor da oferta será o mínimo entre: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90% do “capital da empresa” / “valor por ação da entidade escolhida”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50% da quantidade inicial de ações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quantidade de ações adquiridas pela empresa a negociar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Descoberta de Agentes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descoberta de agentes é realizada recorrendo ao Directory Facilitator (DFService):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88" y="1614487"/>
            <a:ext cx="3233424" cy="19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3595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Quando necessário, recorremos a métodos de filtragem, de maneira a obtermos todas as empresas exceto a própria: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700" y="4284175"/>
            <a:ext cx="6936599" cy="4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