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29" r:id="rId2"/>
    <p:sldId id="407" r:id="rId3"/>
    <p:sldId id="382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C12"/>
    <a:srgbClr val="F8C471"/>
    <a:srgbClr val="BA7609"/>
    <a:srgbClr val="071A33"/>
    <a:srgbClr val="051325"/>
    <a:srgbClr val="0B2D59"/>
    <a:srgbClr val="0E3466"/>
    <a:srgbClr val="0B2951"/>
    <a:srgbClr val="144990"/>
    <a:srgbClr val="516D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4" autoAdjust="0"/>
    <p:restoredTop sz="96433" autoAdjust="0"/>
  </p:normalViewPr>
  <p:slideViewPr>
    <p:cSldViewPr snapToGrid="0">
      <p:cViewPr>
        <p:scale>
          <a:sx n="80" d="100"/>
          <a:sy n="80" d="100"/>
        </p:scale>
        <p:origin x="-34" y="13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22795"/>
    </p:cViewPr>
  </p:sorterViewPr>
  <p:notesViewPr>
    <p:cSldViewPr snapToGrid="0">
      <p:cViewPr varScale="1">
        <p:scale>
          <a:sx n="86" d="100"/>
          <a:sy n="86" d="100"/>
        </p:scale>
        <p:origin x="290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C24EA-8346-4C8B-943C-AD383301A03D}" type="datetimeFigureOut">
              <a:rPr lang="id-ID" smtClean="0"/>
              <a:t>08/02/2022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E71F5-2935-4BFA-B369-9FA3FAF5566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5029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D06E5-932C-4F36-8614-8789767FBCD2}" type="datetimeFigureOut">
              <a:rPr lang="id-ID" smtClean="0"/>
              <a:t>08/02/2022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38DD1-33AA-4996-977A-42B26A155BB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593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3778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75759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38DD1-33AA-4996-977A-42B26A155BBE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63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94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0" name="Freeform 2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Freeform 3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2" name="Straight Connector 3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7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43475" y="1228725"/>
            <a:ext cx="2362200" cy="326072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401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22375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33786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8048" y="1945431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22375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533786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858048" y="4177345"/>
            <a:ext cx="3106738" cy="201621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Freeform 5"/>
          <p:cNvSpPr>
            <a:spLocks/>
          </p:cNvSpPr>
          <p:nvPr userDrawn="1"/>
        </p:nvSpPr>
        <p:spPr bwMode="auto">
          <a:xfrm flipH="1">
            <a:off x="9305255" y="2655843"/>
            <a:ext cx="1337469" cy="1337469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8" name="Freeform 5"/>
          <p:cNvSpPr>
            <a:spLocks/>
          </p:cNvSpPr>
          <p:nvPr userDrawn="1"/>
        </p:nvSpPr>
        <p:spPr bwMode="auto">
          <a:xfrm flipH="1">
            <a:off x="10870156" y="3855256"/>
            <a:ext cx="521440" cy="521440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19" name="Freeform 5"/>
          <p:cNvSpPr>
            <a:spLocks/>
          </p:cNvSpPr>
          <p:nvPr userDrawn="1"/>
        </p:nvSpPr>
        <p:spPr bwMode="auto">
          <a:xfrm flipH="1">
            <a:off x="8352858" y="2453988"/>
            <a:ext cx="521761" cy="521761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chemeClr val="bg1">
              <a:lumMod val="85000"/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1400">
              <a:solidFill>
                <a:schemeClr val="accent2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Rectangle 21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7" name="Straight Connector 36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1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92213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487822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7809924" y="2152650"/>
            <a:ext cx="3206750" cy="313848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Rectangle 2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2" name="Freeform 31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Freeform 32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4" name="Straight Connector 3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34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16763" y="2283008"/>
            <a:ext cx="4969744" cy="3753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94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45466" y="2283008"/>
            <a:ext cx="4969744" cy="3753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47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1432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456589" y="1280867"/>
            <a:ext cx="1550340" cy="259899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855740" y="839411"/>
            <a:ext cx="1776413" cy="297797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Rectangle 15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3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66299" y="3164617"/>
            <a:ext cx="6819990" cy="402051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78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23813"/>
            <a:ext cx="12192000" cy="411797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02324" y="662473"/>
            <a:ext cx="2734983" cy="2969860"/>
          </a:xfrm>
          <a:custGeom>
            <a:avLst/>
            <a:gdLst>
              <a:gd name="connsiteX0" fmla="*/ 0 w 2091170"/>
              <a:gd name="connsiteY0" fmla="*/ 0 h 3109819"/>
              <a:gd name="connsiteX1" fmla="*/ 2091170 w 2091170"/>
              <a:gd name="connsiteY1" fmla="*/ 0 h 3109819"/>
              <a:gd name="connsiteX2" fmla="*/ 2091170 w 2091170"/>
              <a:gd name="connsiteY2" fmla="*/ 3109819 h 3109819"/>
              <a:gd name="connsiteX3" fmla="*/ 0 w 2091170"/>
              <a:gd name="connsiteY3" fmla="*/ 3109819 h 3109819"/>
              <a:gd name="connsiteX4" fmla="*/ 0 w 2091170"/>
              <a:gd name="connsiteY4" fmla="*/ 0 h 3109819"/>
              <a:gd name="connsiteX0" fmla="*/ 0 w 2091170"/>
              <a:gd name="connsiteY0" fmla="*/ 317241 h 3427060"/>
              <a:gd name="connsiteX1" fmla="*/ 1363383 w 2091170"/>
              <a:gd name="connsiteY1" fmla="*/ 0 h 3427060"/>
              <a:gd name="connsiteX2" fmla="*/ 2091170 w 2091170"/>
              <a:gd name="connsiteY2" fmla="*/ 3427060 h 3427060"/>
              <a:gd name="connsiteX3" fmla="*/ 0 w 2091170"/>
              <a:gd name="connsiteY3" fmla="*/ 3427060 h 3427060"/>
              <a:gd name="connsiteX4" fmla="*/ 0 w 2091170"/>
              <a:gd name="connsiteY4" fmla="*/ 317241 h 3427060"/>
              <a:gd name="connsiteX0" fmla="*/ 0 w 2734983"/>
              <a:gd name="connsiteY0" fmla="*/ 317241 h 3427060"/>
              <a:gd name="connsiteX1" fmla="*/ 1363383 w 2734983"/>
              <a:gd name="connsiteY1" fmla="*/ 0 h 3427060"/>
              <a:gd name="connsiteX2" fmla="*/ 2734983 w 2734983"/>
              <a:gd name="connsiteY2" fmla="*/ 2521990 h 3427060"/>
              <a:gd name="connsiteX3" fmla="*/ 0 w 2734983"/>
              <a:gd name="connsiteY3" fmla="*/ 3427060 h 3427060"/>
              <a:gd name="connsiteX4" fmla="*/ 0 w 2734983"/>
              <a:gd name="connsiteY4" fmla="*/ 317241 h 3427060"/>
              <a:gd name="connsiteX0" fmla="*/ 0 w 2734983"/>
              <a:gd name="connsiteY0" fmla="*/ 317241 h 2969860"/>
              <a:gd name="connsiteX1" fmla="*/ 1363383 w 2734983"/>
              <a:gd name="connsiteY1" fmla="*/ 0 h 2969860"/>
              <a:gd name="connsiteX2" fmla="*/ 2734983 w 2734983"/>
              <a:gd name="connsiteY2" fmla="*/ 2521990 h 2969860"/>
              <a:gd name="connsiteX3" fmla="*/ 1408923 w 2734983"/>
              <a:gd name="connsiteY3" fmla="*/ 2969860 h 2969860"/>
              <a:gd name="connsiteX4" fmla="*/ 0 w 2734983"/>
              <a:gd name="connsiteY4" fmla="*/ 317241 h 2969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4983" h="2969860">
                <a:moveTo>
                  <a:pt x="0" y="317241"/>
                </a:moveTo>
                <a:lnTo>
                  <a:pt x="1363383" y="0"/>
                </a:lnTo>
                <a:lnTo>
                  <a:pt x="2734983" y="2521990"/>
                </a:lnTo>
                <a:lnTo>
                  <a:pt x="1408923" y="2969860"/>
                </a:lnTo>
                <a:lnTo>
                  <a:pt x="0" y="317241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021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2" y="0"/>
            <a:ext cx="12187314" cy="4000500"/>
          </a:xfrm>
          <a:prstGeom prst="rect">
            <a:avLst/>
          </a:prstGeom>
          <a:pattFill prst="pct90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5098" y="1704098"/>
            <a:ext cx="3633145" cy="228846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6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4" name="Straight Connector 3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431"/>
            <a:ext cx="12192000" cy="324119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9" name="Straight Connector 28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96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516313"/>
            <a:ext cx="1366837" cy="1366837"/>
          </a:xfrm>
          <a:prstGeom prst="ellipse">
            <a:avLst/>
          </a:prstGeom>
          <a:ln w="5715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823209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3" name="Rectangle 22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6" name="Freeform 2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2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9" name="Freeform 2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Freeform 2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1" name="Straight Connector 3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022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96106" y="3614791"/>
            <a:ext cx="1366837" cy="1366837"/>
          </a:xfrm>
          <a:prstGeom prst="ellipse">
            <a:avLst/>
          </a:prstGeom>
          <a:ln w="5715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29057" y="4921687"/>
            <a:ext cx="1366837" cy="1366837"/>
          </a:xfrm>
          <a:prstGeom prst="ellipse">
            <a:avLst/>
          </a:prstGeom>
          <a:ln w="57150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4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5" name="Rectangle 2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26" name="TextBox 2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3" name="Straight Connector 3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2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296106" y="971203"/>
            <a:ext cx="1366837" cy="136683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5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529057" y="2278099"/>
            <a:ext cx="1366837" cy="1366837"/>
          </a:xfrm>
          <a:prstGeom prst="ellipse">
            <a:avLst/>
          </a:prstGeom>
          <a:ln w="57150">
            <a:solidFill>
              <a:schemeClr val="accent3"/>
            </a:solidFill>
          </a:ln>
        </p:spPr>
        <p:txBody>
          <a:bodyPr>
            <a:normAutofit/>
          </a:bodyPr>
          <a:lstStyle>
            <a:lvl1pPr>
              <a:defRPr sz="14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3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37125" y="3083109"/>
            <a:ext cx="2317750" cy="2317750"/>
          </a:xfrm>
          <a:prstGeom prst="ellipse">
            <a:avLst/>
          </a:prstGeom>
          <a:ln w="98425">
            <a:solidFill>
              <a:schemeClr val="accent6"/>
            </a:solidFill>
          </a:ln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754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39908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5" name="Rectangle 1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30" name="Straight Connector 2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1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"/>
            <a:ext cx="12192000" cy="4152123"/>
          </a:xfrm>
          <a:prstGeom prst="rect">
            <a:avLst/>
          </a:prstGeom>
          <a:pattFill prst="pct5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265737" y="921256"/>
            <a:ext cx="1660525" cy="165893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116673" y="1993246"/>
            <a:ext cx="4059266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4058337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993246"/>
            <a:ext cx="12192000" cy="263531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6" name="Freeform 1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9" name="Freeform 1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1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1" name="Straight Connector 20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9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037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037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037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071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071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071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108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08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108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39319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139319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139319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10176638" y="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0176638" y="2286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10176638" y="4572000"/>
            <a:ext cx="2034000" cy="2286000"/>
          </a:xfrm>
        </p:spPr>
        <p:txBody>
          <a:bodyPr/>
          <a:lstStyle>
            <a:lvl1pPr>
              <a:defRPr sz="18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20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584250" y="305131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050" b="1" smtClean="0">
                <a:solidFill>
                  <a:schemeClr val="accent2"/>
                </a:solidFill>
              </a:rPr>
              <a:pPr algn="ctr"/>
              <a:t>‹#›</a:t>
            </a:fld>
            <a:endParaRPr lang="id-ID" sz="105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2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5017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1864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0878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030475" y="228494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7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1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20" name="Freeform 1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1" name="Freeform 2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2" name="Straight Connector 21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5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44493" y="2113494"/>
            <a:ext cx="1697846" cy="1697847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1528983" y="273543"/>
            <a:ext cx="461914" cy="367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5" name="Rectangle 4"/>
          <p:cNvSpPr/>
          <p:nvPr userDrawn="1"/>
        </p:nvSpPr>
        <p:spPr>
          <a:xfrm>
            <a:off x="11528983" y="641189"/>
            <a:ext cx="461914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40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60205" y="305131"/>
            <a:ext cx="39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100" dirty="0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47419" y="6409324"/>
            <a:ext cx="224082" cy="221156"/>
            <a:chOff x="4328868" y="5502988"/>
            <a:chExt cx="500307" cy="493774"/>
          </a:xfrm>
        </p:grpSpPr>
        <p:sp>
          <p:nvSpPr>
            <p:cNvPr id="15" name="Freeform 1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" name="Freeform 1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flipH="1">
            <a:off x="933709" y="6409324"/>
            <a:ext cx="224082" cy="221156"/>
            <a:chOff x="4328868" y="5502988"/>
            <a:chExt cx="500307" cy="493774"/>
          </a:xfrm>
        </p:grpSpPr>
        <p:sp>
          <p:nvSpPr>
            <p:cNvPr id="18" name="Freeform 1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1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20" name="Straight Connector 19"/>
          <p:cNvCxnSpPr/>
          <p:nvPr userDrawn="1"/>
        </p:nvCxnSpPr>
        <p:spPr>
          <a:xfrm>
            <a:off x="552709" y="6522684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8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FBC63-C649-42C3-9C85-0F873F8F0B35}" type="datetimeFigureOut">
              <a:rPr lang="id-ID" smtClean="0"/>
              <a:t>08/02/2022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6DFD3-2AF0-4B06-81C8-CF1C6F54D29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06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70" r:id="rId20"/>
    <p:sldLayoutId id="2147483668" r:id="rId21"/>
    <p:sldLayoutId id="2147483667" r:id="rId22"/>
    <p:sldLayoutId id="2147483669" r:id="rId23"/>
    <p:sldLayoutId id="2147483672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2321679" y="680759"/>
            <a:ext cx="7548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Pilares proyecto de datos </a:t>
            </a:r>
            <a:r>
              <a:rPr lang="es-MX" sz="48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Bxti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60" name="Freeform 25"/>
          <p:cNvSpPr>
            <a:spLocks/>
          </p:cNvSpPr>
          <p:nvPr/>
        </p:nvSpPr>
        <p:spPr bwMode="auto">
          <a:xfrm>
            <a:off x="840461" y="3605213"/>
            <a:ext cx="2105025" cy="2714625"/>
          </a:xfrm>
          <a:custGeom>
            <a:avLst/>
            <a:gdLst>
              <a:gd name="T0" fmla="*/ 466 w 560"/>
              <a:gd name="T1" fmla="*/ 162 h 722"/>
              <a:gd name="T2" fmla="*/ 388 w 560"/>
              <a:gd name="T3" fmla="*/ 162 h 722"/>
              <a:gd name="T4" fmla="*/ 334 w 560"/>
              <a:gd name="T5" fmla="*/ 136 h 722"/>
              <a:gd name="T6" fmla="*/ 363 w 560"/>
              <a:gd name="T7" fmla="*/ 66 h 722"/>
              <a:gd name="T8" fmla="*/ 237 w 560"/>
              <a:gd name="T9" fmla="*/ 66 h 722"/>
              <a:gd name="T10" fmla="*/ 266 w 560"/>
              <a:gd name="T11" fmla="*/ 136 h 722"/>
              <a:gd name="T12" fmla="*/ 227 w 560"/>
              <a:gd name="T13" fmla="*/ 162 h 722"/>
              <a:gd name="T14" fmla="*/ 227 w 560"/>
              <a:gd name="T15" fmla="*/ 162 h 722"/>
              <a:gd name="T16" fmla="*/ 0 w 560"/>
              <a:gd name="T17" fmla="*/ 162 h 722"/>
              <a:gd name="T18" fmla="*/ 15 w 560"/>
              <a:gd name="T19" fmla="*/ 185 h 722"/>
              <a:gd name="T20" fmla="*/ 61 w 560"/>
              <a:gd name="T21" fmla="*/ 213 h 722"/>
              <a:gd name="T22" fmla="*/ 70 w 560"/>
              <a:gd name="T23" fmla="*/ 269 h 722"/>
              <a:gd name="T24" fmla="*/ 35 w 560"/>
              <a:gd name="T25" fmla="*/ 309 h 722"/>
              <a:gd name="T26" fmla="*/ 49 w 560"/>
              <a:gd name="T27" fmla="*/ 352 h 722"/>
              <a:gd name="T28" fmla="*/ 101 w 560"/>
              <a:gd name="T29" fmla="*/ 365 h 722"/>
              <a:gd name="T30" fmla="*/ 127 w 560"/>
              <a:gd name="T31" fmla="*/ 415 h 722"/>
              <a:gd name="T32" fmla="*/ 106 w 560"/>
              <a:gd name="T33" fmla="*/ 464 h 722"/>
              <a:gd name="T34" fmla="*/ 133 w 560"/>
              <a:gd name="T35" fmla="*/ 501 h 722"/>
              <a:gd name="T36" fmla="*/ 186 w 560"/>
              <a:gd name="T37" fmla="*/ 496 h 722"/>
              <a:gd name="T38" fmla="*/ 226 w 560"/>
              <a:gd name="T39" fmla="*/ 536 h 722"/>
              <a:gd name="T40" fmla="*/ 222 w 560"/>
              <a:gd name="T41" fmla="*/ 590 h 722"/>
              <a:gd name="T42" fmla="*/ 258 w 560"/>
              <a:gd name="T43" fmla="*/ 616 h 722"/>
              <a:gd name="T44" fmla="*/ 308 w 560"/>
              <a:gd name="T45" fmla="*/ 596 h 722"/>
              <a:gd name="T46" fmla="*/ 358 w 560"/>
              <a:gd name="T47" fmla="*/ 621 h 722"/>
              <a:gd name="T48" fmla="*/ 370 w 560"/>
              <a:gd name="T49" fmla="*/ 673 h 722"/>
              <a:gd name="T50" fmla="*/ 413 w 560"/>
              <a:gd name="T51" fmla="*/ 687 h 722"/>
              <a:gd name="T52" fmla="*/ 454 w 560"/>
              <a:gd name="T53" fmla="*/ 652 h 722"/>
              <a:gd name="T54" fmla="*/ 509 w 560"/>
              <a:gd name="T55" fmla="*/ 661 h 722"/>
              <a:gd name="T56" fmla="*/ 537 w 560"/>
              <a:gd name="T57" fmla="*/ 707 h 722"/>
              <a:gd name="T58" fmla="*/ 560 w 560"/>
              <a:gd name="T59" fmla="*/ 722 h 722"/>
              <a:gd name="T60" fmla="*/ 560 w 560"/>
              <a:gd name="T61" fmla="*/ 483 h 722"/>
              <a:gd name="T62" fmla="*/ 560 w 560"/>
              <a:gd name="T63" fmla="*/ 483 h 722"/>
              <a:gd name="T64" fmla="*/ 533 w 560"/>
              <a:gd name="T65" fmla="*/ 445 h 722"/>
              <a:gd name="T66" fmla="*/ 464 w 560"/>
              <a:gd name="T67" fmla="*/ 473 h 722"/>
              <a:gd name="T68" fmla="*/ 464 w 560"/>
              <a:gd name="T69" fmla="*/ 347 h 722"/>
              <a:gd name="T70" fmla="*/ 533 w 560"/>
              <a:gd name="T71" fmla="*/ 376 h 722"/>
              <a:gd name="T72" fmla="*/ 560 w 560"/>
              <a:gd name="T73" fmla="*/ 322 h 722"/>
              <a:gd name="T74" fmla="*/ 560 w 560"/>
              <a:gd name="T75" fmla="*/ 257 h 722"/>
              <a:gd name="T76" fmla="*/ 560 w 560"/>
              <a:gd name="T77" fmla="*/ 162 h 722"/>
              <a:gd name="T78" fmla="*/ 466 w 560"/>
              <a:gd name="T79" fmla="*/ 162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0" h="722">
                <a:moveTo>
                  <a:pt x="466" y="162"/>
                </a:moveTo>
                <a:cubicBezTo>
                  <a:pt x="388" y="162"/>
                  <a:pt x="388" y="162"/>
                  <a:pt x="388" y="162"/>
                </a:cubicBezTo>
                <a:cubicBezTo>
                  <a:pt x="339" y="162"/>
                  <a:pt x="328" y="151"/>
                  <a:pt x="334" y="136"/>
                </a:cubicBezTo>
                <a:cubicBezTo>
                  <a:pt x="347" y="108"/>
                  <a:pt x="369" y="105"/>
                  <a:pt x="363" y="66"/>
                </a:cubicBezTo>
                <a:cubicBezTo>
                  <a:pt x="353" y="0"/>
                  <a:pt x="247" y="0"/>
                  <a:pt x="237" y="66"/>
                </a:cubicBezTo>
                <a:cubicBezTo>
                  <a:pt x="231" y="105"/>
                  <a:pt x="254" y="108"/>
                  <a:pt x="266" y="136"/>
                </a:cubicBezTo>
                <a:cubicBezTo>
                  <a:pt x="272" y="149"/>
                  <a:pt x="263" y="160"/>
                  <a:pt x="227" y="162"/>
                </a:cubicBezTo>
                <a:cubicBezTo>
                  <a:pt x="227" y="162"/>
                  <a:pt x="227" y="162"/>
                  <a:pt x="227" y="162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1"/>
                  <a:pt x="5" y="179"/>
                  <a:pt x="15" y="185"/>
                </a:cubicBezTo>
                <a:cubicBezTo>
                  <a:pt x="61" y="213"/>
                  <a:pt x="61" y="213"/>
                  <a:pt x="61" y="213"/>
                </a:cubicBezTo>
                <a:cubicBezTo>
                  <a:pt x="82" y="225"/>
                  <a:pt x="86" y="250"/>
                  <a:pt x="70" y="269"/>
                </a:cubicBezTo>
                <a:cubicBezTo>
                  <a:pt x="35" y="309"/>
                  <a:pt x="35" y="309"/>
                  <a:pt x="35" y="309"/>
                </a:cubicBezTo>
                <a:cubicBezTo>
                  <a:pt x="19" y="327"/>
                  <a:pt x="26" y="347"/>
                  <a:pt x="49" y="352"/>
                </a:cubicBezTo>
                <a:cubicBezTo>
                  <a:pt x="101" y="365"/>
                  <a:pt x="101" y="365"/>
                  <a:pt x="101" y="365"/>
                </a:cubicBezTo>
                <a:cubicBezTo>
                  <a:pt x="125" y="370"/>
                  <a:pt x="136" y="393"/>
                  <a:pt x="127" y="415"/>
                </a:cubicBezTo>
                <a:cubicBezTo>
                  <a:pt x="106" y="464"/>
                  <a:pt x="106" y="464"/>
                  <a:pt x="106" y="464"/>
                </a:cubicBezTo>
                <a:cubicBezTo>
                  <a:pt x="97" y="486"/>
                  <a:pt x="109" y="503"/>
                  <a:pt x="133" y="501"/>
                </a:cubicBezTo>
                <a:cubicBezTo>
                  <a:pt x="186" y="496"/>
                  <a:pt x="186" y="496"/>
                  <a:pt x="186" y="496"/>
                </a:cubicBezTo>
                <a:cubicBezTo>
                  <a:pt x="210" y="494"/>
                  <a:pt x="228" y="512"/>
                  <a:pt x="226" y="536"/>
                </a:cubicBezTo>
                <a:cubicBezTo>
                  <a:pt x="222" y="590"/>
                  <a:pt x="222" y="590"/>
                  <a:pt x="222" y="590"/>
                </a:cubicBezTo>
                <a:cubicBezTo>
                  <a:pt x="220" y="614"/>
                  <a:pt x="236" y="626"/>
                  <a:pt x="258" y="616"/>
                </a:cubicBezTo>
                <a:cubicBezTo>
                  <a:pt x="308" y="596"/>
                  <a:pt x="308" y="596"/>
                  <a:pt x="308" y="596"/>
                </a:cubicBezTo>
                <a:cubicBezTo>
                  <a:pt x="330" y="586"/>
                  <a:pt x="352" y="598"/>
                  <a:pt x="358" y="621"/>
                </a:cubicBezTo>
                <a:cubicBezTo>
                  <a:pt x="370" y="673"/>
                  <a:pt x="370" y="673"/>
                  <a:pt x="370" y="673"/>
                </a:cubicBezTo>
                <a:cubicBezTo>
                  <a:pt x="376" y="697"/>
                  <a:pt x="395" y="703"/>
                  <a:pt x="413" y="687"/>
                </a:cubicBezTo>
                <a:cubicBezTo>
                  <a:pt x="454" y="652"/>
                  <a:pt x="454" y="652"/>
                  <a:pt x="454" y="652"/>
                </a:cubicBezTo>
                <a:cubicBezTo>
                  <a:pt x="472" y="637"/>
                  <a:pt x="497" y="641"/>
                  <a:pt x="509" y="661"/>
                </a:cubicBezTo>
                <a:cubicBezTo>
                  <a:pt x="537" y="707"/>
                  <a:pt x="537" y="707"/>
                  <a:pt x="537" y="707"/>
                </a:cubicBezTo>
                <a:cubicBezTo>
                  <a:pt x="544" y="717"/>
                  <a:pt x="552" y="722"/>
                  <a:pt x="560" y="722"/>
                </a:cubicBezTo>
                <a:cubicBezTo>
                  <a:pt x="560" y="483"/>
                  <a:pt x="560" y="483"/>
                  <a:pt x="560" y="483"/>
                </a:cubicBezTo>
                <a:cubicBezTo>
                  <a:pt x="560" y="483"/>
                  <a:pt x="560" y="483"/>
                  <a:pt x="560" y="483"/>
                </a:cubicBezTo>
                <a:cubicBezTo>
                  <a:pt x="557" y="447"/>
                  <a:pt x="546" y="439"/>
                  <a:pt x="533" y="445"/>
                </a:cubicBezTo>
                <a:cubicBezTo>
                  <a:pt x="506" y="457"/>
                  <a:pt x="502" y="479"/>
                  <a:pt x="464" y="473"/>
                </a:cubicBezTo>
                <a:cubicBezTo>
                  <a:pt x="397" y="463"/>
                  <a:pt x="397" y="358"/>
                  <a:pt x="464" y="347"/>
                </a:cubicBezTo>
                <a:cubicBezTo>
                  <a:pt x="502" y="341"/>
                  <a:pt x="506" y="364"/>
                  <a:pt x="533" y="376"/>
                </a:cubicBezTo>
                <a:cubicBezTo>
                  <a:pt x="548" y="383"/>
                  <a:pt x="560" y="371"/>
                  <a:pt x="560" y="322"/>
                </a:cubicBezTo>
                <a:cubicBezTo>
                  <a:pt x="560" y="257"/>
                  <a:pt x="560" y="257"/>
                  <a:pt x="560" y="257"/>
                </a:cubicBezTo>
                <a:cubicBezTo>
                  <a:pt x="560" y="162"/>
                  <a:pt x="560" y="162"/>
                  <a:pt x="560" y="162"/>
                </a:cubicBezTo>
                <a:lnTo>
                  <a:pt x="466" y="1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1" name="Freeform 26"/>
          <p:cNvSpPr>
            <a:spLocks/>
          </p:cNvSpPr>
          <p:nvPr/>
        </p:nvSpPr>
        <p:spPr bwMode="auto">
          <a:xfrm>
            <a:off x="840461" y="2108200"/>
            <a:ext cx="2717800" cy="2106613"/>
          </a:xfrm>
          <a:custGeom>
            <a:avLst/>
            <a:gdLst>
              <a:gd name="T0" fmla="*/ 656 w 723"/>
              <a:gd name="T1" fmla="*/ 250 h 560"/>
              <a:gd name="T2" fmla="*/ 587 w 723"/>
              <a:gd name="T3" fmla="*/ 278 h 560"/>
              <a:gd name="T4" fmla="*/ 560 w 723"/>
              <a:gd name="T5" fmla="*/ 240 h 560"/>
              <a:gd name="T6" fmla="*/ 560 w 723"/>
              <a:gd name="T7" fmla="*/ 240 h 560"/>
              <a:gd name="T8" fmla="*/ 560 w 723"/>
              <a:gd name="T9" fmla="*/ 0 h 560"/>
              <a:gd name="T10" fmla="*/ 537 w 723"/>
              <a:gd name="T11" fmla="*/ 16 h 560"/>
              <a:gd name="T12" fmla="*/ 509 w 723"/>
              <a:gd name="T13" fmla="*/ 62 h 560"/>
              <a:gd name="T14" fmla="*/ 454 w 723"/>
              <a:gd name="T15" fmla="*/ 71 h 560"/>
              <a:gd name="T16" fmla="*/ 413 w 723"/>
              <a:gd name="T17" fmla="*/ 35 h 560"/>
              <a:gd name="T18" fmla="*/ 370 w 723"/>
              <a:gd name="T19" fmla="*/ 49 h 560"/>
              <a:gd name="T20" fmla="*/ 358 w 723"/>
              <a:gd name="T21" fmla="*/ 102 h 560"/>
              <a:gd name="T22" fmla="*/ 308 w 723"/>
              <a:gd name="T23" fmla="*/ 127 h 560"/>
              <a:gd name="T24" fmla="*/ 258 w 723"/>
              <a:gd name="T25" fmla="*/ 107 h 560"/>
              <a:gd name="T26" fmla="*/ 222 w 723"/>
              <a:gd name="T27" fmla="*/ 133 h 560"/>
              <a:gd name="T28" fmla="*/ 226 w 723"/>
              <a:gd name="T29" fmla="*/ 187 h 560"/>
              <a:gd name="T30" fmla="*/ 186 w 723"/>
              <a:gd name="T31" fmla="*/ 227 h 560"/>
              <a:gd name="T32" fmla="*/ 133 w 723"/>
              <a:gd name="T33" fmla="*/ 222 h 560"/>
              <a:gd name="T34" fmla="*/ 106 w 723"/>
              <a:gd name="T35" fmla="*/ 259 h 560"/>
              <a:gd name="T36" fmla="*/ 127 w 723"/>
              <a:gd name="T37" fmla="*/ 308 h 560"/>
              <a:gd name="T38" fmla="*/ 101 w 723"/>
              <a:gd name="T39" fmla="*/ 358 h 560"/>
              <a:gd name="T40" fmla="*/ 49 w 723"/>
              <a:gd name="T41" fmla="*/ 371 h 560"/>
              <a:gd name="T42" fmla="*/ 35 w 723"/>
              <a:gd name="T43" fmla="*/ 414 h 560"/>
              <a:gd name="T44" fmla="*/ 70 w 723"/>
              <a:gd name="T45" fmla="*/ 454 h 560"/>
              <a:gd name="T46" fmla="*/ 61 w 723"/>
              <a:gd name="T47" fmla="*/ 510 h 560"/>
              <a:gd name="T48" fmla="*/ 15 w 723"/>
              <a:gd name="T49" fmla="*/ 538 h 560"/>
              <a:gd name="T50" fmla="*/ 0 w 723"/>
              <a:gd name="T51" fmla="*/ 560 h 560"/>
              <a:gd name="T52" fmla="*/ 227 w 723"/>
              <a:gd name="T53" fmla="*/ 560 h 560"/>
              <a:gd name="T54" fmla="*/ 227 w 723"/>
              <a:gd name="T55" fmla="*/ 560 h 560"/>
              <a:gd name="T56" fmla="*/ 266 w 723"/>
              <a:gd name="T57" fmla="*/ 534 h 560"/>
              <a:gd name="T58" fmla="*/ 237 w 723"/>
              <a:gd name="T59" fmla="*/ 464 h 560"/>
              <a:gd name="T60" fmla="*/ 363 w 723"/>
              <a:gd name="T61" fmla="*/ 464 h 560"/>
              <a:gd name="T62" fmla="*/ 334 w 723"/>
              <a:gd name="T63" fmla="*/ 534 h 560"/>
              <a:gd name="T64" fmla="*/ 388 w 723"/>
              <a:gd name="T65" fmla="*/ 560 h 560"/>
              <a:gd name="T66" fmla="*/ 466 w 723"/>
              <a:gd name="T67" fmla="*/ 560 h 560"/>
              <a:gd name="T68" fmla="*/ 560 w 723"/>
              <a:gd name="T69" fmla="*/ 560 h 560"/>
              <a:gd name="T70" fmla="*/ 560 w 723"/>
              <a:gd name="T71" fmla="*/ 466 h 560"/>
              <a:gd name="T72" fmla="*/ 560 w 723"/>
              <a:gd name="T73" fmla="*/ 401 h 560"/>
              <a:gd name="T74" fmla="*/ 587 w 723"/>
              <a:gd name="T75" fmla="*/ 347 h 560"/>
              <a:gd name="T76" fmla="*/ 656 w 723"/>
              <a:gd name="T77" fmla="*/ 375 h 560"/>
              <a:gd name="T78" fmla="*/ 656 w 723"/>
              <a:gd name="T79" fmla="*/ 25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3" h="560">
                <a:moveTo>
                  <a:pt x="656" y="250"/>
                </a:moveTo>
                <a:cubicBezTo>
                  <a:pt x="618" y="244"/>
                  <a:pt x="614" y="266"/>
                  <a:pt x="587" y="278"/>
                </a:cubicBezTo>
                <a:cubicBezTo>
                  <a:pt x="574" y="284"/>
                  <a:pt x="563" y="276"/>
                  <a:pt x="560" y="240"/>
                </a:cubicBezTo>
                <a:cubicBezTo>
                  <a:pt x="560" y="240"/>
                  <a:pt x="560" y="240"/>
                  <a:pt x="560" y="240"/>
                </a:cubicBezTo>
                <a:cubicBezTo>
                  <a:pt x="560" y="0"/>
                  <a:pt x="560" y="0"/>
                  <a:pt x="560" y="0"/>
                </a:cubicBezTo>
                <a:cubicBezTo>
                  <a:pt x="552" y="0"/>
                  <a:pt x="544" y="6"/>
                  <a:pt x="537" y="16"/>
                </a:cubicBezTo>
                <a:cubicBezTo>
                  <a:pt x="509" y="62"/>
                  <a:pt x="509" y="62"/>
                  <a:pt x="509" y="62"/>
                </a:cubicBezTo>
                <a:cubicBezTo>
                  <a:pt x="497" y="82"/>
                  <a:pt x="472" y="86"/>
                  <a:pt x="454" y="71"/>
                </a:cubicBezTo>
                <a:cubicBezTo>
                  <a:pt x="413" y="35"/>
                  <a:pt x="413" y="35"/>
                  <a:pt x="413" y="35"/>
                </a:cubicBezTo>
                <a:cubicBezTo>
                  <a:pt x="395" y="20"/>
                  <a:pt x="376" y="26"/>
                  <a:pt x="370" y="49"/>
                </a:cubicBezTo>
                <a:cubicBezTo>
                  <a:pt x="358" y="102"/>
                  <a:pt x="358" y="102"/>
                  <a:pt x="358" y="102"/>
                </a:cubicBezTo>
                <a:cubicBezTo>
                  <a:pt x="352" y="125"/>
                  <a:pt x="330" y="137"/>
                  <a:pt x="308" y="127"/>
                </a:cubicBezTo>
                <a:cubicBezTo>
                  <a:pt x="258" y="107"/>
                  <a:pt x="258" y="107"/>
                  <a:pt x="258" y="107"/>
                </a:cubicBezTo>
                <a:cubicBezTo>
                  <a:pt x="236" y="97"/>
                  <a:pt x="220" y="109"/>
                  <a:pt x="222" y="133"/>
                </a:cubicBezTo>
                <a:cubicBezTo>
                  <a:pt x="226" y="187"/>
                  <a:pt x="226" y="187"/>
                  <a:pt x="226" y="187"/>
                </a:cubicBezTo>
                <a:cubicBezTo>
                  <a:pt x="228" y="211"/>
                  <a:pt x="210" y="229"/>
                  <a:pt x="186" y="227"/>
                </a:cubicBezTo>
                <a:cubicBezTo>
                  <a:pt x="133" y="222"/>
                  <a:pt x="133" y="222"/>
                  <a:pt x="133" y="222"/>
                </a:cubicBezTo>
                <a:cubicBezTo>
                  <a:pt x="109" y="220"/>
                  <a:pt x="97" y="237"/>
                  <a:pt x="106" y="259"/>
                </a:cubicBezTo>
                <a:cubicBezTo>
                  <a:pt x="127" y="308"/>
                  <a:pt x="127" y="308"/>
                  <a:pt x="127" y="308"/>
                </a:cubicBezTo>
                <a:cubicBezTo>
                  <a:pt x="136" y="330"/>
                  <a:pt x="125" y="353"/>
                  <a:pt x="101" y="358"/>
                </a:cubicBezTo>
                <a:cubicBezTo>
                  <a:pt x="49" y="371"/>
                  <a:pt x="49" y="371"/>
                  <a:pt x="49" y="371"/>
                </a:cubicBezTo>
                <a:cubicBezTo>
                  <a:pt x="26" y="376"/>
                  <a:pt x="19" y="395"/>
                  <a:pt x="35" y="414"/>
                </a:cubicBezTo>
                <a:cubicBezTo>
                  <a:pt x="70" y="454"/>
                  <a:pt x="70" y="454"/>
                  <a:pt x="70" y="454"/>
                </a:cubicBezTo>
                <a:cubicBezTo>
                  <a:pt x="86" y="473"/>
                  <a:pt x="82" y="498"/>
                  <a:pt x="61" y="510"/>
                </a:cubicBezTo>
                <a:cubicBezTo>
                  <a:pt x="15" y="538"/>
                  <a:pt x="15" y="538"/>
                  <a:pt x="15" y="538"/>
                </a:cubicBezTo>
                <a:cubicBezTo>
                  <a:pt x="5" y="544"/>
                  <a:pt x="0" y="552"/>
                  <a:pt x="0" y="560"/>
                </a:cubicBezTo>
                <a:cubicBezTo>
                  <a:pt x="227" y="560"/>
                  <a:pt x="227" y="560"/>
                  <a:pt x="227" y="560"/>
                </a:cubicBezTo>
                <a:cubicBezTo>
                  <a:pt x="227" y="560"/>
                  <a:pt x="227" y="560"/>
                  <a:pt x="227" y="560"/>
                </a:cubicBezTo>
                <a:cubicBezTo>
                  <a:pt x="263" y="558"/>
                  <a:pt x="272" y="547"/>
                  <a:pt x="266" y="534"/>
                </a:cubicBezTo>
                <a:cubicBezTo>
                  <a:pt x="254" y="506"/>
                  <a:pt x="231" y="503"/>
                  <a:pt x="237" y="464"/>
                </a:cubicBezTo>
                <a:cubicBezTo>
                  <a:pt x="247" y="398"/>
                  <a:pt x="353" y="398"/>
                  <a:pt x="363" y="464"/>
                </a:cubicBezTo>
                <a:cubicBezTo>
                  <a:pt x="369" y="503"/>
                  <a:pt x="347" y="506"/>
                  <a:pt x="334" y="534"/>
                </a:cubicBezTo>
                <a:cubicBezTo>
                  <a:pt x="328" y="549"/>
                  <a:pt x="339" y="560"/>
                  <a:pt x="388" y="560"/>
                </a:cubicBezTo>
                <a:cubicBezTo>
                  <a:pt x="466" y="560"/>
                  <a:pt x="466" y="560"/>
                  <a:pt x="466" y="560"/>
                </a:cubicBezTo>
                <a:cubicBezTo>
                  <a:pt x="560" y="560"/>
                  <a:pt x="560" y="560"/>
                  <a:pt x="560" y="560"/>
                </a:cubicBezTo>
                <a:cubicBezTo>
                  <a:pt x="560" y="466"/>
                  <a:pt x="560" y="466"/>
                  <a:pt x="560" y="466"/>
                </a:cubicBezTo>
                <a:cubicBezTo>
                  <a:pt x="560" y="401"/>
                  <a:pt x="560" y="401"/>
                  <a:pt x="560" y="401"/>
                </a:cubicBezTo>
                <a:cubicBezTo>
                  <a:pt x="560" y="352"/>
                  <a:pt x="572" y="340"/>
                  <a:pt x="587" y="347"/>
                </a:cubicBezTo>
                <a:cubicBezTo>
                  <a:pt x="614" y="359"/>
                  <a:pt x="618" y="381"/>
                  <a:pt x="656" y="375"/>
                </a:cubicBezTo>
                <a:cubicBezTo>
                  <a:pt x="723" y="365"/>
                  <a:pt x="723" y="260"/>
                  <a:pt x="656" y="25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2" name="Freeform 27"/>
          <p:cNvSpPr>
            <a:spLocks/>
          </p:cNvSpPr>
          <p:nvPr/>
        </p:nvSpPr>
        <p:spPr bwMode="auto">
          <a:xfrm>
            <a:off x="2945486" y="2108200"/>
            <a:ext cx="2105025" cy="2719388"/>
          </a:xfrm>
          <a:custGeom>
            <a:avLst/>
            <a:gdLst>
              <a:gd name="T0" fmla="*/ 333 w 560"/>
              <a:gd name="T1" fmla="*/ 561 h 723"/>
              <a:gd name="T2" fmla="*/ 333 w 560"/>
              <a:gd name="T3" fmla="*/ 560 h 723"/>
              <a:gd name="T4" fmla="*/ 560 w 560"/>
              <a:gd name="T5" fmla="*/ 560 h 723"/>
              <a:gd name="T6" fmla="*/ 545 w 560"/>
              <a:gd name="T7" fmla="*/ 538 h 723"/>
              <a:gd name="T8" fmla="*/ 499 w 560"/>
              <a:gd name="T9" fmla="*/ 510 h 723"/>
              <a:gd name="T10" fmla="*/ 490 w 560"/>
              <a:gd name="T11" fmla="*/ 454 h 723"/>
              <a:gd name="T12" fmla="*/ 525 w 560"/>
              <a:gd name="T13" fmla="*/ 414 h 723"/>
              <a:gd name="T14" fmla="*/ 511 w 560"/>
              <a:gd name="T15" fmla="*/ 371 h 723"/>
              <a:gd name="T16" fmla="*/ 459 w 560"/>
              <a:gd name="T17" fmla="*/ 358 h 723"/>
              <a:gd name="T18" fmla="*/ 433 w 560"/>
              <a:gd name="T19" fmla="*/ 308 h 723"/>
              <a:gd name="T20" fmla="*/ 454 w 560"/>
              <a:gd name="T21" fmla="*/ 259 h 723"/>
              <a:gd name="T22" fmla="*/ 427 w 560"/>
              <a:gd name="T23" fmla="*/ 222 h 723"/>
              <a:gd name="T24" fmla="*/ 374 w 560"/>
              <a:gd name="T25" fmla="*/ 227 h 723"/>
              <a:gd name="T26" fmla="*/ 334 w 560"/>
              <a:gd name="T27" fmla="*/ 187 h 723"/>
              <a:gd name="T28" fmla="*/ 338 w 560"/>
              <a:gd name="T29" fmla="*/ 133 h 723"/>
              <a:gd name="T30" fmla="*/ 302 w 560"/>
              <a:gd name="T31" fmla="*/ 107 h 723"/>
              <a:gd name="T32" fmla="*/ 252 w 560"/>
              <a:gd name="T33" fmla="*/ 127 h 723"/>
              <a:gd name="T34" fmla="*/ 202 w 560"/>
              <a:gd name="T35" fmla="*/ 102 h 723"/>
              <a:gd name="T36" fmla="*/ 190 w 560"/>
              <a:gd name="T37" fmla="*/ 49 h 723"/>
              <a:gd name="T38" fmla="*/ 147 w 560"/>
              <a:gd name="T39" fmla="*/ 35 h 723"/>
              <a:gd name="T40" fmla="*/ 106 w 560"/>
              <a:gd name="T41" fmla="*/ 71 h 723"/>
              <a:gd name="T42" fmla="*/ 50 w 560"/>
              <a:gd name="T43" fmla="*/ 62 h 723"/>
              <a:gd name="T44" fmla="*/ 23 w 560"/>
              <a:gd name="T45" fmla="*/ 16 h 723"/>
              <a:gd name="T46" fmla="*/ 0 w 560"/>
              <a:gd name="T47" fmla="*/ 0 h 723"/>
              <a:gd name="T48" fmla="*/ 0 w 560"/>
              <a:gd name="T49" fmla="*/ 240 h 723"/>
              <a:gd name="T50" fmla="*/ 0 w 560"/>
              <a:gd name="T51" fmla="*/ 240 h 723"/>
              <a:gd name="T52" fmla="*/ 27 w 560"/>
              <a:gd name="T53" fmla="*/ 278 h 723"/>
              <a:gd name="T54" fmla="*/ 96 w 560"/>
              <a:gd name="T55" fmla="*/ 250 h 723"/>
              <a:gd name="T56" fmla="*/ 96 w 560"/>
              <a:gd name="T57" fmla="*/ 375 h 723"/>
              <a:gd name="T58" fmla="*/ 27 w 560"/>
              <a:gd name="T59" fmla="*/ 347 h 723"/>
              <a:gd name="T60" fmla="*/ 0 w 560"/>
              <a:gd name="T61" fmla="*/ 401 h 723"/>
              <a:gd name="T62" fmla="*/ 0 w 560"/>
              <a:gd name="T63" fmla="*/ 466 h 723"/>
              <a:gd name="T64" fmla="*/ 0 w 560"/>
              <a:gd name="T65" fmla="*/ 560 h 723"/>
              <a:gd name="T66" fmla="*/ 94 w 560"/>
              <a:gd name="T67" fmla="*/ 560 h 723"/>
              <a:gd name="T68" fmla="*/ 117 w 560"/>
              <a:gd name="T69" fmla="*/ 560 h 723"/>
              <a:gd name="T70" fmla="*/ 177 w 560"/>
              <a:gd name="T71" fmla="*/ 560 h 723"/>
              <a:gd name="T72" fmla="*/ 226 w 560"/>
              <a:gd name="T73" fmla="*/ 587 h 723"/>
              <a:gd name="T74" fmla="*/ 197 w 560"/>
              <a:gd name="T75" fmla="*/ 657 h 723"/>
              <a:gd name="T76" fmla="*/ 323 w 560"/>
              <a:gd name="T77" fmla="*/ 657 h 723"/>
              <a:gd name="T78" fmla="*/ 294 w 560"/>
              <a:gd name="T79" fmla="*/ 587 h 723"/>
              <a:gd name="T80" fmla="*/ 333 w 560"/>
              <a:gd name="T81" fmla="*/ 561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0" h="723">
                <a:moveTo>
                  <a:pt x="333" y="561"/>
                </a:moveTo>
                <a:cubicBezTo>
                  <a:pt x="333" y="560"/>
                  <a:pt x="333" y="560"/>
                  <a:pt x="333" y="560"/>
                </a:cubicBezTo>
                <a:cubicBezTo>
                  <a:pt x="560" y="560"/>
                  <a:pt x="560" y="560"/>
                  <a:pt x="560" y="560"/>
                </a:cubicBezTo>
                <a:cubicBezTo>
                  <a:pt x="560" y="552"/>
                  <a:pt x="555" y="544"/>
                  <a:pt x="545" y="538"/>
                </a:cubicBezTo>
                <a:cubicBezTo>
                  <a:pt x="499" y="510"/>
                  <a:pt x="499" y="510"/>
                  <a:pt x="499" y="510"/>
                </a:cubicBezTo>
                <a:cubicBezTo>
                  <a:pt x="478" y="498"/>
                  <a:pt x="474" y="473"/>
                  <a:pt x="490" y="454"/>
                </a:cubicBezTo>
                <a:cubicBezTo>
                  <a:pt x="525" y="414"/>
                  <a:pt x="525" y="414"/>
                  <a:pt x="525" y="414"/>
                </a:cubicBezTo>
                <a:cubicBezTo>
                  <a:pt x="541" y="395"/>
                  <a:pt x="534" y="376"/>
                  <a:pt x="511" y="371"/>
                </a:cubicBezTo>
                <a:cubicBezTo>
                  <a:pt x="459" y="358"/>
                  <a:pt x="459" y="358"/>
                  <a:pt x="459" y="358"/>
                </a:cubicBezTo>
                <a:cubicBezTo>
                  <a:pt x="435" y="353"/>
                  <a:pt x="424" y="330"/>
                  <a:pt x="433" y="308"/>
                </a:cubicBezTo>
                <a:cubicBezTo>
                  <a:pt x="454" y="259"/>
                  <a:pt x="454" y="259"/>
                  <a:pt x="454" y="259"/>
                </a:cubicBezTo>
                <a:cubicBezTo>
                  <a:pt x="463" y="237"/>
                  <a:pt x="451" y="220"/>
                  <a:pt x="427" y="222"/>
                </a:cubicBezTo>
                <a:cubicBezTo>
                  <a:pt x="374" y="227"/>
                  <a:pt x="374" y="227"/>
                  <a:pt x="374" y="227"/>
                </a:cubicBezTo>
                <a:cubicBezTo>
                  <a:pt x="350" y="229"/>
                  <a:pt x="332" y="211"/>
                  <a:pt x="334" y="187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340" y="109"/>
                  <a:pt x="324" y="97"/>
                  <a:pt x="302" y="107"/>
                </a:cubicBezTo>
                <a:cubicBezTo>
                  <a:pt x="252" y="127"/>
                  <a:pt x="252" y="127"/>
                  <a:pt x="252" y="127"/>
                </a:cubicBezTo>
                <a:cubicBezTo>
                  <a:pt x="230" y="137"/>
                  <a:pt x="208" y="125"/>
                  <a:pt x="202" y="102"/>
                </a:cubicBezTo>
                <a:cubicBezTo>
                  <a:pt x="190" y="49"/>
                  <a:pt x="190" y="49"/>
                  <a:pt x="190" y="49"/>
                </a:cubicBezTo>
                <a:cubicBezTo>
                  <a:pt x="184" y="26"/>
                  <a:pt x="165" y="20"/>
                  <a:pt x="147" y="35"/>
                </a:cubicBezTo>
                <a:cubicBezTo>
                  <a:pt x="106" y="71"/>
                  <a:pt x="106" y="71"/>
                  <a:pt x="106" y="71"/>
                </a:cubicBezTo>
                <a:cubicBezTo>
                  <a:pt x="88" y="86"/>
                  <a:pt x="63" y="82"/>
                  <a:pt x="50" y="62"/>
                </a:cubicBezTo>
                <a:cubicBezTo>
                  <a:pt x="23" y="16"/>
                  <a:pt x="23" y="16"/>
                  <a:pt x="23" y="16"/>
                </a:cubicBezTo>
                <a:cubicBezTo>
                  <a:pt x="16" y="6"/>
                  <a:pt x="8" y="0"/>
                  <a:pt x="0" y="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3" y="276"/>
                  <a:pt x="14" y="284"/>
                  <a:pt x="27" y="278"/>
                </a:cubicBezTo>
                <a:cubicBezTo>
                  <a:pt x="54" y="266"/>
                  <a:pt x="58" y="244"/>
                  <a:pt x="96" y="250"/>
                </a:cubicBezTo>
                <a:cubicBezTo>
                  <a:pt x="163" y="260"/>
                  <a:pt x="163" y="365"/>
                  <a:pt x="96" y="375"/>
                </a:cubicBezTo>
                <a:cubicBezTo>
                  <a:pt x="58" y="381"/>
                  <a:pt x="54" y="359"/>
                  <a:pt x="27" y="347"/>
                </a:cubicBezTo>
                <a:cubicBezTo>
                  <a:pt x="12" y="340"/>
                  <a:pt x="0" y="352"/>
                  <a:pt x="0" y="401"/>
                </a:cubicBezTo>
                <a:cubicBezTo>
                  <a:pt x="0" y="466"/>
                  <a:pt x="0" y="466"/>
                  <a:pt x="0" y="466"/>
                </a:cubicBezTo>
                <a:cubicBezTo>
                  <a:pt x="0" y="560"/>
                  <a:pt x="0" y="560"/>
                  <a:pt x="0" y="560"/>
                </a:cubicBezTo>
                <a:cubicBezTo>
                  <a:pt x="94" y="560"/>
                  <a:pt x="94" y="560"/>
                  <a:pt x="94" y="560"/>
                </a:cubicBezTo>
                <a:cubicBezTo>
                  <a:pt x="117" y="560"/>
                  <a:pt x="117" y="560"/>
                  <a:pt x="117" y="560"/>
                </a:cubicBezTo>
                <a:cubicBezTo>
                  <a:pt x="177" y="560"/>
                  <a:pt x="177" y="560"/>
                  <a:pt x="177" y="560"/>
                </a:cubicBezTo>
                <a:cubicBezTo>
                  <a:pt x="221" y="561"/>
                  <a:pt x="232" y="573"/>
                  <a:pt x="226" y="587"/>
                </a:cubicBezTo>
                <a:cubicBezTo>
                  <a:pt x="213" y="614"/>
                  <a:pt x="191" y="618"/>
                  <a:pt x="197" y="657"/>
                </a:cubicBezTo>
                <a:cubicBezTo>
                  <a:pt x="207" y="723"/>
                  <a:pt x="313" y="723"/>
                  <a:pt x="323" y="657"/>
                </a:cubicBezTo>
                <a:cubicBezTo>
                  <a:pt x="329" y="618"/>
                  <a:pt x="306" y="614"/>
                  <a:pt x="294" y="587"/>
                </a:cubicBezTo>
                <a:cubicBezTo>
                  <a:pt x="288" y="574"/>
                  <a:pt x="297" y="563"/>
                  <a:pt x="333" y="5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3" name="Freeform 28"/>
          <p:cNvSpPr>
            <a:spLocks/>
          </p:cNvSpPr>
          <p:nvPr/>
        </p:nvSpPr>
        <p:spPr bwMode="auto">
          <a:xfrm>
            <a:off x="2332711" y="4214813"/>
            <a:ext cx="2717800" cy="2105025"/>
          </a:xfrm>
          <a:custGeom>
            <a:avLst/>
            <a:gdLst>
              <a:gd name="T0" fmla="*/ 496 w 723"/>
              <a:gd name="T1" fmla="*/ 0 h 560"/>
              <a:gd name="T2" fmla="*/ 496 w 723"/>
              <a:gd name="T3" fmla="*/ 1 h 560"/>
              <a:gd name="T4" fmla="*/ 457 w 723"/>
              <a:gd name="T5" fmla="*/ 27 h 560"/>
              <a:gd name="T6" fmla="*/ 486 w 723"/>
              <a:gd name="T7" fmla="*/ 97 h 560"/>
              <a:gd name="T8" fmla="*/ 360 w 723"/>
              <a:gd name="T9" fmla="*/ 97 h 560"/>
              <a:gd name="T10" fmla="*/ 389 w 723"/>
              <a:gd name="T11" fmla="*/ 27 h 560"/>
              <a:gd name="T12" fmla="*/ 340 w 723"/>
              <a:gd name="T13" fmla="*/ 0 h 560"/>
              <a:gd name="T14" fmla="*/ 280 w 723"/>
              <a:gd name="T15" fmla="*/ 0 h 560"/>
              <a:gd name="T16" fmla="*/ 257 w 723"/>
              <a:gd name="T17" fmla="*/ 0 h 560"/>
              <a:gd name="T18" fmla="*/ 163 w 723"/>
              <a:gd name="T19" fmla="*/ 0 h 560"/>
              <a:gd name="T20" fmla="*/ 163 w 723"/>
              <a:gd name="T21" fmla="*/ 95 h 560"/>
              <a:gd name="T22" fmla="*/ 163 w 723"/>
              <a:gd name="T23" fmla="*/ 160 h 560"/>
              <a:gd name="T24" fmla="*/ 136 w 723"/>
              <a:gd name="T25" fmla="*/ 214 h 560"/>
              <a:gd name="T26" fmla="*/ 67 w 723"/>
              <a:gd name="T27" fmla="*/ 185 h 560"/>
              <a:gd name="T28" fmla="*/ 67 w 723"/>
              <a:gd name="T29" fmla="*/ 311 h 560"/>
              <a:gd name="T30" fmla="*/ 136 w 723"/>
              <a:gd name="T31" fmla="*/ 283 h 560"/>
              <a:gd name="T32" fmla="*/ 163 w 723"/>
              <a:gd name="T33" fmla="*/ 321 h 560"/>
              <a:gd name="T34" fmla="*/ 163 w 723"/>
              <a:gd name="T35" fmla="*/ 321 h 560"/>
              <a:gd name="T36" fmla="*/ 163 w 723"/>
              <a:gd name="T37" fmla="*/ 560 h 560"/>
              <a:gd name="T38" fmla="*/ 186 w 723"/>
              <a:gd name="T39" fmla="*/ 545 h 560"/>
              <a:gd name="T40" fmla="*/ 213 w 723"/>
              <a:gd name="T41" fmla="*/ 499 h 560"/>
              <a:gd name="T42" fmla="*/ 269 w 723"/>
              <a:gd name="T43" fmla="*/ 490 h 560"/>
              <a:gd name="T44" fmla="*/ 310 w 723"/>
              <a:gd name="T45" fmla="*/ 525 h 560"/>
              <a:gd name="T46" fmla="*/ 353 w 723"/>
              <a:gd name="T47" fmla="*/ 511 h 560"/>
              <a:gd name="T48" fmla="*/ 365 w 723"/>
              <a:gd name="T49" fmla="*/ 459 h 560"/>
              <a:gd name="T50" fmla="*/ 415 w 723"/>
              <a:gd name="T51" fmla="*/ 434 h 560"/>
              <a:gd name="T52" fmla="*/ 465 w 723"/>
              <a:gd name="T53" fmla="*/ 454 h 560"/>
              <a:gd name="T54" fmla="*/ 501 w 723"/>
              <a:gd name="T55" fmla="*/ 428 h 560"/>
              <a:gd name="T56" fmla="*/ 497 w 723"/>
              <a:gd name="T57" fmla="*/ 374 h 560"/>
              <a:gd name="T58" fmla="*/ 537 w 723"/>
              <a:gd name="T59" fmla="*/ 334 h 560"/>
              <a:gd name="T60" fmla="*/ 590 w 723"/>
              <a:gd name="T61" fmla="*/ 339 h 560"/>
              <a:gd name="T62" fmla="*/ 617 w 723"/>
              <a:gd name="T63" fmla="*/ 302 h 560"/>
              <a:gd name="T64" fmla="*/ 596 w 723"/>
              <a:gd name="T65" fmla="*/ 253 h 560"/>
              <a:gd name="T66" fmla="*/ 622 w 723"/>
              <a:gd name="T67" fmla="*/ 203 h 560"/>
              <a:gd name="T68" fmla="*/ 674 w 723"/>
              <a:gd name="T69" fmla="*/ 190 h 560"/>
              <a:gd name="T70" fmla="*/ 688 w 723"/>
              <a:gd name="T71" fmla="*/ 147 h 560"/>
              <a:gd name="T72" fmla="*/ 653 w 723"/>
              <a:gd name="T73" fmla="*/ 107 h 560"/>
              <a:gd name="T74" fmla="*/ 662 w 723"/>
              <a:gd name="T75" fmla="*/ 51 h 560"/>
              <a:gd name="T76" fmla="*/ 708 w 723"/>
              <a:gd name="T77" fmla="*/ 23 h 560"/>
              <a:gd name="T78" fmla="*/ 723 w 723"/>
              <a:gd name="T79" fmla="*/ 0 h 560"/>
              <a:gd name="T80" fmla="*/ 496 w 723"/>
              <a:gd name="T8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3" h="560">
                <a:moveTo>
                  <a:pt x="496" y="0"/>
                </a:moveTo>
                <a:cubicBezTo>
                  <a:pt x="496" y="1"/>
                  <a:pt x="496" y="1"/>
                  <a:pt x="496" y="1"/>
                </a:cubicBezTo>
                <a:cubicBezTo>
                  <a:pt x="460" y="3"/>
                  <a:pt x="451" y="14"/>
                  <a:pt x="457" y="27"/>
                </a:cubicBezTo>
                <a:cubicBezTo>
                  <a:pt x="469" y="54"/>
                  <a:pt x="492" y="58"/>
                  <a:pt x="486" y="97"/>
                </a:cubicBezTo>
                <a:cubicBezTo>
                  <a:pt x="476" y="163"/>
                  <a:pt x="370" y="163"/>
                  <a:pt x="360" y="97"/>
                </a:cubicBezTo>
                <a:cubicBezTo>
                  <a:pt x="354" y="58"/>
                  <a:pt x="376" y="54"/>
                  <a:pt x="389" y="27"/>
                </a:cubicBezTo>
                <a:cubicBezTo>
                  <a:pt x="395" y="13"/>
                  <a:pt x="384" y="1"/>
                  <a:pt x="340" y="0"/>
                </a:cubicBezTo>
                <a:cubicBezTo>
                  <a:pt x="280" y="0"/>
                  <a:pt x="280" y="0"/>
                  <a:pt x="280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160"/>
                  <a:pt x="163" y="160"/>
                  <a:pt x="163" y="160"/>
                </a:cubicBezTo>
                <a:cubicBezTo>
                  <a:pt x="163" y="209"/>
                  <a:pt x="151" y="221"/>
                  <a:pt x="136" y="214"/>
                </a:cubicBezTo>
                <a:cubicBezTo>
                  <a:pt x="109" y="202"/>
                  <a:pt x="105" y="179"/>
                  <a:pt x="67" y="185"/>
                </a:cubicBezTo>
                <a:cubicBezTo>
                  <a:pt x="0" y="196"/>
                  <a:pt x="0" y="301"/>
                  <a:pt x="67" y="311"/>
                </a:cubicBezTo>
                <a:cubicBezTo>
                  <a:pt x="105" y="317"/>
                  <a:pt x="109" y="295"/>
                  <a:pt x="136" y="283"/>
                </a:cubicBezTo>
                <a:cubicBezTo>
                  <a:pt x="149" y="277"/>
                  <a:pt x="160" y="285"/>
                  <a:pt x="163" y="321"/>
                </a:cubicBezTo>
                <a:cubicBezTo>
                  <a:pt x="163" y="321"/>
                  <a:pt x="163" y="321"/>
                  <a:pt x="163" y="321"/>
                </a:cubicBezTo>
                <a:cubicBezTo>
                  <a:pt x="163" y="560"/>
                  <a:pt x="163" y="560"/>
                  <a:pt x="163" y="560"/>
                </a:cubicBezTo>
                <a:cubicBezTo>
                  <a:pt x="171" y="560"/>
                  <a:pt x="179" y="555"/>
                  <a:pt x="186" y="545"/>
                </a:cubicBezTo>
                <a:cubicBezTo>
                  <a:pt x="213" y="499"/>
                  <a:pt x="213" y="499"/>
                  <a:pt x="213" y="499"/>
                </a:cubicBezTo>
                <a:cubicBezTo>
                  <a:pt x="226" y="479"/>
                  <a:pt x="251" y="475"/>
                  <a:pt x="269" y="490"/>
                </a:cubicBezTo>
                <a:cubicBezTo>
                  <a:pt x="310" y="525"/>
                  <a:pt x="310" y="525"/>
                  <a:pt x="310" y="525"/>
                </a:cubicBezTo>
                <a:cubicBezTo>
                  <a:pt x="328" y="541"/>
                  <a:pt x="347" y="535"/>
                  <a:pt x="353" y="511"/>
                </a:cubicBezTo>
                <a:cubicBezTo>
                  <a:pt x="365" y="459"/>
                  <a:pt x="365" y="459"/>
                  <a:pt x="365" y="459"/>
                </a:cubicBezTo>
                <a:cubicBezTo>
                  <a:pt x="371" y="436"/>
                  <a:pt x="393" y="424"/>
                  <a:pt x="415" y="434"/>
                </a:cubicBezTo>
                <a:cubicBezTo>
                  <a:pt x="465" y="454"/>
                  <a:pt x="465" y="454"/>
                  <a:pt x="465" y="454"/>
                </a:cubicBezTo>
                <a:cubicBezTo>
                  <a:pt x="487" y="464"/>
                  <a:pt x="503" y="452"/>
                  <a:pt x="501" y="428"/>
                </a:cubicBezTo>
                <a:cubicBezTo>
                  <a:pt x="497" y="374"/>
                  <a:pt x="497" y="374"/>
                  <a:pt x="497" y="374"/>
                </a:cubicBezTo>
                <a:cubicBezTo>
                  <a:pt x="495" y="350"/>
                  <a:pt x="513" y="332"/>
                  <a:pt x="537" y="334"/>
                </a:cubicBezTo>
                <a:cubicBezTo>
                  <a:pt x="590" y="339"/>
                  <a:pt x="590" y="339"/>
                  <a:pt x="590" y="339"/>
                </a:cubicBezTo>
                <a:cubicBezTo>
                  <a:pt x="614" y="341"/>
                  <a:pt x="626" y="324"/>
                  <a:pt x="617" y="302"/>
                </a:cubicBezTo>
                <a:cubicBezTo>
                  <a:pt x="596" y="253"/>
                  <a:pt x="596" y="253"/>
                  <a:pt x="596" y="253"/>
                </a:cubicBezTo>
                <a:cubicBezTo>
                  <a:pt x="587" y="231"/>
                  <a:pt x="598" y="208"/>
                  <a:pt x="622" y="203"/>
                </a:cubicBezTo>
                <a:cubicBezTo>
                  <a:pt x="674" y="190"/>
                  <a:pt x="674" y="190"/>
                  <a:pt x="674" y="190"/>
                </a:cubicBezTo>
                <a:cubicBezTo>
                  <a:pt x="697" y="185"/>
                  <a:pt x="704" y="165"/>
                  <a:pt x="688" y="147"/>
                </a:cubicBezTo>
                <a:cubicBezTo>
                  <a:pt x="653" y="107"/>
                  <a:pt x="653" y="107"/>
                  <a:pt x="653" y="107"/>
                </a:cubicBezTo>
                <a:cubicBezTo>
                  <a:pt x="637" y="88"/>
                  <a:pt x="641" y="63"/>
                  <a:pt x="662" y="51"/>
                </a:cubicBezTo>
                <a:cubicBezTo>
                  <a:pt x="708" y="23"/>
                  <a:pt x="708" y="23"/>
                  <a:pt x="708" y="23"/>
                </a:cubicBezTo>
                <a:cubicBezTo>
                  <a:pt x="718" y="17"/>
                  <a:pt x="723" y="9"/>
                  <a:pt x="723" y="0"/>
                </a:cubicBezTo>
                <a:lnTo>
                  <a:pt x="4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TextBox 13"/>
          <p:cNvSpPr txBox="1"/>
          <p:nvPr/>
        </p:nvSpPr>
        <p:spPr>
          <a:xfrm>
            <a:off x="6266107" y="2215164"/>
            <a:ext cx="1165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000" dirty="0">
                <a:solidFill>
                  <a:schemeClr val="accent2"/>
                </a:solidFill>
                <a:latin typeface="+mj-lt"/>
              </a:rPr>
              <a:t>Objetivos</a:t>
            </a:r>
            <a:endParaRPr lang="id-ID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2338" y="2638157"/>
            <a:ext cx="4834778" cy="18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bg1">
                    <a:lumMod val="65000"/>
                  </a:schemeClr>
                </a:solidFill>
              </a:rPr>
              <a:t>Definir estándares y </a:t>
            </a:r>
            <a:r>
              <a:rPr lang="es-MX" sz="1100" dirty="0" err="1">
                <a:solidFill>
                  <a:schemeClr val="bg1">
                    <a:lumMod val="65000"/>
                  </a:schemeClr>
                </a:solidFill>
              </a:rPr>
              <a:t>layouts</a:t>
            </a:r>
            <a:r>
              <a:rPr lang="es-MX" sz="1100" dirty="0">
                <a:solidFill>
                  <a:schemeClr val="bg1">
                    <a:lumMod val="65000"/>
                  </a:schemeClr>
                </a:solidFill>
              </a:rPr>
              <a:t> para los datos de los clientes prospecto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bg1">
                    <a:lumMod val="65000"/>
                  </a:schemeClr>
                </a:solidFill>
              </a:rPr>
              <a:t>Establecer procesos que garanticen que la información nueva que se registre cumpla con los estándares definidos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bg1">
                    <a:lumMod val="65000"/>
                  </a:schemeClr>
                </a:solidFill>
              </a:rPr>
              <a:t>Tener datos de prospectos limpios, completos y actualizados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bg1">
                    <a:lumMod val="65000"/>
                  </a:schemeClr>
                </a:solidFill>
              </a:rPr>
              <a:t>Establecer una arquitectura de BBDD y repositorios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bg1">
                    <a:lumMod val="65000"/>
                  </a:schemeClr>
                </a:solidFill>
              </a:rPr>
              <a:t>Revisar y en su caso modificar el </a:t>
            </a:r>
            <a:r>
              <a:rPr lang="es-MX" sz="1100" dirty="0" err="1">
                <a:solidFill>
                  <a:schemeClr val="bg1">
                    <a:lumMod val="65000"/>
                  </a:schemeClr>
                </a:solidFill>
              </a:rPr>
              <a:t>layout</a:t>
            </a:r>
            <a:r>
              <a:rPr lang="es-MX" sz="1100" dirty="0">
                <a:solidFill>
                  <a:schemeClr val="bg1">
                    <a:lumMod val="65000"/>
                  </a:schemeClr>
                </a:solidFill>
              </a:rPr>
              <a:t> de los datos en el CRM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407379" y="2149669"/>
            <a:ext cx="0" cy="42824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614314" y="2856314"/>
            <a:ext cx="12825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Procesos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-</a:t>
            </a:r>
            <a:r>
              <a:rPr lang="en-US" sz="1400" b="1" dirty="0" err="1">
                <a:solidFill>
                  <a:schemeClr val="bg1"/>
                </a:solidFill>
              </a:rPr>
              <a:t>Captura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datos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-</a:t>
            </a:r>
            <a:r>
              <a:rPr lang="en-US" sz="1400" b="1" dirty="0" err="1">
                <a:solidFill>
                  <a:schemeClr val="bg1"/>
                </a:solidFill>
              </a:rPr>
              <a:t>Flujo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datos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-</a:t>
            </a:r>
            <a:r>
              <a:rPr lang="en-US" sz="1400" b="1" dirty="0" err="1">
                <a:solidFill>
                  <a:schemeClr val="bg1"/>
                </a:solidFill>
              </a:rPr>
              <a:t>Responsables</a:t>
            </a:r>
            <a:endParaRPr lang="en-US" sz="14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07194" y="4513035"/>
            <a:ext cx="152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Arquitectura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-BBDD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-</a:t>
            </a:r>
            <a:r>
              <a:rPr lang="en-US" sz="1400" b="1" dirty="0" err="1">
                <a:solidFill>
                  <a:schemeClr val="bg1"/>
                </a:solidFill>
              </a:rPr>
              <a:t>Repositorios</a:t>
            </a:r>
            <a:endParaRPr lang="en-US" sz="14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22960" y="2856314"/>
            <a:ext cx="159524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Higienización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-</a:t>
            </a:r>
            <a:r>
              <a:rPr lang="en-US" sz="1400" b="1" dirty="0" err="1">
                <a:solidFill>
                  <a:schemeClr val="bg1"/>
                </a:solidFill>
              </a:rPr>
              <a:t>Estandarización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-</a:t>
            </a:r>
            <a:r>
              <a:rPr lang="en-US" sz="1400" b="1" dirty="0" err="1">
                <a:solidFill>
                  <a:schemeClr val="bg1"/>
                </a:solidFill>
              </a:rPr>
              <a:t>Candados</a:t>
            </a:r>
            <a:endParaRPr lang="en-US" sz="1400" b="1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94046" y="4495014"/>
            <a:ext cx="11016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Layout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- Sales Force</a:t>
            </a:r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60" grpId="0" animBg="1"/>
      <p:bldP spid="161" grpId="0" animBg="1"/>
      <p:bldP spid="162" grpId="0" animBg="1"/>
      <p:bldP spid="163" grpId="0" animBg="1"/>
      <p:bldP spid="14" grpId="0"/>
      <p:bldP spid="1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186"/>
          <p:cNvSpPr txBox="1"/>
          <p:nvPr/>
        </p:nvSpPr>
        <p:spPr>
          <a:xfrm>
            <a:off x="3288351" y="316470"/>
            <a:ext cx="4703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8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Funnel</a:t>
            </a:r>
            <a:r>
              <a:rPr lang="es-MX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de clientes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1916481" y="3486414"/>
            <a:ext cx="277647" cy="276819"/>
            <a:chOff x="2138511" y="2464802"/>
            <a:chExt cx="354012" cy="352956"/>
          </a:xfrm>
          <a:solidFill>
            <a:schemeClr val="accent2"/>
          </a:solidFill>
        </p:grpSpPr>
        <p:sp>
          <p:nvSpPr>
            <p:cNvPr id="156" name="Oval 155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156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1923256" y="5048606"/>
            <a:ext cx="277647" cy="276819"/>
            <a:chOff x="2138511" y="2464802"/>
            <a:chExt cx="354012" cy="352956"/>
          </a:xfrm>
          <a:solidFill>
            <a:schemeClr val="accent3"/>
          </a:solidFill>
        </p:grpSpPr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159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1919696" y="4282430"/>
            <a:ext cx="277647" cy="276819"/>
            <a:chOff x="2138511" y="2464802"/>
            <a:chExt cx="354012" cy="352956"/>
          </a:xfrm>
          <a:solidFill>
            <a:schemeClr val="accent4"/>
          </a:solidFill>
        </p:grpSpPr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229830" y="2555417"/>
              <a:ext cx="171376" cy="1717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3" name="Freeform 162"/>
            <p:cNvSpPr>
              <a:spLocks noEditPoints="1"/>
            </p:cNvSpPr>
            <p:nvPr/>
          </p:nvSpPr>
          <p:spPr bwMode="auto">
            <a:xfrm>
              <a:off x="2138511" y="2464802"/>
              <a:ext cx="354012" cy="352956"/>
            </a:xfrm>
            <a:custGeom>
              <a:avLst/>
              <a:gdLst>
                <a:gd name="T0" fmla="*/ 212 w 423"/>
                <a:gd name="T1" fmla="*/ 0 h 424"/>
                <a:gd name="T2" fmla="*/ 0 w 423"/>
                <a:gd name="T3" fmla="*/ 212 h 424"/>
                <a:gd name="T4" fmla="*/ 212 w 423"/>
                <a:gd name="T5" fmla="*/ 424 h 424"/>
                <a:gd name="T6" fmla="*/ 423 w 423"/>
                <a:gd name="T7" fmla="*/ 212 h 424"/>
                <a:gd name="T8" fmla="*/ 212 w 423"/>
                <a:gd name="T9" fmla="*/ 0 h 424"/>
                <a:gd name="T10" fmla="*/ 212 w 423"/>
                <a:gd name="T11" fmla="*/ 386 h 424"/>
                <a:gd name="T12" fmla="*/ 38 w 423"/>
                <a:gd name="T13" fmla="*/ 212 h 424"/>
                <a:gd name="T14" fmla="*/ 212 w 423"/>
                <a:gd name="T15" fmla="*/ 38 h 424"/>
                <a:gd name="T16" fmla="*/ 386 w 423"/>
                <a:gd name="T17" fmla="*/ 212 h 424"/>
                <a:gd name="T18" fmla="*/ 212 w 423"/>
                <a:gd name="T19" fmla="*/ 386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3" h="424">
                  <a:moveTo>
                    <a:pt x="212" y="0"/>
                  </a:moveTo>
                  <a:cubicBezTo>
                    <a:pt x="95" y="0"/>
                    <a:pt x="0" y="95"/>
                    <a:pt x="0" y="212"/>
                  </a:cubicBezTo>
                  <a:cubicBezTo>
                    <a:pt x="0" y="329"/>
                    <a:pt x="95" y="424"/>
                    <a:pt x="212" y="424"/>
                  </a:cubicBezTo>
                  <a:cubicBezTo>
                    <a:pt x="329" y="424"/>
                    <a:pt x="423" y="329"/>
                    <a:pt x="423" y="212"/>
                  </a:cubicBezTo>
                  <a:cubicBezTo>
                    <a:pt x="423" y="95"/>
                    <a:pt x="329" y="0"/>
                    <a:pt x="212" y="0"/>
                  </a:cubicBezTo>
                  <a:close/>
                  <a:moveTo>
                    <a:pt x="212" y="386"/>
                  </a:moveTo>
                  <a:cubicBezTo>
                    <a:pt x="116" y="386"/>
                    <a:pt x="38" y="308"/>
                    <a:pt x="38" y="212"/>
                  </a:cubicBezTo>
                  <a:cubicBezTo>
                    <a:pt x="38" y="116"/>
                    <a:pt x="116" y="38"/>
                    <a:pt x="212" y="38"/>
                  </a:cubicBezTo>
                  <a:cubicBezTo>
                    <a:pt x="308" y="38"/>
                    <a:pt x="386" y="116"/>
                    <a:pt x="386" y="212"/>
                  </a:cubicBezTo>
                  <a:cubicBezTo>
                    <a:pt x="386" y="308"/>
                    <a:pt x="308" y="386"/>
                    <a:pt x="212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194130" y="3414192"/>
            <a:ext cx="2188443" cy="785302"/>
            <a:chOff x="2615766" y="2382903"/>
            <a:chExt cx="2188443" cy="785302"/>
          </a:xfrm>
        </p:grpSpPr>
        <p:sp>
          <p:nvSpPr>
            <p:cNvPr id="168" name="TextBox 167"/>
            <p:cNvSpPr txBox="1"/>
            <p:nvPr/>
          </p:nvSpPr>
          <p:spPr>
            <a:xfrm>
              <a:off x="2615766" y="2382903"/>
              <a:ext cx="1670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 err="1">
                  <a:solidFill>
                    <a:schemeClr val="bg1">
                      <a:lumMod val="50000"/>
                    </a:schemeClr>
                  </a:solidFill>
                </a:rPr>
                <a:t>Tier</a:t>
              </a:r>
              <a:r>
                <a:rPr lang="es-MX" sz="2000" dirty="0">
                  <a:solidFill>
                    <a:schemeClr val="bg1">
                      <a:lumMod val="50000"/>
                    </a:schemeClr>
                  </a:solidFill>
                </a:rPr>
                <a:t> 3 – Leads 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615766" y="2638060"/>
              <a:ext cx="2188443" cy="530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Prospectos de las industrias, y tamaño definidos en la </a:t>
              </a:r>
              <a:r>
                <a:rPr lang="es-MX" sz="1000" dirty="0" err="1">
                  <a:solidFill>
                    <a:schemeClr val="bg1">
                      <a:lumMod val="65000"/>
                    </a:schemeClr>
                  </a:solidFill>
                </a:rPr>
                <a:t>etrategia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2211633" y="3001433"/>
            <a:ext cx="2188443" cy="2629096"/>
            <a:chOff x="2358572" y="3418610"/>
            <a:chExt cx="2188443" cy="2629096"/>
          </a:xfrm>
        </p:grpSpPr>
        <p:sp>
          <p:nvSpPr>
            <p:cNvPr id="171" name="TextBox 170"/>
            <p:cNvSpPr txBox="1"/>
            <p:nvPr/>
          </p:nvSpPr>
          <p:spPr>
            <a:xfrm>
              <a:off x="2615766" y="3418610"/>
              <a:ext cx="184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2358572" y="5748393"/>
              <a:ext cx="2188443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Clientes actuales de </a:t>
              </a:r>
              <a:r>
                <a:rPr lang="es-MX" sz="1000" dirty="0" err="1">
                  <a:solidFill>
                    <a:schemeClr val="bg1">
                      <a:lumMod val="65000"/>
                    </a:schemeClr>
                  </a:solidFill>
                </a:rPr>
                <a:t>BXTi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2197345" y="4231269"/>
            <a:ext cx="2534668" cy="554470"/>
            <a:chOff x="2615766" y="4433853"/>
            <a:chExt cx="2534668" cy="554470"/>
          </a:xfrm>
        </p:grpSpPr>
        <p:sp>
          <p:nvSpPr>
            <p:cNvPr id="204" name="TextBox 203"/>
            <p:cNvSpPr txBox="1"/>
            <p:nvPr/>
          </p:nvSpPr>
          <p:spPr>
            <a:xfrm>
              <a:off x="2615766" y="4433853"/>
              <a:ext cx="2534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dirty="0" err="1">
                  <a:solidFill>
                    <a:schemeClr val="bg1">
                      <a:lumMod val="50000"/>
                    </a:schemeClr>
                  </a:solidFill>
                </a:rPr>
                <a:t>Tier</a:t>
              </a:r>
              <a:r>
                <a:rPr lang="es-MX" sz="2000" dirty="0">
                  <a:solidFill>
                    <a:schemeClr val="bg1">
                      <a:lumMod val="50000"/>
                    </a:schemeClr>
                  </a:solidFill>
                </a:rPr>
                <a:t> 2 - Oportunidades</a:t>
              </a:r>
              <a:endParaRPr lang="id-ID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615766" y="4689010"/>
              <a:ext cx="2188443" cy="299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000" b="1" dirty="0">
                  <a:solidFill>
                    <a:schemeClr val="bg1">
                      <a:lumMod val="65000"/>
                    </a:schemeClr>
                  </a:solidFill>
                </a:rPr>
                <a:t>Prospectos bien calificados</a:t>
              </a:r>
              <a:endParaRPr lang="en-US" sz="10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>
            <a:off x="3911245" y="2286596"/>
            <a:ext cx="0" cy="38989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AE92B19-4496-490E-8EA5-ADF9233F2F2E}"/>
              </a:ext>
            </a:extLst>
          </p:cNvPr>
          <p:cNvGrpSpPr>
            <a:grpSpLocks noChangeAspect="1"/>
          </p:cNvGrpSpPr>
          <p:nvPr/>
        </p:nvGrpSpPr>
        <p:grpSpPr>
          <a:xfrm>
            <a:off x="5739088" y="3393609"/>
            <a:ext cx="3845261" cy="3118103"/>
            <a:chOff x="2936008" y="2884216"/>
            <a:chExt cx="3421767" cy="277469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6B797AB-7B82-47B1-BE2F-B081978CDB4D}"/>
                </a:ext>
              </a:extLst>
            </p:cNvPr>
            <p:cNvGrpSpPr/>
            <p:nvPr/>
          </p:nvGrpSpPr>
          <p:grpSpPr>
            <a:xfrm>
              <a:off x="2936008" y="2884216"/>
              <a:ext cx="3421767" cy="2774692"/>
              <a:chOff x="3668190" y="2119474"/>
              <a:chExt cx="4562352" cy="3699590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082A58C-A60E-486A-A9D0-2E9401277AC9}"/>
                  </a:ext>
                </a:extLst>
              </p:cNvPr>
              <p:cNvSpPr/>
              <p:nvPr/>
            </p:nvSpPr>
            <p:spPr>
              <a:xfrm rot="10800000">
                <a:off x="5263919" y="4135368"/>
                <a:ext cx="799506" cy="1683696"/>
              </a:xfrm>
              <a:custGeom>
                <a:avLst/>
                <a:gdLst>
                  <a:gd name="connsiteX0" fmla="*/ 799506 w 799506"/>
                  <a:gd name="connsiteY0" fmla="*/ 1683696 h 1683696"/>
                  <a:gd name="connsiteX1" fmla="*/ 778235 w 799506"/>
                  <a:gd name="connsiteY1" fmla="*/ 1682973 h 1683696"/>
                  <a:gd name="connsiteX2" fmla="*/ 399745 w 799506"/>
                  <a:gd name="connsiteY2" fmla="*/ 1677927 h 1683696"/>
                  <a:gd name="connsiteX3" fmla="*/ 21255 w 799506"/>
                  <a:gd name="connsiteY3" fmla="*/ 1682973 h 1683696"/>
                  <a:gd name="connsiteX4" fmla="*/ 0 w 799506"/>
                  <a:gd name="connsiteY4" fmla="*/ 1683696 h 1683696"/>
                  <a:gd name="connsiteX5" fmla="*/ 254721 w 799506"/>
                  <a:gd name="connsiteY5" fmla="*/ 0 h 1683696"/>
                  <a:gd name="connsiteX6" fmla="*/ 586550 w 799506"/>
                  <a:gd name="connsiteY6" fmla="*/ 234240 h 1683696"/>
                  <a:gd name="connsiteX7" fmla="*/ 799506 w 799506"/>
                  <a:gd name="connsiteY7" fmla="*/ 1683696 h 168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9506" h="1683696">
                    <a:moveTo>
                      <a:pt x="799506" y="1683696"/>
                    </a:moveTo>
                    <a:lnTo>
                      <a:pt x="778235" y="1682973"/>
                    </a:lnTo>
                    <a:cubicBezTo>
                      <a:pt x="655979" y="1679665"/>
                      <a:pt x="529396" y="1677927"/>
                      <a:pt x="399745" y="1677927"/>
                    </a:cubicBezTo>
                    <a:cubicBezTo>
                      <a:pt x="270094" y="1677927"/>
                      <a:pt x="143511" y="1679665"/>
                      <a:pt x="21255" y="1682973"/>
                    </a:cubicBezTo>
                    <a:lnTo>
                      <a:pt x="0" y="1683696"/>
                    </a:lnTo>
                    <a:lnTo>
                      <a:pt x="254721" y="0"/>
                    </a:lnTo>
                    <a:lnTo>
                      <a:pt x="586550" y="234240"/>
                    </a:lnTo>
                    <a:lnTo>
                      <a:pt x="799506" y="168369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97D85E1F-4C40-433B-A247-7F821C86097D}"/>
                  </a:ext>
                </a:extLst>
              </p:cNvPr>
              <p:cNvSpPr/>
              <p:nvPr/>
            </p:nvSpPr>
            <p:spPr>
              <a:xfrm rot="10800000">
                <a:off x="5572849" y="4137653"/>
                <a:ext cx="352156" cy="1659435"/>
              </a:xfrm>
              <a:custGeom>
                <a:avLst/>
                <a:gdLst>
                  <a:gd name="connsiteX0" fmla="*/ 0 w 352156"/>
                  <a:gd name="connsiteY0" fmla="*/ 1659435 h 1659435"/>
                  <a:gd name="connsiteX1" fmla="*/ 147432 w 352156"/>
                  <a:gd name="connsiteY1" fmla="*/ 0 h 1659435"/>
                  <a:gd name="connsiteX2" fmla="*/ 208774 w 352156"/>
                  <a:gd name="connsiteY2" fmla="*/ 43301 h 1659435"/>
                  <a:gd name="connsiteX3" fmla="*/ 352156 w 352156"/>
                  <a:gd name="connsiteY3" fmla="*/ 1657162 h 1659435"/>
                  <a:gd name="connsiteX4" fmla="*/ 261325 w 352156"/>
                  <a:gd name="connsiteY4" fmla="*/ 1655951 h 1659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156" h="1659435">
                    <a:moveTo>
                      <a:pt x="0" y="1659435"/>
                    </a:moveTo>
                    <a:lnTo>
                      <a:pt x="147432" y="0"/>
                    </a:lnTo>
                    <a:lnTo>
                      <a:pt x="208774" y="43301"/>
                    </a:lnTo>
                    <a:lnTo>
                      <a:pt x="352156" y="1657162"/>
                    </a:lnTo>
                    <a:lnTo>
                      <a:pt x="261325" y="1655951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E1A0CA5B-7DAF-44A1-8C6B-986CD7B37A40}"/>
                  </a:ext>
                </a:extLst>
              </p:cNvPr>
              <p:cNvSpPr/>
              <p:nvPr/>
            </p:nvSpPr>
            <p:spPr>
              <a:xfrm>
                <a:off x="3769568" y="2338873"/>
                <a:ext cx="1802875" cy="1807398"/>
              </a:xfrm>
              <a:custGeom>
                <a:avLst/>
                <a:gdLst>
                  <a:gd name="connsiteX0" fmla="*/ 0 w 1802875"/>
                  <a:gd name="connsiteY0" fmla="*/ 0 h 1807398"/>
                  <a:gd name="connsiteX1" fmla="*/ 29775 w 1802875"/>
                  <a:gd name="connsiteY1" fmla="*/ 0 h 1807398"/>
                  <a:gd name="connsiteX2" fmla="*/ 54229 w 1802875"/>
                  <a:gd name="connsiteY2" fmla="*/ 16285 h 1807398"/>
                  <a:gd name="connsiteX3" fmla="*/ 844082 w 1802875"/>
                  <a:gd name="connsiteY3" fmla="*/ 136088 h 1807398"/>
                  <a:gd name="connsiteX4" fmla="*/ 1013867 w 1802875"/>
                  <a:gd name="connsiteY4" fmla="*/ 145454 h 1807398"/>
                  <a:gd name="connsiteX5" fmla="*/ 1802875 w 1802875"/>
                  <a:gd name="connsiteY5" fmla="*/ 1807398 h 1807398"/>
                  <a:gd name="connsiteX6" fmla="*/ 1515623 w 1802875"/>
                  <a:gd name="connsiteY6" fmla="*/ 1803569 h 1807398"/>
                  <a:gd name="connsiteX7" fmla="*/ 1494352 w 1802875"/>
                  <a:gd name="connsiteY7" fmla="*/ 1802846 h 1807398"/>
                  <a:gd name="connsiteX8" fmla="*/ 1494037 w 1802875"/>
                  <a:gd name="connsiteY8" fmla="*/ 1800697 h 1807398"/>
                  <a:gd name="connsiteX9" fmla="*/ 1107605 w 1802875"/>
                  <a:gd name="connsiteY9" fmla="*/ 1334948 h 180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2875" h="1807398">
                    <a:moveTo>
                      <a:pt x="0" y="0"/>
                    </a:moveTo>
                    <a:lnTo>
                      <a:pt x="29775" y="0"/>
                    </a:lnTo>
                    <a:lnTo>
                      <a:pt x="54229" y="16285"/>
                    </a:lnTo>
                    <a:cubicBezTo>
                      <a:pt x="154298" y="65984"/>
                      <a:pt x="444434" y="108648"/>
                      <a:pt x="844082" y="136088"/>
                    </a:cubicBezTo>
                    <a:lnTo>
                      <a:pt x="1013867" y="145454"/>
                    </a:lnTo>
                    <a:lnTo>
                      <a:pt x="1802875" y="1807398"/>
                    </a:lnTo>
                    <a:lnTo>
                      <a:pt x="1515623" y="1803569"/>
                    </a:lnTo>
                    <a:lnTo>
                      <a:pt x="1494352" y="1802846"/>
                    </a:lnTo>
                    <a:lnTo>
                      <a:pt x="1494037" y="1800697"/>
                    </a:lnTo>
                    <a:lnTo>
                      <a:pt x="1107605" y="1334948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D350608-6FE2-4881-9934-9DD3020A1C94}"/>
                  </a:ext>
                </a:extLst>
              </p:cNvPr>
              <p:cNvSpPr/>
              <p:nvPr/>
            </p:nvSpPr>
            <p:spPr>
              <a:xfrm>
                <a:off x="5925209" y="2338874"/>
                <a:ext cx="1632586" cy="1805127"/>
              </a:xfrm>
              <a:custGeom>
                <a:avLst/>
                <a:gdLst>
                  <a:gd name="connsiteX0" fmla="*/ 1632586 w 1632586"/>
                  <a:gd name="connsiteY0" fmla="*/ 0 h 1805127"/>
                  <a:gd name="connsiteX1" fmla="*/ 524979 w 1632586"/>
                  <a:gd name="connsiteY1" fmla="*/ 1334948 h 1805127"/>
                  <a:gd name="connsiteX2" fmla="*/ 138540 w 1632586"/>
                  <a:gd name="connsiteY2" fmla="*/ 1800707 h 1805127"/>
                  <a:gd name="connsiteX3" fmla="*/ 138217 w 1632586"/>
                  <a:gd name="connsiteY3" fmla="*/ 1802845 h 1805127"/>
                  <a:gd name="connsiteX4" fmla="*/ 116961 w 1632586"/>
                  <a:gd name="connsiteY4" fmla="*/ 1803568 h 1805127"/>
                  <a:gd name="connsiteX5" fmla="*/ 0 w 1632586"/>
                  <a:gd name="connsiteY5" fmla="*/ 1805127 h 1805127"/>
                  <a:gd name="connsiteX6" fmla="*/ 1316578 w 1632586"/>
                  <a:gd name="connsiteY6" fmla="*/ 81051 h 1805127"/>
                  <a:gd name="connsiteX7" fmla="*/ 1389835 w 1632586"/>
                  <a:gd name="connsiteY7" fmla="*/ 68796 h 1805127"/>
                  <a:gd name="connsiteX8" fmla="*/ 1578348 w 1632586"/>
                  <a:gd name="connsiteY8" fmla="*/ 16284 h 1805127"/>
                  <a:gd name="connsiteX9" fmla="*/ 1602801 w 1632586"/>
                  <a:gd name="connsiteY9" fmla="*/ 0 h 1805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2586" h="1805127">
                    <a:moveTo>
                      <a:pt x="1632586" y="0"/>
                    </a:moveTo>
                    <a:lnTo>
                      <a:pt x="524979" y="1334948"/>
                    </a:lnTo>
                    <a:lnTo>
                      <a:pt x="138540" y="1800707"/>
                    </a:lnTo>
                    <a:lnTo>
                      <a:pt x="138217" y="1802845"/>
                    </a:lnTo>
                    <a:lnTo>
                      <a:pt x="116961" y="1803568"/>
                    </a:lnTo>
                    <a:lnTo>
                      <a:pt x="0" y="1805127"/>
                    </a:lnTo>
                    <a:lnTo>
                      <a:pt x="1316578" y="81051"/>
                    </a:lnTo>
                    <a:lnTo>
                      <a:pt x="1389835" y="68796"/>
                    </a:lnTo>
                    <a:cubicBezTo>
                      <a:pt x="1476569" y="52569"/>
                      <a:pt x="1540823" y="34921"/>
                      <a:pt x="1578348" y="16284"/>
                    </a:cubicBezTo>
                    <a:lnTo>
                      <a:pt x="1602801" y="0"/>
                    </a:ln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06ABEA6-F504-40EA-98A5-09ED1AD67740}"/>
                  </a:ext>
                </a:extLst>
              </p:cNvPr>
              <p:cNvSpPr/>
              <p:nvPr/>
            </p:nvSpPr>
            <p:spPr>
              <a:xfrm>
                <a:off x="3769567" y="2338874"/>
                <a:ext cx="3788228" cy="723737"/>
              </a:xfrm>
              <a:custGeom>
                <a:avLst/>
                <a:gdLst>
                  <a:gd name="connsiteX0" fmla="*/ 0 w 3788228"/>
                  <a:gd name="connsiteY0" fmla="*/ 0 h 723737"/>
                  <a:gd name="connsiteX1" fmla="*/ 3788228 w 3788228"/>
                  <a:gd name="connsiteY1" fmla="*/ 0 h 723737"/>
                  <a:gd name="connsiteX2" fmla="*/ 3474525 w 3788228"/>
                  <a:gd name="connsiteY2" fmla="*/ 378092 h 723737"/>
                  <a:gd name="connsiteX3" fmla="*/ 3474524 w 3788228"/>
                  <a:gd name="connsiteY3" fmla="*/ 378092 h 723737"/>
                  <a:gd name="connsiteX4" fmla="*/ 3232008 w 3788228"/>
                  <a:gd name="connsiteY4" fmla="*/ 670385 h 723737"/>
                  <a:gd name="connsiteX5" fmla="*/ 3183555 w 3788228"/>
                  <a:gd name="connsiteY5" fmla="*/ 675087 h 723737"/>
                  <a:gd name="connsiteX6" fmla="*/ 1914240 w 3788228"/>
                  <a:gd name="connsiteY6" fmla="*/ 723737 h 723737"/>
                  <a:gd name="connsiteX7" fmla="*/ 644925 w 3788228"/>
                  <a:gd name="connsiteY7" fmla="*/ 675087 h 723737"/>
                  <a:gd name="connsiteX8" fmla="*/ 552695 w 3788228"/>
                  <a:gd name="connsiteY8" fmla="*/ 666138 h 723737"/>
                  <a:gd name="connsiteX9" fmla="*/ 317968 w 3788228"/>
                  <a:gd name="connsiteY9" fmla="*/ 383231 h 723737"/>
                  <a:gd name="connsiteX10" fmla="*/ 317967 w 3788228"/>
                  <a:gd name="connsiteY10" fmla="*/ 383231 h 723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88228" h="723737">
                    <a:moveTo>
                      <a:pt x="0" y="0"/>
                    </a:moveTo>
                    <a:lnTo>
                      <a:pt x="3788228" y="0"/>
                    </a:lnTo>
                    <a:lnTo>
                      <a:pt x="3474525" y="378092"/>
                    </a:lnTo>
                    <a:lnTo>
                      <a:pt x="3474524" y="378092"/>
                    </a:lnTo>
                    <a:lnTo>
                      <a:pt x="3232008" y="670385"/>
                    </a:lnTo>
                    <a:lnTo>
                      <a:pt x="3183555" y="675087"/>
                    </a:lnTo>
                    <a:cubicBezTo>
                      <a:pt x="2838617" y="705480"/>
                      <a:pt x="2396399" y="723737"/>
                      <a:pt x="1914240" y="723737"/>
                    </a:cubicBezTo>
                    <a:cubicBezTo>
                      <a:pt x="1432082" y="723737"/>
                      <a:pt x="989863" y="705480"/>
                      <a:pt x="644925" y="675087"/>
                    </a:cubicBezTo>
                    <a:lnTo>
                      <a:pt x="552695" y="666138"/>
                    </a:lnTo>
                    <a:lnTo>
                      <a:pt x="317968" y="383231"/>
                    </a:lnTo>
                    <a:lnTo>
                      <a:pt x="317967" y="383231"/>
                    </a:lnTo>
                    <a:close/>
                  </a:path>
                </a:pathLst>
              </a:custGeom>
              <a:solidFill>
                <a:schemeClr val="accent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E8C2CB1-4D57-4953-B61E-E6A4DA2676D7}"/>
                  </a:ext>
                </a:extLst>
              </p:cNvPr>
              <p:cNvSpPr/>
              <p:nvPr/>
            </p:nvSpPr>
            <p:spPr>
              <a:xfrm>
                <a:off x="4792086" y="3571268"/>
                <a:ext cx="1741397" cy="576219"/>
              </a:xfrm>
              <a:custGeom>
                <a:avLst/>
                <a:gdLst>
                  <a:gd name="connsiteX0" fmla="*/ 0 w 1741397"/>
                  <a:gd name="connsiteY0" fmla="*/ 0 h 576219"/>
                  <a:gd name="connsiteX1" fmla="*/ 114988 w 1741397"/>
                  <a:gd name="connsiteY1" fmla="*/ 5914 h 576219"/>
                  <a:gd name="connsiteX2" fmla="*/ 891722 w 1741397"/>
                  <a:gd name="connsiteY2" fmla="*/ 22656 h 576219"/>
                  <a:gd name="connsiteX3" fmla="*/ 1668456 w 1741397"/>
                  <a:gd name="connsiteY3" fmla="*/ 5914 h 576219"/>
                  <a:gd name="connsiteX4" fmla="*/ 1741397 w 1741397"/>
                  <a:gd name="connsiteY4" fmla="*/ 2162 h 576219"/>
                  <a:gd name="connsiteX5" fmla="*/ 1658103 w 1741397"/>
                  <a:gd name="connsiteY5" fmla="*/ 102553 h 576219"/>
                  <a:gd name="connsiteX6" fmla="*/ 1271664 w 1741397"/>
                  <a:gd name="connsiteY6" fmla="*/ 568311 h 576219"/>
                  <a:gd name="connsiteX7" fmla="*/ 1271340 w 1741397"/>
                  <a:gd name="connsiteY7" fmla="*/ 570450 h 576219"/>
                  <a:gd name="connsiteX8" fmla="*/ 1250085 w 1741397"/>
                  <a:gd name="connsiteY8" fmla="*/ 571173 h 576219"/>
                  <a:gd name="connsiteX9" fmla="*/ 871595 w 1741397"/>
                  <a:gd name="connsiteY9" fmla="*/ 576219 h 576219"/>
                  <a:gd name="connsiteX10" fmla="*/ 493105 w 1741397"/>
                  <a:gd name="connsiteY10" fmla="*/ 571173 h 576219"/>
                  <a:gd name="connsiteX11" fmla="*/ 471834 w 1741397"/>
                  <a:gd name="connsiteY11" fmla="*/ 570450 h 576219"/>
                  <a:gd name="connsiteX12" fmla="*/ 471519 w 1741397"/>
                  <a:gd name="connsiteY12" fmla="*/ 568301 h 576219"/>
                  <a:gd name="connsiteX13" fmla="*/ 85088 w 1741397"/>
                  <a:gd name="connsiteY13" fmla="*/ 102553 h 576219"/>
                  <a:gd name="connsiteX14" fmla="*/ 0 w 1741397"/>
                  <a:gd name="connsiteY14" fmla="*/ 0 h 576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41397" h="576219">
                    <a:moveTo>
                      <a:pt x="0" y="0"/>
                    </a:moveTo>
                    <a:lnTo>
                      <a:pt x="114988" y="5914"/>
                    </a:lnTo>
                    <a:cubicBezTo>
                      <a:pt x="353725" y="16695"/>
                      <a:pt x="616203" y="22656"/>
                      <a:pt x="891722" y="22656"/>
                    </a:cubicBezTo>
                    <a:cubicBezTo>
                      <a:pt x="1167241" y="22656"/>
                      <a:pt x="1429719" y="16695"/>
                      <a:pt x="1668456" y="5914"/>
                    </a:cubicBezTo>
                    <a:lnTo>
                      <a:pt x="1741397" y="2162"/>
                    </a:lnTo>
                    <a:lnTo>
                      <a:pt x="1658103" y="102553"/>
                    </a:lnTo>
                    <a:lnTo>
                      <a:pt x="1271664" y="568311"/>
                    </a:lnTo>
                    <a:lnTo>
                      <a:pt x="1271340" y="570450"/>
                    </a:lnTo>
                    <a:lnTo>
                      <a:pt x="1250085" y="571173"/>
                    </a:lnTo>
                    <a:cubicBezTo>
                      <a:pt x="1127829" y="574481"/>
                      <a:pt x="1001246" y="576219"/>
                      <a:pt x="871595" y="576219"/>
                    </a:cubicBezTo>
                    <a:cubicBezTo>
                      <a:pt x="741944" y="576219"/>
                      <a:pt x="615361" y="574481"/>
                      <a:pt x="493105" y="571173"/>
                    </a:cubicBezTo>
                    <a:lnTo>
                      <a:pt x="471834" y="570450"/>
                    </a:lnTo>
                    <a:lnTo>
                      <a:pt x="471519" y="568301"/>
                    </a:lnTo>
                    <a:lnTo>
                      <a:pt x="85088" y="102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 dirty="0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AF863849-1065-4CA4-81B9-402134692105}"/>
                  </a:ext>
                </a:extLst>
              </p:cNvPr>
              <p:cNvGrpSpPr/>
              <p:nvPr/>
            </p:nvGrpSpPr>
            <p:grpSpPr>
              <a:xfrm>
                <a:off x="7440550" y="2245890"/>
                <a:ext cx="789992" cy="138116"/>
                <a:chOff x="9386595" y="2643674"/>
                <a:chExt cx="789992" cy="138116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D3F727C5-0D7C-4234-978D-329D6E0E918B}"/>
                    </a:ext>
                  </a:extLst>
                </p:cNvPr>
                <p:cNvSpPr/>
                <p:nvPr/>
              </p:nvSpPr>
              <p:spPr>
                <a:xfrm>
                  <a:off x="9386595" y="2657283"/>
                  <a:ext cx="789992" cy="124507"/>
                </a:xfrm>
                <a:custGeom>
                  <a:avLst/>
                  <a:gdLst>
                    <a:gd name="connsiteX0" fmla="*/ 482350 w 789992"/>
                    <a:gd name="connsiteY0" fmla="*/ 32934 h 124508"/>
                    <a:gd name="connsiteX1" fmla="*/ 354806 w 789992"/>
                    <a:gd name="connsiteY1" fmla="*/ 55794 h 124508"/>
                    <a:gd name="connsiteX2" fmla="*/ 482350 w 789992"/>
                    <a:gd name="connsiteY2" fmla="*/ 78654 h 124508"/>
                    <a:gd name="connsiteX3" fmla="*/ 609894 w 789992"/>
                    <a:gd name="connsiteY3" fmla="*/ 55794 h 124508"/>
                    <a:gd name="connsiteX4" fmla="*/ 482350 w 789992"/>
                    <a:gd name="connsiteY4" fmla="*/ 32934 h 124508"/>
                    <a:gd name="connsiteX5" fmla="*/ 394996 w 789992"/>
                    <a:gd name="connsiteY5" fmla="*/ 0 h 124508"/>
                    <a:gd name="connsiteX6" fmla="*/ 789992 w 789992"/>
                    <a:gd name="connsiteY6" fmla="*/ 62254 h 124508"/>
                    <a:gd name="connsiteX7" fmla="*/ 394996 w 789992"/>
                    <a:gd name="connsiteY7" fmla="*/ 124508 h 124508"/>
                    <a:gd name="connsiteX8" fmla="*/ 0 w 789992"/>
                    <a:gd name="connsiteY8" fmla="*/ 62254 h 124508"/>
                    <a:gd name="connsiteX9" fmla="*/ 394996 w 789992"/>
                    <a:gd name="connsiteY9" fmla="*/ 0 h 124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9992" h="124508">
                      <a:moveTo>
                        <a:pt x="482350" y="32934"/>
                      </a:moveTo>
                      <a:cubicBezTo>
                        <a:pt x="411909" y="32934"/>
                        <a:pt x="354806" y="43169"/>
                        <a:pt x="354806" y="55794"/>
                      </a:cubicBezTo>
                      <a:cubicBezTo>
                        <a:pt x="354806" y="68419"/>
                        <a:pt x="411909" y="78654"/>
                        <a:pt x="482350" y="78654"/>
                      </a:cubicBezTo>
                      <a:cubicBezTo>
                        <a:pt x="552791" y="78654"/>
                        <a:pt x="609894" y="68419"/>
                        <a:pt x="609894" y="55794"/>
                      </a:cubicBezTo>
                      <a:cubicBezTo>
                        <a:pt x="609894" y="43169"/>
                        <a:pt x="552791" y="32934"/>
                        <a:pt x="482350" y="32934"/>
                      </a:cubicBezTo>
                      <a:close/>
                      <a:moveTo>
                        <a:pt x="394996" y="0"/>
                      </a:moveTo>
                      <a:cubicBezTo>
                        <a:pt x="613146" y="0"/>
                        <a:pt x="789992" y="27872"/>
                        <a:pt x="789992" y="62254"/>
                      </a:cubicBezTo>
                      <a:cubicBezTo>
                        <a:pt x="789992" y="96636"/>
                        <a:pt x="613146" y="124508"/>
                        <a:pt x="394996" y="124508"/>
                      </a:cubicBezTo>
                      <a:cubicBezTo>
                        <a:pt x="176846" y="124508"/>
                        <a:pt x="0" y="96636"/>
                        <a:pt x="0" y="62254"/>
                      </a:cubicBezTo>
                      <a:cubicBezTo>
                        <a:pt x="0" y="27872"/>
                        <a:pt x="176846" y="0"/>
                        <a:pt x="394996" y="0"/>
                      </a:cubicBezTo>
                      <a:close/>
                    </a:path>
                  </a:pathLst>
                </a:custGeom>
                <a:grpFill/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2FBFB45F-69B6-47A9-A70D-E70CF66F13AF}"/>
                    </a:ext>
                  </a:extLst>
                </p:cNvPr>
                <p:cNvSpPr/>
                <p:nvPr/>
              </p:nvSpPr>
              <p:spPr>
                <a:xfrm>
                  <a:off x="9386595" y="2643674"/>
                  <a:ext cx="789992" cy="124508"/>
                </a:xfrm>
                <a:custGeom>
                  <a:avLst/>
                  <a:gdLst>
                    <a:gd name="connsiteX0" fmla="*/ 482350 w 789992"/>
                    <a:gd name="connsiteY0" fmla="*/ 39395 h 124508"/>
                    <a:gd name="connsiteX1" fmla="*/ 354806 w 789992"/>
                    <a:gd name="connsiteY1" fmla="*/ 62255 h 124508"/>
                    <a:gd name="connsiteX2" fmla="*/ 482350 w 789992"/>
                    <a:gd name="connsiteY2" fmla="*/ 85115 h 124508"/>
                    <a:gd name="connsiteX3" fmla="*/ 609894 w 789992"/>
                    <a:gd name="connsiteY3" fmla="*/ 62255 h 124508"/>
                    <a:gd name="connsiteX4" fmla="*/ 482350 w 789992"/>
                    <a:gd name="connsiteY4" fmla="*/ 39395 h 124508"/>
                    <a:gd name="connsiteX5" fmla="*/ 394996 w 789992"/>
                    <a:gd name="connsiteY5" fmla="*/ 0 h 124508"/>
                    <a:gd name="connsiteX6" fmla="*/ 789992 w 789992"/>
                    <a:gd name="connsiteY6" fmla="*/ 62254 h 124508"/>
                    <a:gd name="connsiteX7" fmla="*/ 394996 w 789992"/>
                    <a:gd name="connsiteY7" fmla="*/ 124508 h 124508"/>
                    <a:gd name="connsiteX8" fmla="*/ 0 w 789992"/>
                    <a:gd name="connsiteY8" fmla="*/ 62254 h 124508"/>
                    <a:gd name="connsiteX9" fmla="*/ 394996 w 789992"/>
                    <a:gd name="connsiteY9" fmla="*/ 0 h 1245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89992" h="124508">
                      <a:moveTo>
                        <a:pt x="482350" y="39395"/>
                      </a:moveTo>
                      <a:cubicBezTo>
                        <a:pt x="411909" y="39395"/>
                        <a:pt x="354806" y="49630"/>
                        <a:pt x="354806" y="62255"/>
                      </a:cubicBezTo>
                      <a:cubicBezTo>
                        <a:pt x="354806" y="74880"/>
                        <a:pt x="411909" y="85115"/>
                        <a:pt x="482350" y="85115"/>
                      </a:cubicBezTo>
                      <a:cubicBezTo>
                        <a:pt x="552791" y="85115"/>
                        <a:pt x="609894" y="74880"/>
                        <a:pt x="609894" y="62255"/>
                      </a:cubicBezTo>
                      <a:cubicBezTo>
                        <a:pt x="609894" y="49630"/>
                        <a:pt x="552791" y="39395"/>
                        <a:pt x="482350" y="39395"/>
                      </a:cubicBezTo>
                      <a:close/>
                      <a:moveTo>
                        <a:pt x="394996" y="0"/>
                      </a:moveTo>
                      <a:cubicBezTo>
                        <a:pt x="613146" y="0"/>
                        <a:pt x="789992" y="27872"/>
                        <a:pt x="789992" y="62254"/>
                      </a:cubicBezTo>
                      <a:cubicBezTo>
                        <a:pt x="789992" y="96636"/>
                        <a:pt x="613146" y="124508"/>
                        <a:pt x="394996" y="124508"/>
                      </a:cubicBezTo>
                      <a:cubicBezTo>
                        <a:pt x="176846" y="124508"/>
                        <a:pt x="0" y="96636"/>
                        <a:pt x="0" y="62254"/>
                      </a:cubicBezTo>
                      <a:cubicBezTo>
                        <a:pt x="0" y="27872"/>
                        <a:pt x="176846" y="0"/>
                        <a:pt x="3949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1350"/>
                </a:p>
              </p:txBody>
            </p:sp>
          </p:grp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716CE6E-BA86-45EA-89FA-D49FE1824A9A}"/>
                  </a:ext>
                </a:extLst>
              </p:cNvPr>
              <p:cNvSpPr/>
              <p:nvPr/>
            </p:nvSpPr>
            <p:spPr>
              <a:xfrm>
                <a:off x="3668190" y="2119474"/>
                <a:ext cx="3990974" cy="42609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7FCC10D-5AEE-410F-AC5F-EC34991241B7}"/>
                  </a:ext>
                </a:extLst>
              </p:cNvPr>
              <p:cNvSpPr/>
              <p:nvPr/>
            </p:nvSpPr>
            <p:spPr>
              <a:xfrm>
                <a:off x="3785642" y="2122338"/>
                <a:ext cx="3756070" cy="38522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66CFF088-89F6-4074-87F0-191ACA6D4F86}"/>
                  </a:ext>
                </a:extLst>
              </p:cNvPr>
              <p:cNvSpPr/>
              <p:nvPr/>
            </p:nvSpPr>
            <p:spPr>
              <a:xfrm rot="10800000">
                <a:off x="5045080" y="2122337"/>
                <a:ext cx="1087827" cy="385221"/>
              </a:xfrm>
              <a:custGeom>
                <a:avLst/>
                <a:gdLst>
                  <a:gd name="connsiteX0" fmla="*/ 469231 w 1087827"/>
                  <a:gd name="connsiteY0" fmla="*/ 381734 h 381734"/>
                  <a:gd name="connsiteX1" fmla="*/ 90741 w 1087827"/>
                  <a:gd name="connsiteY1" fmla="*/ 377856 h 381734"/>
                  <a:gd name="connsiteX2" fmla="*/ 0 w 1087827"/>
                  <a:gd name="connsiteY2" fmla="*/ 374994 h 381734"/>
                  <a:gd name="connsiteX3" fmla="*/ 74827 w 1087827"/>
                  <a:gd name="connsiteY3" fmla="*/ 4380 h 381734"/>
                  <a:gd name="connsiteX4" fmla="*/ 90741 w 1087827"/>
                  <a:gd name="connsiteY4" fmla="*/ 3878 h 381734"/>
                  <a:gd name="connsiteX5" fmla="*/ 469231 w 1087827"/>
                  <a:gd name="connsiteY5" fmla="*/ 0 h 381734"/>
                  <a:gd name="connsiteX6" fmla="*/ 847720 w 1087827"/>
                  <a:gd name="connsiteY6" fmla="*/ 3878 h 381734"/>
                  <a:gd name="connsiteX7" fmla="*/ 1014915 w 1087827"/>
                  <a:gd name="connsiteY7" fmla="*/ 9153 h 381734"/>
                  <a:gd name="connsiteX8" fmla="*/ 1087827 w 1087827"/>
                  <a:gd name="connsiteY8" fmla="*/ 370281 h 381734"/>
                  <a:gd name="connsiteX9" fmla="*/ 847720 w 1087827"/>
                  <a:gd name="connsiteY9" fmla="*/ 377856 h 381734"/>
                  <a:gd name="connsiteX10" fmla="*/ 469231 w 1087827"/>
                  <a:gd name="connsiteY10" fmla="*/ 381734 h 38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87827" h="381734">
                    <a:moveTo>
                      <a:pt x="469231" y="381734"/>
                    </a:moveTo>
                    <a:cubicBezTo>
                      <a:pt x="339580" y="381734"/>
                      <a:pt x="212997" y="380399"/>
                      <a:pt x="90741" y="377856"/>
                    </a:cubicBezTo>
                    <a:lnTo>
                      <a:pt x="0" y="374994"/>
                    </a:lnTo>
                    <a:lnTo>
                      <a:pt x="74827" y="4380"/>
                    </a:lnTo>
                    <a:lnTo>
                      <a:pt x="90741" y="3878"/>
                    </a:lnTo>
                    <a:cubicBezTo>
                      <a:pt x="212997" y="1335"/>
                      <a:pt x="339580" y="0"/>
                      <a:pt x="469231" y="0"/>
                    </a:cubicBezTo>
                    <a:cubicBezTo>
                      <a:pt x="598882" y="0"/>
                      <a:pt x="725465" y="1335"/>
                      <a:pt x="847720" y="3878"/>
                    </a:cubicBezTo>
                    <a:lnTo>
                      <a:pt x="1014915" y="9153"/>
                    </a:lnTo>
                    <a:lnTo>
                      <a:pt x="1087827" y="370281"/>
                    </a:lnTo>
                    <a:lnTo>
                      <a:pt x="847720" y="377856"/>
                    </a:lnTo>
                    <a:cubicBezTo>
                      <a:pt x="725465" y="380399"/>
                      <a:pt x="598882" y="381734"/>
                      <a:pt x="469231" y="381734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FA318BAB-4DE9-4B77-A8E0-8E9CD5E58914}"/>
                  </a:ext>
                </a:extLst>
              </p:cNvPr>
              <p:cNvSpPr/>
              <p:nvPr/>
            </p:nvSpPr>
            <p:spPr>
              <a:xfrm>
                <a:off x="4322263" y="3005012"/>
                <a:ext cx="2679313" cy="588912"/>
              </a:xfrm>
              <a:custGeom>
                <a:avLst/>
                <a:gdLst>
                  <a:gd name="connsiteX0" fmla="*/ 0 w 2679313"/>
                  <a:gd name="connsiteY0" fmla="*/ 0 h 588912"/>
                  <a:gd name="connsiteX1" fmla="*/ 92230 w 2679313"/>
                  <a:gd name="connsiteY1" fmla="*/ 8949 h 588912"/>
                  <a:gd name="connsiteX2" fmla="*/ 1361545 w 2679313"/>
                  <a:gd name="connsiteY2" fmla="*/ 57599 h 588912"/>
                  <a:gd name="connsiteX3" fmla="*/ 2630860 w 2679313"/>
                  <a:gd name="connsiteY3" fmla="*/ 8949 h 588912"/>
                  <a:gd name="connsiteX4" fmla="*/ 2679313 w 2679313"/>
                  <a:gd name="connsiteY4" fmla="*/ 4247 h 588912"/>
                  <a:gd name="connsiteX5" fmla="*/ 2515057 w 2679313"/>
                  <a:gd name="connsiteY5" fmla="*/ 202218 h 588912"/>
                  <a:gd name="connsiteX6" fmla="*/ 2211220 w 2679313"/>
                  <a:gd name="connsiteY6" fmla="*/ 568418 h 588912"/>
                  <a:gd name="connsiteX7" fmla="*/ 2138279 w 2679313"/>
                  <a:gd name="connsiteY7" fmla="*/ 572170 h 588912"/>
                  <a:gd name="connsiteX8" fmla="*/ 1361545 w 2679313"/>
                  <a:gd name="connsiteY8" fmla="*/ 588912 h 588912"/>
                  <a:gd name="connsiteX9" fmla="*/ 584811 w 2679313"/>
                  <a:gd name="connsiteY9" fmla="*/ 572170 h 588912"/>
                  <a:gd name="connsiteX10" fmla="*/ 469823 w 2679313"/>
                  <a:gd name="connsiteY10" fmla="*/ 566256 h 588912"/>
                  <a:gd name="connsiteX11" fmla="*/ 170282 w 2679313"/>
                  <a:gd name="connsiteY11" fmla="*/ 205232 h 588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79313" h="588912">
                    <a:moveTo>
                      <a:pt x="0" y="0"/>
                    </a:moveTo>
                    <a:lnTo>
                      <a:pt x="92230" y="8949"/>
                    </a:lnTo>
                    <a:cubicBezTo>
                      <a:pt x="437168" y="39342"/>
                      <a:pt x="879387" y="57599"/>
                      <a:pt x="1361545" y="57599"/>
                    </a:cubicBezTo>
                    <a:cubicBezTo>
                      <a:pt x="1843704" y="57599"/>
                      <a:pt x="2285922" y="39342"/>
                      <a:pt x="2630860" y="8949"/>
                    </a:cubicBezTo>
                    <a:lnTo>
                      <a:pt x="2679313" y="4247"/>
                    </a:lnTo>
                    <a:lnTo>
                      <a:pt x="2515057" y="202218"/>
                    </a:lnTo>
                    <a:lnTo>
                      <a:pt x="2211220" y="568418"/>
                    </a:lnTo>
                    <a:lnTo>
                      <a:pt x="2138279" y="572170"/>
                    </a:lnTo>
                    <a:cubicBezTo>
                      <a:pt x="1899542" y="582951"/>
                      <a:pt x="1637064" y="588912"/>
                      <a:pt x="1361545" y="588912"/>
                    </a:cubicBezTo>
                    <a:cubicBezTo>
                      <a:pt x="1086026" y="588912"/>
                      <a:pt x="823548" y="582951"/>
                      <a:pt x="584811" y="572170"/>
                    </a:cubicBezTo>
                    <a:lnTo>
                      <a:pt x="469823" y="566256"/>
                    </a:lnTo>
                    <a:lnTo>
                      <a:pt x="170282" y="205232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350" dirty="0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96528CD-A6CA-4EB5-B490-3ACAA63E0FFE}"/>
                </a:ext>
              </a:extLst>
            </p:cNvPr>
            <p:cNvSpPr/>
            <p:nvPr/>
          </p:nvSpPr>
          <p:spPr>
            <a:xfrm>
              <a:off x="4413735" y="3527567"/>
              <a:ext cx="46094" cy="21275"/>
            </a:xfrm>
            <a:custGeom>
              <a:avLst/>
              <a:gdLst>
                <a:gd name="connsiteX0" fmla="*/ 0 w 80354"/>
                <a:gd name="connsiteY0" fmla="*/ 0 h 37086"/>
                <a:gd name="connsiteX1" fmla="*/ 40177 w 80354"/>
                <a:gd name="connsiteY1" fmla="*/ 37087 h 37086"/>
                <a:gd name="connsiteX2" fmla="*/ 80354 w 80354"/>
                <a:gd name="connsiteY2" fmla="*/ 0 h 37086"/>
                <a:gd name="connsiteX3" fmla="*/ 0 w 80354"/>
                <a:gd name="connsiteY3" fmla="*/ 0 h 3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54" h="37086">
                  <a:moveTo>
                    <a:pt x="0" y="0"/>
                  </a:moveTo>
                  <a:cubicBezTo>
                    <a:pt x="1854" y="21016"/>
                    <a:pt x="19161" y="37087"/>
                    <a:pt x="40177" y="37087"/>
                  </a:cubicBezTo>
                  <a:cubicBezTo>
                    <a:pt x="61193" y="37087"/>
                    <a:pt x="78500" y="21016"/>
                    <a:pt x="8035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60000"/>
              </a:schemeClr>
            </a:solidFill>
            <a:ln w="615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50"/>
            </a:p>
          </p:txBody>
        </p:sp>
      </p:grpSp>
      <p:sp>
        <p:nvSpPr>
          <p:cNvPr id="71" name="Graphic 10" descr="Line arrow Straight">
            <a:extLst>
              <a:ext uri="{FF2B5EF4-FFF2-40B4-BE49-F238E27FC236}">
                <a16:creationId xmlns:a16="http://schemas.microsoft.com/office/drawing/2014/main" id="{E7E64B09-A857-47B9-A871-325298EBF315}"/>
              </a:ext>
            </a:extLst>
          </p:cNvPr>
          <p:cNvSpPr/>
          <p:nvPr/>
        </p:nvSpPr>
        <p:spPr>
          <a:xfrm rot="16200000">
            <a:off x="5233507" y="5805500"/>
            <a:ext cx="621506" cy="235744"/>
          </a:xfrm>
          <a:custGeom>
            <a:avLst/>
            <a:gdLst>
              <a:gd name="connsiteX0" fmla="*/ 809625 w 828675"/>
              <a:gd name="connsiteY0" fmla="*/ 133350 h 314325"/>
              <a:gd name="connsiteX1" fmla="*/ 97155 w 828675"/>
              <a:gd name="connsiteY1" fmla="*/ 133350 h 314325"/>
              <a:gd name="connsiteX2" fmla="*/ 181928 w 828675"/>
              <a:gd name="connsiteY2" fmla="*/ 48577 h 314325"/>
              <a:gd name="connsiteX3" fmla="*/ 181928 w 828675"/>
              <a:gd name="connsiteY3" fmla="*/ 8572 h 314325"/>
              <a:gd name="connsiteX4" fmla="*/ 141923 w 828675"/>
              <a:gd name="connsiteY4" fmla="*/ 8572 h 314325"/>
              <a:gd name="connsiteX5" fmla="*/ 8573 w 828675"/>
              <a:gd name="connsiteY5" fmla="*/ 141923 h 314325"/>
              <a:gd name="connsiteX6" fmla="*/ 8573 w 828675"/>
              <a:gd name="connsiteY6" fmla="*/ 181927 h 314325"/>
              <a:gd name="connsiteX7" fmla="*/ 141923 w 828675"/>
              <a:gd name="connsiteY7" fmla="*/ 315277 h 314325"/>
              <a:gd name="connsiteX8" fmla="*/ 161925 w 828675"/>
              <a:gd name="connsiteY8" fmla="*/ 323850 h 314325"/>
              <a:gd name="connsiteX9" fmla="*/ 181928 w 828675"/>
              <a:gd name="connsiteY9" fmla="*/ 315277 h 314325"/>
              <a:gd name="connsiteX10" fmla="*/ 181928 w 828675"/>
              <a:gd name="connsiteY10" fmla="*/ 275273 h 314325"/>
              <a:gd name="connsiteX11" fmla="*/ 97155 w 828675"/>
              <a:gd name="connsiteY11" fmla="*/ 190500 h 314325"/>
              <a:gd name="connsiteX12" fmla="*/ 809625 w 828675"/>
              <a:gd name="connsiteY12" fmla="*/ 190500 h 314325"/>
              <a:gd name="connsiteX13" fmla="*/ 838200 w 828675"/>
              <a:gd name="connsiteY13" fmla="*/ 161925 h 314325"/>
              <a:gd name="connsiteX14" fmla="*/ 809625 w 828675"/>
              <a:gd name="connsiteY14" fmla="*/ 13335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8675" h="314325">
                <a:moveTo>
                  <a:pt x="809625" y="133350"/>
                </a:moveTo>
                <a:lnTo>
                  <a:pt x="97155" y="133350"/>
                </a:lnTo>
                <a:lnTo>
                  <a:pt x="181928" y="48577"/>
                </a:lnTo>
                <a:cubicBezTo>
                  <a:pt x="193357" y="37148"/>
                  <a:pt x="193357" y="19050"/>
                  <a:pt x="181928" y="8572"/>
                </a:cubicBezTo>
                <a:cubicBezTo>
                  <a:pt x="170498" y="-2857"/>
                  <a:pt x="152400" y="-2857"/>
                  <a:pt x="141923" y="8572"/>
                </a:cubicBezTo>
                <a:lnTo>
                  <a:pt x="8573" y="141923"/>
                </a:lnTo>
                <a:cubicBezTo>
                  <a:pt x="-2858" y="153352"/>
                  <a:pt x="-2858" y="171450"/>
                  <a:pt x="8573" y="181927"/>
                </a:cubicBezTo>
                <a:lnTo>
                  <a:pt x="141923" y="315277"/>
                </a:lnTo>
                <a:cubicBezTo>
                  <a:pt x="147638" y="320992"/>
                  <a:pt x="155257" y="323850"/>
                  <a:pt x="161925" y="323850"/>
                </a:cubicBezTo>
                <a:cubicBezTo>
                  <a:pt x="168593" y="323850"/>
                  <a:pt x="176213" y="320992"/>
                  <a:pt x="181928" y="315277"/>
                </a:cubicBezTo>
                <a:cubicBezTo>
                  <a:pt x="193357" y="303848"/>
                  <a:pt x="193357" y="285750"/>
                  <a:pt x="181928" y="275273"/>
                </a:cubicBezTo>
                <a:lnTo>
                  <a:pt x="97155" y="190500"/>
                </a:lnTo>
                <a:lnTo>
                  <a:pt x="809625" y="190500"/>
                </a:lnTo>
                <a:cubicBezTo>
                  <a:pt x="825818" y="190500"/>
                  <a:pt x="838200" y="178118"/>
                  <a:pt x="838200" y="161925"/>
                </a:cubicBezTo>
                <a:cubicBezTo>
                  <a:pt x="838200" y="145732"/>
                  <a:pt x="825818" y="133350"/>
                  <a:pt x="809625" y="13335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72" name="Graphic 10" descr="Line arrow Straight">
            <a:extLst>
              <a:ext uri="{FF2B5EF4-FFF2-40B4-BE49-F238E27FC236}">
                <a16:creationId xmlns:a16="http://schemas.microsoft.com/office/drawing/2014/main" id="{99A13D05-4913-4B8B-8778-80885594EE3B}"/>
              </a:ext>
            </a:extLst>
          </p:cNvPr>
          <p:cNvSpPr/>
          <p:nvPr/>
        </p:nvSpPr>
        <p:spPr>
          <a:xfrm rot="16200000">
            <a:off x="5237143" y="4531970"/>
            <a:ext cx="621506" cy="235744"/>
          </a:xfrm>
          <a:custGeom>
            <a:avLst/>
            <a:gdLst>
              <a:gd name="connsiteX0" fmla="*/ 809625 w 828675"/>
              <a:gd name="connsiteY0" fmla="*/ 133350 h 314325"/>
              <a:gd name="connsiteX1" fmla="*/ 97155 w 828675"/>
              <a:gd name="connsiteY1" fmla="*/ 133350 h 314325"/>
              <a:gd name="connsiteX2" fmla="*/ 181928 w 828675"/>
              <a:gd name="connsiteY2" fmla="*/ 48577 h 314325"/>
              <a:gd name="connsiteX3" fmla="*/ 181928 w 828675"/>
              <a:gd name="connsiteY3" fmla="*/ 8572 h 314325"/>
              <a:gd name="connsiteX4" fmla="*/ 141923 w 828675"/>
              <a:gd name="connsiteY4" fmla="*/ 8572 h 314325"/>
              <a:gd name="connsiteX5" fmla="*/ 8573 w 828675"/>
              <a:gd name="connsiteY5" fmla="*/ 141923 h 314325"/>
              <a:gd name="connsiteX6" fmla="*/ 8573 w 828675"/>
              <a:gd name="connsiteY6" fmla="*/ 181927 h 314325"/>
              <a:gd name="connsiteX7" fmla="*/ 141923 w 828675"/>
              <a:gd name="connsiteY7" fmla="*/ 315277 h 314325"/>
              <a:gd name="connsiteX8" fmla="*/ 161925 w 828675"/>
              <a:gd name="connsiteY8" fmla="*/ 323850 h 314325"/>
              <a:gd name="connsiteX9" fmla="*/ 181928 w 828675"/>
              <a:gd name="connsiteY9" fmla="*/ 315277 h 314325"/>
              <a:gd name="connsiteX10" fmla="*/ 181928 w 828675"/>
              <a:gd name="connsiteY10" fmla="*/ 275273 h 314325"/>
              <a:gd name="connsiteX11" fmla="*/ 97155 w 828675"/>
              <a:gd name="connsiteY11" fmla="*/ 190500 h 314325"/>
              <a:gd name="connsiteX12" fmla="*/ 809625 w 828675"/>
              <a:gd name="connsiteY12" fmla="*/ 190500 h 314325"/>
              <a:gd name="connsiteX13" fmla="*/ 838200 w 828675"/>
              <a:gd name="connsiteY13" fmla="*/ 161925 h 314325"/>
              <a:gd name="connsiteX14" fmla="*/ 809625 w 828675"/>
              <a:gd name="connsiteY14" fmla="*/ 13335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8675" h="314325">
                <a:moveTo>
                  <a:pt x="809625" y="133350"/>
                </a:moveTo>
                <a:lnTo>
                  <a:pt x="97155" y="133350"/>
                </a:lnTo>
                <a:lnTo>
                  <a:pt x="181928" y="48577"/>
                </a:lnTo>
                <a:cubicBezTo>
                  <a:pt x="193357" y="37148"/>
                  <a:pt x="193357" y="19050"/>
                  <a:pt x="181928" y="8572"/>
                </a:cubicBezTo>
                <a:cubicBezTo>
                  <a:pt x="170498" y="-2857"/>
                  <a:pt x="152400" y="-2857"/>
                  <a:pt x="141923" y="8572"/>
                </a:cubicBezTo>
                <a:lnTo>
                  <a:pt x="8573" y="141923"/>
                </a:lnTo>
                <a:cubicBezTo>
                  <a:pt x="-2858" y="153352"/>
                  <a:pt x="-2858" y="171450"/>
                  <a:pt x="8573" y="181927"/>
                </a:cubicBezTo>
                <a:lnTo>
                  <a:pt x="141923" y="315277"/>
                </a:lnTo>
                <a:cubicBezTo>
                  <a:pt x="147638" y="320992"/>
                  <a:pt x="155257" y="323850"/>
                  <a:pt x="161925" y="323850"/>
                </a:cubicBezTo>
                <a:cubicBezTo>
                  <a:pt x="168593" y="323850"/>
                  <a:pt x="176213" y="320992"/>
                  <a:pt x="181928" y="315277"/>
                </a:cubicBezTo>
                <a:cubicBezTo>
                  <a:pt x="193357" y="303848"/>
                  <a:pt x="193357" y="285750"/>
                  <a:pt x="181928" y="275273"/>
                </a:cubicBezTo>
                <a:lnTo>
                  <a:pt x="97155" y="190500"/>
                </a:lnTo>
                <a:lnTo>
                  <a:pt x="809625" y="190500"/>
                </a:lnTo>
                <a:cubicBezTo>
                  <a:pt x="825818" y="190500"/>
                  <a:pt x="838200" y="178118"/>
                  <a:pt x="838200" y="161925"/>
                </a:cubicBezTo>
                <a:cubicBezTo>
                  <a:pt x="838200" y="145732"/>
                  <a:pt x="825818" y="133350"/>
                  <a:pt x="809625" y="13335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73" name="Graphic 10" descr="Line arrow Straight">
            <a:extLst>
              <a:ext uri="{FF2B5EF4-FFF2-40B4-BE49-F238E27FC236}">
                <a16:creationId xmlns:a16="http://schemas.microsoft.com/office/drawing/2014/main" id="{A5F306E4-0518-4433-AEDA-CDA6A847E087}"/>
              </a:ext>
            </a:extLst>
          </p:cNvPr>
          <p:cNvSpPr/>
          <p:nvPr/>
        </p:nvSpPr>
        <p:spPr>
          <a:xfrm rot="16200000">
            <a:off x="5232891" y="2828018"/>
            <a:ext cx="621506" cy="235744"/>
          </a:xfrm>
          <a:custGeom>
            <a:avLst/>
            <a:gdLst>
              <a:gd name="connsiteX0" fmla="*/ 809625 w 828675"/>
              <a:gd name="connsiteY0" fmla="*/ 133350 h 314325"/>
              <a:gd name="connsiteX1" fmla="*/ 97155 w 828675"/>
              <a:gd name="connsiteY1" fmla="*/ 133350 h 314325"/>
              <a:gd name="connsiteX2" fmla="*/ 181928 w 828675"/>
              <a:gd name="connsiteY2" fmla="*/ 48577 h 314325"/>
              <a:gd name="connsiteX3" fmla="*/ 181928 w 828675"/>
              <a:gd name="connsiteY3" fmla="*/ 8572 h 314325"/>
              <a:gd name="connsiteX4" fmla="*/ 141923 w 828675"/>
              <a:gd name="connsiteY4" fmla="*/ 8572 h 314325"/>
              <a:gd name="connsiteX5" fmla="*/ 8573 w 828675"/>
              <a:gd name="connsiteY5" fmla="*/ 141923 h 314325"/>
              <a:gd name="connsiteX6" fmla="*/ 8573 w 828675"/>
              <a:gd name="connsiteY6" fmla="*/ 181927 h 314325"/>
              <a:gd name="connsiteX7" fmla="*/ 141923 w 828675"/>
              <a:gd name="connsiteY7" fmla="*/ 315277 h 314325"/>
              <a:gd name="connsiteX8" fmla="*/ 161925 w 828675"/>
              <a:gd name="connsiteY8" fmla="*/ 323850 h 314325"/>
              <a:gd name="connsiteX9" fmla="*/ 181928 w 828675"/>
              <a:gd name="connsiteY9" fmla="*/ 315277 h 314325"/>
              <a:gd name="connsiteX10" fmla="*/ 181928 w 828675"/>
              <a:gd name="connsiteY10" fmla="*/ 275273 h 314325"/>
              <a:gd name="connsiteX11" fmla="*/ 97155 w 828675"/>
              <a:gd name="connsiteY11" fmla="*/ 190500 h 314325"/>
              <a:gd name="connsiteX12" fmla="*/ 809625 w 828675"/>
              <a:gd name="connsiteY12" fmla="*/ 190500 h 314325"/>
              <a:gd name="connsiteX13" fmla="*/ 838200 w 828675"/>
              <a:gd name="connsiteY13" fmla="*/ 161925 h 314325"/>
              <a:gd name="connsiteX14" fmla="*/ 809625 w 828675"/>
              <a:gd name="connsiteY14" fmla="*/ 13335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8675" h="314325">
                <a:moveTo>
                  <a:pt x="809625" y="133350"/>
                </a:moveTo>
                <a:lnTo>
                  <a:pt x="97155" y="133350"/>
                </a:lnTo>
                <a:lnTo>
                  <a:pt x="181928" y="48577"/>
                </a:lnTo>
                <a:cubicBezTo>
                  <a:pt x="193357" y="37148"/>
                  <a:pt x="193357" y="19050"/>
                  <a:pt x="181928" y="8572"/>
                </a:cubicBezTo>
                <a:cubicBezTo>
                  <a:pt x="170498" y="-2857"/>
                  <a:pt x="152400" y="-2857"/>
                  <a:pt x="141923" y="8572"/>
                </a:cubicBezTo>
                <a:lnTo>
                  <a:pt x="8573" y="141923"/>
                </a:lnTo>
                <a:cubicBezTo>
                  <a:pt x="-2858" y="153352"/>
                  <a:pt x="-2858" y="171450"/>
                  <a:pt x="8573" y="181927"/>
                </a:cubicBezTo>
                <a:lnTo>
                  <a:pt x="141923" y="315277"/>
                </a:lnTo>
                <a:cubicBezTo>
                  <a:pt x="147638" y="320992"/>
                  <a:pt x="155257" y="323850"/>
                  <a:pt x="161925" y="323850"/>
                </a:cubicBezTo>
                <a:cubicBezTo>
                  <a:pt x="168593" y="323850"/>
                  <a:pt x="176213" y="320992"/>
                  <a:pt x="181928" y="315277"/>
                </a:cubicBezTo>
                <a:cubicBezTo>
                  <a:pt x="193357" y="303848"/>
                  <a:pt x="193357" y="285750"/>
                  <a:pt x="181928" y="275273"/>
                </a:cubicBezTo>
                <a:lnTo>
                  <a:pt x="97155" y="190500"/>
                </a:lnTo>
                <a:lnTo>
                  <a:pt x="809625" y="190500"/>
                </a:lnTo>
                <a:cubicBezTo>
                  <a:pt x="825818" y="190500"/>
                  <a:pt x="838200" y="178118"/>
                  <a:pt x="838200" y="161925"/>
                </a:cubicBezTo>
                <a:cubicBezTo>
                  <a:pt x="838200" y="145732"/>
                  <a:pt x="825818" y="133350"/>
                  <a:pt x="809625" y="13335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BC173DC-8494-4CC7-AB14-402D2CCDD52A}"/>
              </a:ext>
            </a:extLst>
          </p:cNvPr>
          <p:cNvSpPr txBox="1"/>
          <p:nvPr/>
        </p:nvSpPr>
        <p:spPr>
          <a:xfrm>
            <a:off x="2197004" y="4960595"/>
            <a:ext cx="235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dirty="0" err="1">
                <a:solidFill>
                  <a:schemeClr val="bg1">
                    <a:lumMod val="50000"/>
                  </a:schemeClr>
                </a:solidFill>
              </a:rPr>
              <a:t>Tier</a:t>
            </a:r>
            <a:r>
              <a:rPr lang="es-MX" sz="2000" dirty="0">
                <a:solidFill>
                  <a:schemeClr val="bg1">
                    <a:lumMod val="50000"/>
                  </a:schemeClr>
                </a:solidFill>
              </a:rPr>
              <a:t> 1 – Clientes 120 </a:t>
            </a:r>
            <a:endParaRPr lang="id-ID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914A63-7C8D-4712-990C-F3D5770A6B03}"/>
              </a:ext>
            </a:extLst>
          </p:cNvPr>
          <p:cNvSpPr txBox="1"/>
          <p:nvPr/>
        </p:nvSpPr>
        <p:spPr>
          <a:xfrm>
            <a:off x="6947301" y="3769257"/>
            <a:ext cx="944301" cy="29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000" b="1" dirty="0">
                <a:solidFill>
                  <a:schemeClr val="bg1"/>
                </a:solidFill>
              </a:rPr>
              <a:t>Leads / MQL</a:t>
            </a:r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3" name="Graphic 2" descr="Customer review outline">
            <a:extLst>
              <a:ext uri="{FF2B5EF4-FFF2-40B4-BE49-F238E27FC236}">
                <a16:creationId xmlns:a16="http://schemas.microsoft.com/office/drawing/2014/main" id="{87B29ED6-834D-4E90-95C4-533149113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2437" y="4215129"/>
            <a:ext cx="458134" cy="458134"/>
          </a:xfrm>
          <a:prstGeom prst="rect">
            <a:avLst/>
          </a:prstGeom>
        </p:spPr>
      </p:pic>
      <p:pic>
        <p:nvPicPr>
          <p:cNvPr id="5" name="Graphic 4" descr="Target Audience outline">
            <a:extLst>
              <a:ext uri="{FF2B5EF4-FFF2-40B4-BE49-F238E27FC236}">
                <a16:creationId xmlns:a16="http://schemas.microsoft.com/office/drawing/2014/main" id="{01E3C74E-9204-4D62-B946-ECA3A76582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8964" y="4673263"/>
            <a:ext cx="458134" cy="458134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47552D86-6244-44DF-AA73-DA7E664A7627}"/>
              </a:ext>
            </a:extLst>
          </p:cNvPr>
          <p:cNvGrpSpPr/>
          <p:nvPr/>
        </p:nvGrpSpPr>
        <p:grpSpPr>
          <a:xfrm>
            <a:off x="6847791" y="1496985"/>
            <a:ext cx="570921" cy="601627"/>
            <a:chOff x="1627495" y="2469824"/>
            <a:chExt cx="1643606" cy="1545995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41E272C-791B-4BE1-97CB-E1DA92289AC1}"/>
                </a:ext>
              </a:extLst>
            </p:cNvPr>
            <p:cNvSpPr/>
            <p:nvPr/>
          </p:nvSpPr>
          <p:spPr>
            <a:xfrm>
              <a:off x="1627496" y="2469824"/>
              <a:ext cx="1643605" cy="137631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7B5351C-FEC4-4A44-BEC0-4751F29262EE}"/>
                </a:ext>
              </a:extLst>
            </p:cNvPr>
            <p:cNvSpPr/>
            <p:nvPr/>
          </p:nvSpPr>
          <p:spPr>
            <a:xfrm>
              <a:off x="1627497" y="2469824"/>
              <a:ext cx="1376313" cy="13763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59F386C-64FA-434B-80A6-05E73B7DF917}"/>
                </a:ext>
              </a:extLst>
            </p:cNvPr>
            <p:cNvSpPr/>
            <p:nvPr/>
          </p:nvSpPr>
          <p:spPr>
            <a:xfrm>
              <a:off x="1627495" y="2469824"/>
              <a:ext cx="1521058" cy="15459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 err="1"/>
                <a:t>Linkedin</a:t>
              </a:r>
              <a:endParaRPr lang="id-ID" sz="700" dirty="0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0899F7F-AB4C-43EE-B733-D662A1A38D98}"/>
              </a:ext>
            </a:extLst>
          </p:cNvPr>
          <p:cNvGrpSpPr/>
          <p:nvPr/>
        </p:nvGrpSpPr>
        <p:grpSpPr>
          <a:xfrm>
            <a:off x="5874490" y="1487007"/>
            <a:ext cx="594816" cy="611605"/>
            <a:chOff x="4009673" y="2444184"/>
            <a:chExt cx="1712397" cy="1571635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EA32A90-4897-4FB8-843E-0E7283A3418E}"/>
                </a:ext>
              </a:extLst>
            </p:cNvPr>
            <p:cNvSpPr/>
            <p:nvPr/>
          </p:nvSpPr>
          <p:spPr>
            <a:xfrm>
              <a:off x="4078465" y="2469824"/>
              <a:ext cx="1643605" cy="1376313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8202709-2AAA-49BF-A256-8CE9E88ABC1F}"/>
                </a:ext>
              </a:extLst>
            </p:cNvPr>
            <p:cNvSpPr/>
            <p:nvPr/>
          </p:nvSpPr>
          <p:spPr>
            <a:xfrm>
              <a:off x="4078464" y="2469824"/>
              <a:ext cx="1521058" cy="154599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419B8ED-F688-431D-888B-4E28BC89B3CA}"/>
                </a:ext>
              </a:extLst>
            </p:cNvPr>
            <p:cNvSpPr/>
            <p:nvPr/>
          </p:nvSpPr>
          <p:spPr>
            <a:xfrm>
              <a:off x="4009673" y="2444184"/>
              <a:ext cx="1376312" cy="1376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700" dirty="0" err="1"/>
                <a:t>Mercamétrica</a:t>
              </a:r>
              <a:endParaRPr lang="id-ID" sz="700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A27B124-6698-4D90-A119-70E4FAAB7FCD}"/>
              </a:ext>
            </a:extLst>
          </p:cNvPr>
          <p:cNvGrpSpPr/>
          <p:nvPr/>
        </p:nvGrpSpPr>
        <p:grpSpPr>
          <a:xfrm>
            <a:off x="7674653" y="1496985"/>
            <a:ext cx="570921" cy="601627"/>
            <a:chOff x="6529433" y="2469824"/>
            <a:chExt cx="1643606" cy="1545995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563F8F5-8C47-4A91-A3D6-60C598EA8EF2}"/>
                </a:ext>
              </a:extLst>
            </p:cNvPr>
            <p:cNvSpPr/>
            <p:nvPr/>
          </p:nvSpPr>
          <p:spPr>
            <a:xfrm>
              <a:off x="6529434" y="2469824"/>
              <a:ext cx="1643605" cy="137631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BDF2C64-BDCB-4D42-87DF-CFDB1C52C74E}"/>
                </a:ext>
              </a:extLst>
            </p:cNvPr>
            <p:cNvSpPr/>
            <p:nvPr/>
          </p:nvSpPr>
          <p:spPr>
            <a:xfrm>
              <a:off x="6529433" y="2469824"/>
              <a:ext cx="1521058" cy="1545995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6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E44E425-E91F-41EE-B9D9-532DB2930288}"/>
                </a:ext>
              </a:extLst>
            </p:cNvPr>
            <p:cNvSpPr/>
            <p:nvPr/>
          </p:nvSpPr>
          <p:spPr>
            <a:xfrm>
              <a:off x="6529435" y="2469824"/>
              <a:ext cx="1376313" cy="13763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600" dirty="0"/>
                <a:t>Base instalada SAP</a:t>
              </a:r>
              <a:endParaRPr lang="id-ID" sz="600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D1DD7F1-EED1-41F9-B852-409D2A42E324}"/>
              </a:ext>
            </a:extLst>
          </p:cNvPr>
          <p:cNvGrpSpPr/>
          <p:nvPr/>
        </p:nvGrpSpPr>
        <p:grpSpPr>
          <a:xfrm>
            <a:off x="8494422" y="1484995"/>
            <a:ext cx="570921" cy="601627"/>
            <a:chOff x="9013428" y="2469824"/>
            <a:chExt cx="1643606" cy="1545995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0E6116F-6E9B-44FD-B412-8F9BBB504161}"/>
                </a:ext>
              </a:extLst>
            </p:cNvPr>
            <p:cNvSpPr/>
            <p:nvPr/>
          </p:nvSpPr>
          <p:spPr>
            <a:xfrm>
              <a:off x="9013429" y="2469824"/>
              <a:ext cx="1643605" cy="1376313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80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501BB7A-4875-4182-87C8-FFDFB7E10560}"/>
                </a:ext>
              </a:extLst>
            </p:cNvPr>
            <p:cNvSpPr/>
            <p:nvPr/>
          </p:nvSpPr>
          <p:spPr>
            <a:xfrm>
              <a:off x="9013428" y="2469824"/>
              <a:ext cx="1521058" cy="154599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8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6CD2C2E-1FA3-4F06-95C9-615B64020B1D}"/>
                </a:ext>
              </a:extLst>
            </p:cNvPr>
            <p:cNvSpPr/>
            <p:nvPr/>
          </p:nvSpPr>
          <p:spPr>
            <a:xfrm>
              <a:off x="9013430" y="2469824"/>
              <a:ext cx="1376313" cy="137631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800" dirty="0"/>
                <a:t>Otros</a:t>
              </a:r>
              <a:endParaRPr lang="id-ID" sz="800" dirty="0"/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8B7FABE-0166-41E1-93BE-C28A0ED00B70}"/>
              </a:ext>
            </a:extLst>
          </p:cNvPr>
          <p:cNvCxnSpPr/>
          <p:nvPr/>
        </p:nvCxnSpPr>
        <p:spPr>
          <a:xfrm>
            <a:off x="7124496" y="2176579"/>
            <a:ext cx="0" cy="458557"/>
          </a:xfrm>
          <a:prstGeom prst="line">
            <a:avLst/>
          </a:prstGeom>
          <a:ln w="412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8287A50-80E2-44C4-9750-428C2F03A03F}"/>
              </a:ext>
            </a:extLst>
          </p:cNvPr>
          <p:cNvCxnSpPr/>
          <p:nvPr/>
        </p:nvCxnSpPr>
        <p:spPr>
          <a:xfrm>
            <a:off x="6194314" y="2176579"/>
            <a:ext cx="0" cy="458557"/>
          </a:xfrm>
          <a:prstGeom prst="line">
            <a:avLst/>
          </a:prstGeom>
          <a:ln w="41275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8B4942F-3188-46CF-9462-153332599317}"/>
              </a:ext>
            </a:extLst>
          </p:cNvPr>
          <p:cNvCxnSpPr/>
          <p:nvPr/>
        </p:nvCxnSpPr>
        <p:spPr>
          <a:xfrm>
            <a:off x="7949959" y="2176579"/>
            <a:ext cx="0" cy="458557"/>
          </a:xfrm>
          <a:prstGeom prst="line">
            <a:avLst/>
          </a:prstGeom>
          <a:ln w="41275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895338F-2AAC-46A5-BF92-C5850982D1D9}"/>
              </a:ext>
            </a:extLst>
          </p:cNvPr>
          <p:cNvCxnSpPr/>
          <p:nvPr/>
        </p:nvCxnSpPr>
        <p:spPr>
          <a:xfrm>
            <a:off x="8743414" y="2176579"/>
            <a:ext cx="0" cy="458557"/>
          </a:xfrm>
          <a:prstGeom prst="line">
            <a:avLst/>
          </a:prstGeom>
          <a:ln w="41275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F056252-371C-43D6-A7DF-ED1C950C7EBA}"/>
              </a:ext>
            </a:extLst>
          </p:cNvPr>
          <p:cNvSpPr txBox="1"/>
          <p:nvPr/>
        </p:nvSpPr>
        <p:spPr>
          <a:xfrm>
            <a:off x="3290330" y="1586759"/>
            <a:ext cx="206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MX" sz="2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Bases de datos</a:t>
            </a:r>
            <a:endParaRPr lang="id-ID" sz="24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8" name="Graphic 10" descr="Line arrow Straight">
            <a:extLst>
              <a:ext uri="{FF2B5EF4-FFF2-40B4-BE49-F238E27FC236}">
                <a16:creationId xmlns:a16="http://schemas.microsoft.com/office/drawing/2014/main" id="{483C90D4-2243-48D4-81F3-482F56F0804D}"/>
              </a:ext>
            </a:extLst>
          </p:cNvPr>
          <p:cNvSpPr/>
          <p:nvPr/>
        </p:nvSpPr>
        <p:spPr>
          <a:xfrm>
            <a:off x="8792025" y="4232164"/>
            <a:ext cx="621506" cy="235744"/>
          </a:xfrm>
          <a:custGeom>
            <a:avLst/>
            <a:gdLst>
              <a:gd name="connsiteX0" fmla="*/ 809625 w 828675"/>
              <a:gd name="connsiteY0" fmla="*/ 133350 h 314325"/>
              <a:gd name="connsiteX1" fmla="*/ 97155 w 828675"/>
              <a:gd name="connsiteY1" fmla="*/ 133350 h 314325"/>
              <a:gd name="connsiteX2" fmla="*/ 181928 w 828675"/>
              <a:gd name="connsiteY2" fmla="*/ 48577 h 314325"/>
              <a:gd name="connsiteX3" fmla="*/ 181928 w 828675"/>
              <a:gd name="connsiteY3" fmla="*/ 8572 h 314325"/>
              <a:gd name="connsiteX4" fmla="*/ 141923 w 828675"/>
              <a:gd name="connsiteY4" fmla="*/ 8572 h 314325"/>
              <a:gd name="connsiteX5" fmla="*/ 8573 w 828675"/>
              <a:gd name="connsiteY5" fmla="*/ 141923 h 314325"/>
              <a:gd name="connsiteX6" fmla="*/ 8573 w 828675"/>
              <a:gd name="connsiteY6" fmla="*/ 181927 h 314325"/>
              <a:gd name="connsiteX7" fmla="*/ 141923 w 828675"/>
              <a:gd name="connsiteY7" fmla="*/ 315277 h 314325"/>
              <a:gd name="connsiteX8" fmla="*/ 161925 w 828675"/>
              <a:gd name="connsiteY8" fmla="*/ 323850 h 314325"/>
              <a:gd name="connsiteX9" fmla="*/ 181928 w 828675"/>
              <a:gd name="connsiteY9" fmla="*/ 315277 h 314325"/>
              <a:gd name="connsiteX10" fmla="*/ 181928 w 828675"/>
              <a:gd name="connsiteY10" fmla="*/ 275273 h 314325"/>
              <a:gd name="connsiteX11" fmla="*/ 97155 w 828675"/>
              <a:gd name="connsiteY11" fmla="*/ 190500 h 314325"/>
              <a:gd name="connsiteX12" fmla="*/ 809625 w 828675"/>
              <a:gd name="connsiteY12" fmla="*/ 190500 h 314325"/>
              <a:gd name="connsiteX13" fmla="*/ 838200 w 828675"/>
              <a:gd name="connsiteY13" fmla="*/ 161925 h 314325"/>
              <a:gd name="connsiteX14" fmla="*/ 809625 w 828675"/>
              <a:gd name="connsiteY14" fmla="*/ 13335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8675" h="314325">
                <a:moveTo>
                  <a:pt x="809625" y="133350"/>
                </a:moveTo>
                <a:lnTo>
                  <a:pt x="97155" y="133350"/>
                </a:lnTo>
                <a:lnTo>
                  <a:pt x="181928" y="48577"/>
                </a:lnTo>
                <a:cubicBezTo>
                  <a:pt x="193357" y="37148"/>
                  <a:pt x="193357" y="19050"/>
                  <a:pt x="181928" y="8572"/>
                </a:cubicBezTo>
                <a:cubicBezTo>
                  <a:pt x="170498" y="-2857"/>
                  <a:pt x="152400" y="-2857"/>
                  <a:pt x="141923" y="8572"/>
                </a:cubicBezTo>
                <a:lnTo>
                  <a:pt x="8573" y="141923"/>
                </a:lnTo>
                <a:cubicBezTo>
                  <a:pt x="-2858" y="153352"/>
                  <a:pt x="-2858" y="171450"/>
                  <a:pt x="8573" y="181927"/>
                </a:cubicBezTo>
                <a:lnTo>
                  <a:pt x="141923" y="315277"/>
                </a:lnTo>
                <a:cubicBezTo>
                  <a:pt x="147638" y="320992"/>
                  <a:pt x="155257" y="323850"/>
                  <a:pt x="161925" y="323850"/>
                </a:cubicBezTo>
                <a:cubicBezTo>
                  <a:pt x="168593" y="323850"/>
                  <a:pt x="176213" y="320992"/>
                  <a:pt x="181928" y="315277"/>
                </a:cubicBezTo>
                <a:cubicBezTo>
                  <a:pt x="193357" y="303848"/>
                  <a:pt x="193357" y="285750"/>
                  <a:pt x="181928" y="275273"/>
                </a:cubicBezTo>
                <a:lnTo>
                  <a:pt x="97155" y="190500"/>
                </a:lnTo>
                <a:lnTo>
                  <a:pt x="809625" y="190500"/>
                </a:lnTo>
                <a:cubicBezTo>
                  <a:pt x="825818" y="190500"/>
                  <a:pt x="838200" y="178118"/>
                  <a:pt x="838200" y="161925"/>
                </a:cubicBezTo>
                <a:cubicBezTo>
                  <a:pt x="838200" y="145732"/>
                  <a:pt x="825818" y="133350"/>
                  <a:pt x="809625" y="13335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1A405E-C05D-4E3A-89D4-2251464FD5F8}"/>
              </a:ext>
            </a:extLst>
          </p:cNvPr>
          <p:cNvSpPr/>
          <p:nvPr/>
        </p:nvSpPr>
        <p:spPr>
          <a:xfrm>
            <a:off x="9869712" y="4116351"/>
            <a:ext cx="2065115" cy="458969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Oportunidades</a:t>
            </a:r>
          </a:p>
          <a:p>
            <a:pPr algn="ctr"/>
            <a:r>
              <a:rPr lang="es-MX" sz="1400" dirty="0"/>
              <a:t>- Business </a:t>
            </a:r>
            <a:r>
              <a:rPr lang="es-MX" sz="1400" dirty="0" err="1"/>
              <a:t>developments</a:t>
            </a:r>
            <a:endParaRPr lang="id-ID" sz="1400" dirty="0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B1CABB9-D548-4342-8EDB-8735832FEB1E}"/>
              </a:ext>
            </a:extLst>
          </p:cNvPr>
          <p:cNvGrpSpPr/>
          <p:nvPr/>
        </p:nvGrpSpPr>
        <p:grpSpPr>
          <a:xfrm>
            <a:off x="9518330" y="4018410"/>
            <a:ext cx="351383" cy="654853"/>
            <a:chOff x="6485793" y="4198189"/>
            <a:chExt cx="829740" cy="1172641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75C497C0-FE40-4A3E-B2E6-F400641A1632}"/>
                </a:ext>
              </a:extLst>
            </p:cNvPr>
            <p:cNvGrpSpPr/>
            <p:nvPr/>
          </p:nvGrpSpPr>
          <p:grpSpPr>
            <a:xfrm>
              <a:off x="6488349" y="4198189"/>
              <a:ext cx="827184" cy="1172641"/>
              <a:chOff x="6488349" y="4198189"/>
              <a:chExt cx="827184" cy="1172641"/>
            </a:xfrm>
          </p:grpSpPr>
          <p:sp>
            <p:nvSpPr>
              <p:cNvPr id="166" name="Freeform 7">
                <a:extLst>
                  <a:ext uri="{FF2B5EF4-FFF2-40B4-BE49-F238E27FC236}">
                    <a16:creationId xmlns:a16="http://schemas.microsoft.com/office/drawing/2014/main" id="{5E8986BE-F49C-435D-8EE2-4CA9487E2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1941" y="4370995"/>
                <a:ext cx="413592" cy="999835"/>
              </a:xfrm>
              <a:custGeom>
                <a:avLst/>
                <a:gdLst>
                  <a:gd name="T0" fmla="*/ 0 w 321"/>
                  <a:gd name="T1" fmla="*/ 776 h 776"/>
                  <a:gd name="T2" fmla="*/ 321 w 321"/>
                  <a:gd name="T3" fmla="*/ 642 h 776"/>
                  <a:gd name="T4" fmla="*/ 321 w 321"/>
                  <a:gd name="T5" fmla="*/ 0 h 776"/>
                  <a:gd name="T6" fmla="*/ 0 w 321"/>
                  <a:gd name="T7" fmla="*/ 136 h 776"/>
                  <a:gd name="T8" fmla="*/ 0 w 321"/>
                  <a:gd name="T9" fmla="*/ 776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776">
                    <a:moveTo>
                      <a:pt x="0" y="776"/>
                    </a:moveTo>
                    <a:lnTo>
                      <a:pt x="321" y="642"/>
                    </a:lnTo>
                    <a:lnTo>
                      <a:pt x="321" y="0"/>
                    </a:lnTo>
                    <a:lnTo>
                      <a:pt x="0" y="136"/>
                    </a:lnTo>
                    <a:lnTo>
                      <a:pt x="0" y="77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3" name="Freeform 8">
                <a:extLst>
                  <a:ext uri="{FF2B5EF4-FFF2-40B4-BE49-F238E27FC236}">
                    <a16:creationId xmlns:a16="http://schemas.microsoft.com/office/drawing/2014/main" id="{44EF8EFD-1DE0-4847-97DB-4D0791B58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8349" y="4370995"/>
                <a:ext cx="413592" cy="999835"/>
              </a:xfrm>
              <a:custGeom>
                <a:avLst/>
                <a:gdLst>
                  <a:gd name="T0" fmla="*/ 321 w 321"/>
                  <a:gd name="T1" fmla="*/ 776 h 776"/>
                  <a:gd name="T2" fmla="*/ 0 w 321"/>
                  <a:gd name="T3" fmla="*/ 642 h 776"/>
                  <a:gd name="T4" fmla="*/ 0 w 321"/>
                  <a:gd name="T5" fmla="*/ 0 h 776"/>
                  <a:gd name="T6" fmla="*/ 321 w 321"/>
                  <a:gd name="T7" fmla="*/ 136 h 776"/>
                  <a:gd name="T8" fmla="*/ 321 w 321"/>
                  <a:gd name="T9" fmla="*/ 776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776">
                    <a:moveTo>
                      <a:pt x="321" y="776"/>
                    </a:moveTo>
                    <a:lnTo>
                      <a:pt x="0" y="642"/>
                    </a:lnTo>
                    <a:lnTo>
                      <a:pt x="0" y="0"/>
                    </a:lnTo>
                    <a:lnTo>
                      <a:pt x="321" y="136"/>
                    </a:lnTo>
                    <a:lnTo>
                      <a:pt x="321" y="7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74" name="Freeform 13">
                <a:extLst>
                  <a:ext uri="{FF2B5EF4-FFF2-40B4-BE49-F238E27FC236}">
                    <a16:creationId xmlns:a16="http://schemas.microsoft.com/office/drawing/2014/main" id="{F0AF5C92-F8BB-4118-9890-C3E4DAC96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8349" y="4198189"/>
                <a:ext cx="827182" cy="346592"/>
              </a:xfrm>
              <a:custGeom>
                <a:avLst/>
                <a:gdLst>
                  <a:gd name="T0" fmla="*/ 321 w 642"/>
                  <a:gd name="T1" fmla="*/ 269 h 269"/>
                  <a:gd name="T2" fmla="*/ 0 w 642"/>
                  <a:gd name="T3" fmla="*/ 133 h 269"/>
                  <a:gd name="T4" fmla="*/ 321 w 642"/>
                  <a:gd name="T5" fmla="*/ 0 h 269"/>
                  <a:gd name="T6" fmla="*/ 642 w 642"/>
                  <a:gd name="T7" fmla="*/ 133 h 269"/>
                  <a:gd name="T8" fmla="*/ 321 w 642"/>
                  <a:gd name="T9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269">
                    <a:moveTo>
                      <a:pt x="321" y="269"/>
                    </a:moveTo>
                    <a:lnTo>
                      <a:pt x="0" y="133"/>
                    </a:lnTo>
                    <a:lnTo>
                      <a:pt x="321" y="0"/>
                    </a:lnTo>
                    <a:lnTo>
                      <a:pt x="642" y="133"/>
                    </a:lnTo>
                    <a:lnTo>
                      <a:pt x="321" y="26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0C0060C2-A112-40BA-8759-A17C38D2C682}"/>
                </a:ext>
              </a:extLst>
            </p:cNvPr>
            <p:cNvSpPr txBox="1"/>
            <p:nvPr/>
          </p:nvSpPr>
          <p:spPr>
            <a:xfrm>
              <a:off x="6485793" y="4682969"/>
              <a:ext cx="436215" cy="661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79ECA-A401-43FE-8D2B-30BF0E46D2FF}"/>
              </a:ext>
            </a:extLst>
          </p:cNvPr>
          <p:cNvGrpSpPr/>
          <p:nvPr/>
        </p:nvGrpSpPr>
        <p:grpSpPr>
          <a:xfrm>
            <a:off x="9518330" y="4697534"/>
            <a:ext cx="2416497" cy="665848"/>
            <a:chOff x="446394" y="5756626"/>
            <a:chExt cx="4876468" cy="1187948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D2ACB4-CD3D-4AB0-A7F1-7978A44B9803}"/>
                </a:ext>
              </a:extLst>
            </p:cNvPr>
            <p:cNvSpPr/>
            <p:nvPr/>
          </p:nvSpPr>
          <p:spPr>
            <a:xfrm>
              <a:off x="1273576" y="5925043"/>
              <a:ext cx="4049286" cy="841356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Clientes en SAP</a:t>
              </a: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539F408F-E429-43B9-89F8-61F48CC91EAF}"/>
                </a:ext>
              </a:extLst>
            </p:cNvPr>
            <p:cNvGrpSpPr/>
            <p:nvPr/>
          </p:nvGrpSpPr>
          <p:grpSpPr>
            <a:xfrm>
              <a:off x="446394" y="5756626"/>
              <a:ext cx="827184" cy="1187948"/>
              <a:chOff x="7315531" y="3184335"/>
              <a:chExt cx="827184" cy="1187948"/>
            </a:xfrm>
          </p:grpSpPr>
          <p:sp>
            <p:nvSpPr>
              <p:cNvPr id="183" name="Freeform 9">
                <a:extLst>
                  <a:ext uri="{FF2B5EF4-FFF2-40B4-BE49-F238E27FC236}">
                    <a16:creationId xmlns:a16="http://schemas.microsoft.com/office/drawing/2014/main" id="{DA2682D6-9F75-4C2E-87E5-F30CAEAD8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9123" y="3358277"/>
                <a:ext cx="413592" cy="1014006"/>
              </a:xfrm>
              <a:custGeom>
                <a:avLst/>
                <a:gdLst>
                  <a:gd name="T0" fmla="*/ 0 w 321"/>
                  <a:gd name="T1" fmla="*/ 787 h 787"/>
                  <a:gd name="T2" fmla="*/ 321 w 321"/>
                  <a:gd name="T3" fmla="*/ 653 h 787"/>
                  <a:gd name="T4" fmla="*/ 321 w 321"/>
                  <a:gd name="T5" fmla="*/ 0 h 787"/>
                  <a:gd name="T6" fmla="*/ 0 w 321"/>
                  <a:gd name="T7" fmla="*/ 134 h 787"/>
                  <a:gd name="T8" fmla="*/ 0 w 321"/>
                  <a:gd name="T9" fmla="*/ 787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787">
                    <a:moveTo>
                      <a:pt x="0" y="787"/>
                    </a:moveTo>
                    <a:lnTo>
                      <a:pt x="321" y="653"/>
                    </a:lnTo>
                    <a:lnTo>
                      <a:pt x="321" y="0"/>
                    </a:lnTo>
                    <a:lnTo>
                      <a:pt x="0" y="134"/>
                    </a:lnTo>
                    <a:lnTo>
                      <a:pt x="0" y="78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4" name="Freeform 10">
                <a:extLst>
                  <a:ext uri="{FF2B5EF4-FFF2-40B4-BE49-F238E27FC236}">
                    <a16:creationId xmlns:a16="http://schemas.microsoft.com/office/drawing/2014/main" id="{70F2B663-BBAF-43C5-B841-AFFC41510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5531" y="3358277"/>
                <a:ext cx="413592" cy="1014006"/>
              </a:xfrm>
              <a:custGeom>
                <a:avLst/>
                <a:gdLst>
                  <a:gd name="T0" fmla="*/ 321 w 321"/>
                  <a:gd name="T1" fmla="*/ 787 h 787"/>
                  <a:gd name="T2" fmla="*/ 0 w 321"/>
                  <a:gd name="T3" fmla="*/ 653 h 787"/>
                  <a:gd name="T4" fmla="*/ 0 w 321"/>
                  <a:gd name="T5" fmla="*/ 0 h 787"/>
                  <a:gd name="T6" fmla="*/ 321 w 321"/>
                  <a:gd name="T7" fmla="*/ 134 h 787"/>
                  <a:gd name="T8" fmla="*/ 321 w 321"/>
                  <a:gd name="T9" fmla="*/ 787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1" h="787">
                    <a:moveTo>
                      <a:pt x="321" y="787"/>
                    </a:moveTo>
                    <a:lnTo>
                      <a:pt x="0" y="653"/>
                    </a:lnTo>
                    <a:lnTo>
                      <a:pt x="0" y="0"/>
                    </a:lnTo>
                    <a:lnTo>
                      <a:pt x="321" y="134"/>
                    </a:lnTo>
                    <a:lnTo>
                      <a:pt x="321" y="78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85" name="Freeform 13">
                <a:extLst>
                  <a:ext uri="{FF2B5EF4-FFF2-40B4-BE49-F238E27FC236}">
                    <a16:creationId xmlns:a16="http://schemas.microsoft.com/office/drawing/2014/main" id="{8A007FB9-3E3F-49AC-890D-60164E77BF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5531" y="3184335"/>
                <a:ext cx="827182" cy="346592"/>
              </a:xfrm>
              <a:custGeom>
                <a:avLst/>
                <a:gdLst>
                  <a:gd name="T0" fmla="*/ 321 w 642"/>
                  <a:gd name="T1" fmla="*/ 269 h 269"/>
                  <a:gd name="T2" fmla="*/ 0 w 642"/>
                  <a:gd name="T3" fmla="*/ 133 h 269"/>
                  <a:gd name="T4" fmla="*/ 321 w 642"/>
                  <a:gd name="T5" fmla="*/ 0 h 269"/>
                  <a:gd name="T6" fmla="*/ 642 w 642"/>
                  <a:gd name="T7" fmla="*/ 133 h 269"/>
                  <a:gd name="T8" fmla="*/ 321 w 642"/>
                  <a:gd name="T9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2" h="269">
                    <a:moveTo>
                      <a:pt x="321" y="269"/>
                    </a:moveTo>
                    <a:lnTo>
                      <a:pt x="0" y="133"/>
                    </a:lnTo>
                    <a:lnTo>
                      <a:pt x="321" y="0"/>
                    </a:lnTo>
                    <a:lnTo>
                      <a:pt x="642" y="133"/>
                    </a:lnTo>
                    <a:lnTo>
                      <a:pt x="321" y="26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86" name="Graphic 10" descr="Line arrow Straight">
            <a:extLst>
              <a:ext uri="{FF2B5EF4-FFF2-40B4-BE49-F238E27FC236}">
                <a16:creationId xmlns:a16="http://schemas.microsoft.com/office/drawing/2014/main" id="{7D18EE45-83DF-4CEC-B96C-1A3F85093052}"/>
              </a:ext>
            </a:extLst>
          </p:cNvPr>
          <p:cNvSpPr/>
          <p:nvPr/>
        </p:nvSpPr>
        <p:spPr>
          <a:xfrm>
            <a:off x="8805739" y="4911551"/>
            <a:ext cx="621506" cy="235744"/>
          </a:xfrm>
          <a:custGeom>
            <a:avLst/>
            <a:gdLst>
              <a:gd name="connsiteX0" fmla="*/ 809625 w 828675"/>
              <a:gd name="connsiteY0" fmla="*/ 133350 h 314325"/>
              <a:gd name="connsiteX1" fmla="*/ 97155 w 828675"/>
              <a:gd name="connsiteY1" fmla="*/ 133350 h 314325"/>
              <a:gd name="connsiteX2" fmla="*/ 181928 w 828675"/>
              <a:gd name="connsiteY2" fmla="*/ 48577 h 314325"/>
              <a:gd name="connsiteX3" fmla="*/ 181928 w 828675"/>
              <a:gd name="connsiteY3" fmla="*/ 8572 h 314325"/>
              <a:gd name="connsiteX4" fmla="*/ 141923 w 828675"/>
              <a:gd name="connsiteY4" fmla="*/ 8572 h 314325"/>
              <a:gd name="connsiteX5" fmla="*/ 8573 w 828675"/>
              <a:gd name="connsiteY5" fmla="*/ 141923 h 314325"/>
              <a:gd name="connsiteX6" fmla="*/ 8573 w 828675"/>
              <a:gd name="connsiteY6" fmla="*/ 181927 h 314325"/>
              <a:gd name="connsiteX7" fmla="*/ 141923 w 828675"/>
              <a:gd name="connsiteY7" fmla="*/ 315277 h 314325"/>
              <a:gd name="connsiteX8" fmla="*/ 161925 w 828675"/>
              <a:gd name="connsiteY8" fmla="*/ 323850 h 314325"/>
              <a:gd name="connsiteX9" fmla="*/ 181928 w 828675"/>
              <a:gd name="connsiteY9" fmla="*/ 315277 h 314325"/>
              <a:gd name="connsiteX10" fmla="*/ 181928 w 828675"/>
              <a:gd name="connsiteY10" fmla="*/ 275273 h 314325"/>
              <a:gd name="connsiteX11" fmla="*/ 97155 w 828675"/>
              <a:gd name="connsiteY11" fmla="*/ 190500 h 314325"/>
              <a:gd name="connsiteX12" fmla="*/ 809625 w 828675"/>
              <a:gd name="connsiteY12" fmla="*/ 190500 h 314325"/>
              <a:gd name="connsiteX13" fmla="*/ 838200 w 828675"/>
              <a:gd name="connsiteY13" fmla="*/ 161925 h 314325"/>
              <a:gd name="connsiteX14" fmla="*/ 809625 w 828675"/>
              <a:gd name="connsiteY14" fmla="*/ 13335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8675" h="314325">
                <a:moveTo>
                  <a:pt x="809625" y="133350"/>
                </a:moveTo>
                <a:lnTo>
                  <a:pt x="97155" y="133350"/>
                </a:lnTo>
                <a:lnTo>
                  <a:pt x="181928" y="48577"/>
                </a:lnTo>
                <a:cubicBezTo>
                  <a:pt x="193357" y="37148"/>
                  <a:pt x="193357" y="19050"/>
                  <a:pt x="181928" y="8572"/>
                </a:cubicBezTo>
                <a:cubicBezTo>
                  <a:pt x="170498" y="-2857"/>
                  <a:pt x="152400" y="-2857"/>
                  <a:pt x="141923" y="8572"/>
                </a:cubicBezTo>
                <a:lnTo>
                  <a:pt x="8573" y="141923"/>
                </a:lnTo>
                <a:cubicBezTo>
                  <a:pt x="-2858" y="153352"/>
                  <a:pt x="-2858" y="171450"/>
                  <a:pt x="8573" y="181927"/>
                </a:cubicBezTo>
                <a:lnTo>
                  <a:pt x="141923" y="315277"/>
                </a:lnTo>
                <a:cubicBezTo>
                  <a:pt x="147638" y="320992"/>
                  <a:pt x="155257" y="323850"/>
                  <a:pt x="161925" y="323850"/>
                </a:cubicBezTo>
                <a:cubicBezTo>
                  <a:pt x="168593" y="323850"/>
                  <a:pt x="176213" y="320992"/>
                  <a:pt x="181928" y="315277"/>
                </a:cubicBezTo>
                <a:cubicBezTo>
                  <a:pt x="193357" y="303848"/>
                  <a:pt x="193357" y="285750"/>
                  <a:pt x="181928" y="275273"/>
                </a:cubicBezTo>
                <a:lnTo>
                  <a:pt x="97155" y="190500"/>
                </a:lnTo>
                <a:lnTo>
                  <a:pt x="809625" y="190500"/>
                </a:lnTo>
                <a:cubicBezTo>
                  <a:pt x="825818" y="190500"/>
                  <a:pt x="838200" y="178118"/>
                  <a:pt x="838200" y="161925"/>
                </a:cubicBezTo>
                <a:cubicBezTo>
                  <a:pt x="838200" y="145732"/>
                  <a:pt x="825818" y="133350"/>
                  <a:pt x="809625" y="13335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8361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198">
            <a:extLst>
              <a:ext uri="{FF2B5EF4-FFF2-40B4-BE49-F238E27FC236}">
                <a16:creationId xmlns:a16="http://schemas.microsoft.com/office/drawing/2014/main" id="{C0A8EE52-A468-4B32-9021-4F87C9ADD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629" y="1566761"/>
            <a:ext cx="318464" cy="5576220"/>
          </a:xfrm>
          <a:prstGeom prst="rect">
            <a:avLst/>
          </a:prstGeom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685" y="1688590"/>
            <a:ext cx="318464" cy="4021522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800" y="1566761"/>
            <a:ext cx="318464" cy="557622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427" y="1476910"/>
            <a:ext cx="318464" cy="557622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190" y="1491998"/>
            <a:ext cx="318464" cy="5576220"/>
          </a:xfrm>
          <a:prstGeom prst="rect">
            <a:avLst/>
          </a:prstGeom>
        </p:spPr>
      </p:pic>
      <p:sp>
        <p:nvSpPr>
          <p:cNvPr id="208" name="Freeform 10"/>
          <p:cNvSpPr>
            <a:spLocks/>
          </p:cNvSpPr>
          <p:nvPr/>
        </p:nvSpPr>
        <p:spPr bwMode="auto">
          <a:xfrm>
            <a:off x="10012781" y="1438860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09" name="Freeform 11"/>
          <p:cNvSpPr>
            <a:spLocks/>
          </p:cNvSpPr>
          <p:nvPr/>
        </p:nvSpPr>
        <p:spPr bwMode="auto">
          <a:xfrm>
            <a:off x="10012781" y="1547329"/>
            <a:ext cx="179061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10" name="Freeform 12"/>
          <p:cNvSpPr>
            <a:spLocks/>
          </p:cNvSpPr>
          <p:nvPr/>
        </p:nvSpPr>
        <p:spPr bwMode="auto">
          <a:xfrm>
            <a:off x="8006955" y="1438860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10012781" y="4923276"/>
            <a:ext cx="2183166" cy="1089860"/>
            <a:chOff x="8003006" y="6094851"/>
            <a:chExt cx="2183166" cy="1089860"/>
          </a:xfrm>
        </p:grpSpPr>
        <p:sp>
          <p:nvSpPr>
            <p:cNvPr id="214" name="Freeform 16"/>
            <p:cNvSpPr>
              <a:spLocks/>
            </p:cNvSpPr>
            <p:nvPr/>
          </p:nvSpPr>
          <p:spPr bwMode="auto">
            <a:xfrm>
              <a:off x="800300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0" name="Freeform 22"/>
            <p:cNvSpPr>
              <a:spLocks/>
            </p:cNvSpPr>
            <p:nvPr/>
          </p:nvSpPr>
          <p:spPr bwMode="auto">
            <a:xfrm>
              <a:off x="800300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3" name="Group 342"/>
          <p:cNvGrpSpPr/>
          <p:nvPr/>
        </p:nvGrpSpPr>
        <p:grpSpPr>
          <a:xfrm>
            <a:off x="10012781" y="5031745"/>
            <a:ext cx="179061" cy="678367"/>
            <a:chOff x="8003006" y="6203320"/>
            <a:chExt cx="179061" cy="678367"/>
          </a:xfrm>
        </p:grpSpPr>
        <p:sp>
          <p:nvSpPr>
            <p:cNvPr id="215" name="Freeform 17"/>
            <p:cNvSpPr>
              <a:spLocks/>
            </p:cNvSpPr>
            <p:nvPr/>
          </p:nvSpPr>
          <p:spPr bwMode="auto">
            <a:xfrm>
              <a:off x="8003006" y="6203320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1" name="Freeform 23"/>
            <p:cNvSpPr>
              <a:spLocks/>
            </p:cNvSpPr>
            <p:nvPr/>
          </p:nvSpPr>
          <p:spPr bwMode="auto">
            <a:xfrm>
              <a:off x="8003006" y="6587269"/>
              <a:ext cx="179061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2" name="Group 341"/>
          <p:cNvGrpSpPr/>
          <p:nvPr/>
        </p:nvGrpSpPr>
        <p:grpSpPr>
          <a:xfrm>
            <a:off x="8006955" y="4923276"/>
            <a:ext cx="2183166" cy="1089860"/>
            <a:chOff x="5997180" y="6094851"/>
            <a:chExt cx="2183166" cy="1089860"/>
          </a:xfrm>
        </p:grpSpPr>
        <p:sp>
          <p:nvSpPr>
            <p:cNvPr id="216" name="Freeform 18"/>
            <p:cNvSpPr>
              <a:spLocks/>
            </p:cNvSpPr>
            <p:nvPr/>
          </p:nvSpPr>
          <p:spPr bwMode="auto">
            <a:xfrm>
              <a:off x="5997180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22" name="Freeform 24"/>
            <p:cNvSpPr>
              <a:spLocks/>
            </p:cNvSpPr>
            <p:nvPr/>
          </p:nvSpPr>
          <p:spPr bwMode="auto">
            <a:xfrm>
              <a:off x="5997180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76" name="TextBox 375"/>
          <p:cNvSpPr txBox="1"/>
          <p:nvPr/>
        </p:nvSpPr>
        <p:spPr>
          <a:xfrm>
            <a:off x="4287730" y="499784"/>
            <a:ext cx="3616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Process </a:t>
            </a:r>
            <a:r>
              <a:rPr lang="es-MX" sz="48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Tier</a:t>
            </a:r>
            <a:r>
              <a:rPr lang="es-MX" sz="4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3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89" y="1547329"/>
            <a:ext cx="318464" cy="5576220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374" y="1515356"/>
            <a:ext cx="318464" cy="55762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26" y="1566761"/>
            <a:ext cx="318464" cy="5576220"/>
          </a:xfrm>
          <a:prstGeom prst="rect">
            <a:avLst/>
          </a:prstGeom>
        </p:spPr>
      </p:pic>
      <p:sp>
        <p:nvSpPr>
          <p:cNvPr id="5" name="Freeform 7"/>
          <p:cNvSpPr>
            <a:spLocks/>
          </p:cNvSpPr>
          <p:nvPr/>
        </p:nvSpPr>
        <p:spPr bwMode="auto">
          <a:xfrm>
            <a:off x="8006955" y="1547329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6002851" y="1438860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002851" y="1537804"/>
            <a:ext cx="182504" cy="1399775"/>
          </a:xfrm>
          <a:custGeom>
            <a:avLst/>
            <a:gdLst>
              <a:gd name="T0" fmla="*/ 54 w 82"/>
              <a:gd name="T1" fmla="*/ 575 h 628"/>
              <a:gd name="T2" fmla="*/ 54 w 82"/>
              <a:gd name="T3" fmla="*/ 0 h 628"/>
              <a:gd name="T4" fmla="*/ 0 w 82"/>
              <a:gd name="T5" fmla="*/ 11 h 628"/>
              <a:gd name="T6" fmla="*/ 0 w 82"/>
              <a:gd name="T7" fmla="*/ 628 h 628"/>
              <a:gd name="T8" fmla="*/ 54 w 82"/>
              <a:gd name="T9" fmla="*/ 617 h 628"/>
              <a:gd name="T10" fmla="*/ 54 w 82"/>
              <a:gd name="T11" fmla="*/ 617 h 628"/>
              <a:gd name="T12" fmla="*/ 80 w 82"/>
              <a:gd name="T13" fmla="*/ 587 h 628"/>
              <a:gd name="T14" fmla="*/ 54 w 82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2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>
            <a:off x="3998746" y="1438860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45" name="Group 344"/>
          <p:cNvGrpSpPr/>
          <p:nvPr/>
        </p:nvGrpSpPr>
        <p:grpSpPr>
          <a:xfrm>
            <a:off x="8006955" y="5031745"/>
            <a:ext cx="180783" cy="678367"/>
            <a:chOff x="5997180" y="6203320"/>
            <a:chExt cx="180783" cy="678367"/>
          </a:xfrm>
        </p:grpSpPr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5997180" y="6203320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5997180" y="6587269"/>
              <a:ext cx="180783" cy="294418"/>
            </a:xfrm>
            <a:custGeom>
              <a:avLst/>
              <a:gdLst>
                <a:gd name="T0" fmla="*/ 54 w 81"/>
                <a:gd name="T1" fmla="*/ 79 h 132"/>
                <a:gd name="T2" fmla="*/ 54 w 81"/>
                <a:gd name="T3" fmla="*/ 0 h 132"/>
                <a:gd name="T4" fmla="*/ 0 w 81"/>
                <a:gd name="T5" fmla="*/ 11 h 132"/>
                <a:gd name="T6" fmla="*/ 0 w 81"/>
                <a:gd name="T7" fmla="*/ 132 h 132"/>
                <a:gd name="T8" fmla="*/ 54 w 81"/>
                <a:gd name="T9" fmla="*/ 121 h 132"/>
                <a:gd name="T10" fmla="*/ 54 w 81"/>
                <a:gd name="T11" fmla="*/ 121 h 132"/>
                <a:gd name="T12" fmla="*/ 80 w 81"/>
                <a:gd name="T13" fmla="*/ 91 h 132"/>
                <a:gd name="T14" fmla="*/ 54 w 81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1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6002851" y="4923276"/>
            <a:ext cx="2183166" cy="1089860"/>
            <a:chOff x="3993076" y="6094851"/>
            <a:chExt cx="2183166" cy="1089860"/>
          </a:xfrm>
        </p:grpSpPr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3993076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3993076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1" name="Group 350"/>
          <p:cNvGrpSpPr/>
          <p:nvPr/>
        </p:nvGrpSpPr>
        <p:grpSpPr>
          <a:xfrm>
            <a:off x="6002851" y="5031745"/>
            <a:ext cx="182504" cy="678367"/>
            <a:chOff x="3993076" y="6203320"/>
            <a:chExt cx="182504" cy="678367"/>
          </a:xfrm>
        </p:grpSpPr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3993076" y="6203320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3993076" y="6587269"/>
              <a:ext cx="182504" cy="294418"/>
            </a:xfrm>
            <a:custGeom>
              <a:avLst/>
              <a:gdLst>
                <a:gd name="T0" fmla="*/ 54 w 82"/>
                <a:gd name="T1" fmla="*/ 79 h 132"/>
                <a:gd name="T2" fmla="*/ 54 w 82"/>
                <a:gd name="T3" fmla="*/ 0 h 132"/>
                <a:gd name="T4" fmla="*/ 0 w 82"/>
                <a:gd name="T5" fmla="*/ 11 h 132"/>
                <a:gd name="T6" fmla="*/ 0 w 82"/>
                <a:gd name="T7" fmla="*/ 132 h 132"/>
                <a:gd name="T8" fmla="*/ 54 w 82"/>
                <a:gd name="T9" fmla="*/ 121 h 132"/>
                <a:gd name="T10" fmla="*/ 54 w 82"/>
                <a:gd name="T11" fmla="*/ 121 h 132"/>
                <a:gd name="T12" fmla="*/ 80 w 82"/>
                <a:gd name="T13" fmla="*/ 91 h 132"/>
                <a:gd name="T14" fmla="*/ 54 w 82"/>
                <a:gd name="T15" fmla="*/ 79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132">
                  <a:moveTo>
                    <a:pt x="54" y="79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54" y="121"/>
                    <a:pt x="82" y="117"/>
                    <a:pt x="80" y="91"/>
                  </a:cubicBezTo>
                  <a:cubicBezTo>
                    <a:pt x="79" y="72"/>
                    <a:pt x="54" y="79"/>
                    <a:pt x="54" y="7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3998746" y="4923276"/>
            <a:ext cx="2183166" cy="1089860"/>
            <a:chOff x="1988971" y="6094851"/>
            <a:chExt cx="2183166" cy="1089860"/>
          </a:xfrm>
        </p:grpSpPr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1988971" y="6094851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1988971" y="6478798"/>
              <a:ext cx="2183166" cy="705913"/>
            </a:xfrm>
            <a:custGeom>
              <a:avLst/>
              <a:gdLst>
                <a:gd name="T0" fmla="*/ 954 w 980"/>
                <a:gd name="T1" fmla="*/ 7 h 317"/>
                <a:gd name="T2" fmla="*/ 954 w 980"/>
                <a:gd name="T3" fmla="*/ 7 h 317"/>
                <a:gd name="T4" fmla="*/ 0 w 980"/>
                <a:gd name="T5" fmla="*/ 196 h 317"/>
                <a:gd name="T6" fmla="*/ 0 w 980"/>
                <a:gd name="T7" fmla="*/ 317 h 317"/>
                <a:gd name="T8" fmla="*/ 954 w 980"/>
                <a:gd name="T9" fmla="*/ 128 h 317"/>
                <a:gd name="T10" fmla="*/ 980 w 980"/>
                <a:gd name="T11" fmla="*/ 140 h 317"/>
                <a:gd name="T12" fmla="*/ 980 w 980"/>
                <a:gd name="T13" fmla="*/ 18 h 317"/>
                <a:gd name="T14" fmla="*/ 954 w 980"/>
                <a:gd name="T15" fmla="*/ 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317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954" y="128"/>
                    <a:pt x="954" y="128"/>
                    <a:pt x="954" y="128"/>
                  </a:cubicBezTo>
                  <a:cubicBezTo>
                    <a:pt x="954" y="128"/>
                    <a:pt x="979" y="121"/>
                    <a:pt x="980" y="140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4064032" y="1807375"/>
            <a:ext cx="1893470" cy="1215870"/>
            <a:chOff x="2054257" y="2617000"/>
            <a:chExt cx="1893470" cy="1215870"/>
          </a:xfrm>
        </p:grpSpPr>
        <p:sp>
          <p:nvSpPr>
            <p:cNvPr id="228" name="TextBox 227"/>
            <p:cNvSpPr txBox="1"/>
            <p:nvPr/>
          </p:nvSpPr>
          <p:spPr>
            <a:xfrm>
              <a:off x="2054257" y="3001873"/>
              <a:ext cx="1893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>
                  <a:solidFill>
                    <a:schemeClr val="bg1"/>
                  </a:solidFill>
                </a:rPr>
                <a:t>DEFINIR DATOS MÍNIMOS Y DESEABLES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2800999" y="2617000"/>
              <a:ext cx="404398" cy="447934"/>
              <a:chOff x="9953626" y="3549823"/>
              <a:chExt cx="328613" cy="363990"/>
            </a:xfrm>
            <a:solidFill>
              <a:schemeClr val="bg1"/>
            </a:solidFill>
          </p:grpSpPr>
          <p:sp>
            <p:nvSpPr>
              <p:cNvPr id="234" name="Freeform 98"/>
              <p:cNvSpPr>
                <a:spLocks noEditPoints="1"/>
              </p:cNvSpPr>
              <p:nvPr/>
            </p:nvSpPr>
            <p:spPr bwMode="auto">
              <a:xfrm>
                <a:off x="10023401" y="3549823"/>
                <a:ext cx="188913" cy="93663"/>
              </a:xfrm>
              <a:custGeom>
                <a:avLst/>
                <a:gdLst>
                  <a:gd name="T0" fmla="*/ 32 w 32"/>
                  <a:gd name="T1" fmla="*/ 8 h 16"/>
                  <a:gd name="T2" fmla="*/ 24 w 32"/>
                  <a:gd name="T3" fmla="*/ 8 h 16"/>
                  <a:gd name="T4" fmla="*/ 16 w 32"/>
                  <a:gd name="T5" fmla="*/ 0 h 16"/>
                  <a:gd name="T6" fmla="*/ 8 w 32"/>
                  <a:gd name="T7" fmla="*/ 8 h 16"/>
                  <a:gd name="T8" fmla="*/ 0 w 32"/>
                  <a:gd name="T9" fmla="*/ 8 h 16"/>
                  <a:gd name="T10" fmla="*/ 0 w 32"/>
                  <a:gd name="T11" fmla="*/ 16 h 16"/>
                  <a:gd name="T12" fmla="*/ 32 w 32"/>
                  <a:gd name="T13" fmla="*/ 16 h 16"/>
                  <a:gd name="T14" fmla="*/ 32 w 32"/>
                  <a:gd name="T15" fmla="*/ 8 h 16"/>
                  <a:gd name="T16" fmla="*/ 16 w 32"/>
                  <a:gd name="T17" fmla="*/ 12 h 16"/>
                  <a:gd name="T18" fmla="*/ 12 w 32"/>
                  <a:gd name="T19" fmla="*/ 8 h 16"/>
                  <a:gd name="T20" fmla="*/ 16 w 32"/>
                  <a:gd name="T21" fmla="*/ 4 h 16"/>
                  <a:gd name="T22" fmla="*/ 20 w 32"/>
                  <a:gd name="T23" fmla="*/ 8 h 16"/>
                  <a:gd name="T24" fmla="*/ 16 w 32"/>
                  <a:gd name="T25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6">
                    <a:moveTo>
                      <a:pt x="32" y="8"/>
                    </a:move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0" y="0"/>
                      <a:pt x="16" y="0"/>
                    </a:cubicBezTo>
                    <a:cubicBezTo>
                      <a:pt x="12" y="0"/>
                      <a:pt x="8" y="4"/>
                      <a:pt x="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32" y="16"/>
                      <a:pt x="32" y="16"/>
                      <a:pt x="32" y="16"/>
                    </a:cubicBezTo>
                    <a:lnTo>
                      <a:pt x="32" y="8"/>
                    </a:lnTo>
                    <a:close/>
                    <a:moveTo>
                      <a:pt x="16" y="12"/>
                    </a:moveTo>
                    <a:cubicBezTo>
                      <a:pt x="14" y="12"/>
                      <a:pt x="12" y="10"/>
                      <a:pt x="12" y="8"/>
                    </a:cubicBezTo>
                    <a:cubicBezTo>
                      <a:pt x="12" y="6"/>
                      <a:pt x="14" y="4"/>
                      <a:pt x="16" y="4"/>
                    </a:cubicBezTo>
                    <a:cubicBezTo>
                      <a:pt x="18" y="4"/>
                      <a:pt x="20" y="6"/>
                      <a:pt x="20" y="8"/>
                    </a:cubicBezTo>
                    <a:cubicBezTo>
                      <a:pt x="20" y="10"/>
                      <a:pt x="18" y="12"/>
                      <a:pt x="1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235" name="Freeform 99"/>
              <p:cNvSpPr>
                <a:spLocks noEditPoints="1"/>
              </p:cNvSpPr>
              <p:nvPr/>
            </p:nvSpPr>
            <p:spPr bwMode="auto">
              <a:xfrm>
                <a:off x="9953626" y="3585200"/>
                <a:ext cx="328613" cy="328613"/>
              </a:xfrm>
              <a:custGeom>
                <a:avLst/>
                <a:gdLst>
                  <a:gd name="T0" fmla="*/ 178 w 207"/>
                  <a:gd name="T1" fmla="*/ 0 h 207"/>
                  <a:gd name="T2" fmla="*/ 178 w 207"/>
                  <a:gd name="T3" fmla="*/ 44 h 207"/>
                  <a:gd name="T4" fmla="*/ 29 w 207"/>
                  <a:gd name="T5" fmla="*/ 44 h 207"/>
                  <a:gd name="T6" fmla="*/ 29 w 207"/>
                  <a:gd name="T7" fmla="*/ 0 h 207"/>
                  <a:gd name="T8" fmla="*/ 0 w 207"/>
                  <a:gd name="T9" fmla="*/ 0 h 207"/>
                  <a:gd name="T10" fmla="*/ 0 w 207"/>
                  <a:gd name="T11" fmla="*/ 207 h 207"/>
                  <a:gd name="T12" fmla="*/ 207 w 207"/>
                  <a:gd name="T13" fmla="*/ 207 h 207"/>
                  <a:gd name="T14" fmla="*/ 207 w 207"/>
                  <a:gd name="T15" fmla="*/ 0 h 207"/>
                  <a:gd name="T16" fmla="*/ 178 w 207"/>
                  <a:gd name="T17" fmla="*/ 0 h 207"/>
                  <a:gd name="T18" fmla="*/ 96 w 207"/>
                  <a:gd name="T19" fmla="*/ 174 h 207"/>
                  <a:gd name="T20" fmla="*/ 85 w 207"/>
                  <a:gd name="T21" fmla="*/ 166 h 207"/>
                  <a:gd name="T22" fmla="*/ 44 w 207"/>
                  <a:gd name="T23" fmla="*/ 122 h 207"/>
                  <a:gd name="T24" fmla="*/ 67 w 207"/>
                  <a:gd name="T25" fmla="*/ 103 h 207"/>
                  <a:gd name="T26" fmla="*/ 96 w 207"/>
                  <a:gd name="T27" fmla="*/ 133 h 207"/>
                  <a:gd name="T28" fmla="*/ 155 w 207"/>
                  <a:gd name="T29" fmla="*/ 74 h 207"/>
                  <a:gd name="T30" fmla="*/ 178 w 207"/>
                  <a:gd name="T31" fmla="*/ 96 h 207"/>
                  <a:gd name="T32" fmla="*/ 96 w 207"/>
                  <a:gd name="T33" fmla="*/ 174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7" h="207">
                    <a:moveTo>
                      <a:pt x="178" y="0"/>
                    </a:moveTo>
                    <a:lnTo>
                      <a:pt x="178" y="44"/>
                    </a:lnTo>
                    <a:lnTo>
                      <a:pt x="29" y="44"/>
                    </a:lnTo>
                    <a:lnTo>
                      <a:pt x="29" y="0"/>
                    </a:lnTo>
                    <a:lnTo>
                      <a:pt x="0" y="0"/>
                    </a:lnTo>
                    <a:lnTo>
                      <a:pt x="0" y="207"/>
                    </a:lnTo>
                    <a:lnTo>
                      <a:pt x="207" y="207"/>
                    </a:lnTo>
                    <a:lnTo>
                      <a:pt x="207" y="0"/>
                    </a:lnTo>
                    <a:lnTo>
                      <a:pt x="178" y="0"/>
                    </a:lnTo>
                    <a:close/>
                    <a:moveTo>
                      <a:pt x="96" y="174"/>
                    </a:moveTo>
                    <a:lnTo>
                      <a:pt x="85" y="166"/>
                    </a:lnTo>
                    <a:lnTo>
                      <a:pt x="44" y="122"/>
                    </a:lnTo>
                    <a:lnTo>
                      <a:pt x="67" y="103"/>
                    </a:lnTo>
                    <a:lnTo>
                      <a:pt x="96" y="133"/>
                    </a:lnTo>
                    <a:lnTo>
                      <a:pt x="155" y="74"/>
                    </a:lnTo>
                    <a:lnTo>
                      <a:pt x="178" y="96"/>
                    </a:lnTo>
                    <a:lnTo>
                      <a:pt x="96" y="17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46" name="Group 345"/>
          <p:cNvGrpSpPr/>
          <p:nvPr/>
        </p:nvGrpSpPr>
        <p:grpSpPr>
          <a:xfrm>
            <a:off x="6164692" y="1796921"/>
            <a:ext cx="1986248" cy="991778"/>
            <a:chOff x="4154917" y="2606546"/>
            <a:chExt cx="1986248" cy="991778"/>
          </a:xfrm>
        </p:grpSpPr>
        <p:sp>
          <p:nvSpPr>
            <p:cNvPr id="227" name="TextBox 226"/>
            <p:cNvSpPr txBox="1"/>
            <p:nvPr/>
          </p:nvSpPr>
          <p:spPr>
            <a:xfrm>
              <a:off x="4154917" y="3013549"/>
              <a:ext cx="19862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>
                  <a:solidFill>
                    <a:schemeClr val="bg1"/>
                  </a:solidFill>
                </a:rPr>
                <a:t>REVISION GAP DE INFORMACIÓN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6" name="Freeform 101"/>
            <p:cNvSpPr>
              <a:spLocks noEditPoints="1"/>
            </p:cNvSpPr>
            <p:nvPr/>
          </p:nvSpPr>
          <p:spPr bwMode="auto">
            <a:xfrm>
              <a:off x="4824763" y="2606546"/>
              <a:ext cx="441515" cy="433701"/>
            </a:xfrm>
            <a:custGeom>
              <a:avLst/>
              <a:gdLst>
                <a:gd name="T0" fmla="*/ 61 w 61"/>
                <a:gd name="T1" fmla="*/ 4 h 60"/>
                <a:gd name="T2" fmla="*/ 57 w 61"/>
                <a:gd name="T3" fmla="*/ 0 h 60"/>
                <a:gd name="T4" fmla="*/ 47 w 61"/>
                <a:gd name="T5" fmla="*/ 11 h 60"/>
                <a:gd name="T6" fmla="*/ 28 w 61"/>
                <a:gd name="T7" fmla="*/ 4 h 60"/>
                <a:gd name="T8" fmla="*/ 0 w 61"/>
                <a:gd name="T9" fmla="*/ 32 h 60"/>
                <a:gd name="T10" fmla="*/ 28 w 61"/>
                <a:gd name="T11" fmla="*/ 60 h 60"/>
                <a:gd name="T12" fmla="*/ 56 w 61"/>
                <a:gd name="T13" fmla="*/ 32 h 60"/>
                <a:gd name="T14" fmla="*/ 51 w 61"/>
                <a:gd name="T15" fmla="*/ 17 h 60"/>
                <a:gd name="T16" fmla="*/ 61 w 61"/>
                <a:gd name="T17" fmla="*/ 4 h 60"/>
                <a:gd name="T18" fmla="*/ 52 w 61"/>
                <a:gd name="T19" fmla="*/ 32 h 60"/>
                <a:gd name="T20" fmla="*/ 28 w 61"/>
                <a:gd name="T21" fmla="*/ 56 h 60"/>
                <a:gd name="T22" fmla="*/ 4 w 61"/>
                <a:gd name="T23" fmla="*/ 32 h 60"/>
                <a:gd name="T24" fmla="*/ 28 w 61"/>
                <a:gd name="T25" fmla="*/ 8 h 60"/>
                <a:gd name="T26" fmla="*/ 44 w 61"/>
                <a:gd name="T27" fmla="*/ 14 h 60"/>
                <a:gd name="T28" fmla="*/ 27 w 61"/>
                <a:gd name="T29" fmla="*/ 34 h 60"/>
                <a:gd name="T30" fmla="*/ 14 w 61"/>
                <a:gd name="T31" fmla="*/ 21 h 60"/>
                <a:gd name="T32" fmla="*/ 10 w 61"/>
                <a:gd name="T33" fmla="*/ 30 h 60"/>
                <a:gd name="T34" fmla="*/ 23 w 61"/>
                <a:gd name="T35" fmla="*/ 45 h 60"/>
                <a:gd name="T36" fmla="*/ 26 w 61"/>
                <a:gd name="T37" fmla="*/ 49 h 60"/>
                <a:gd name="T38" fmla="*/ 29 w 61"/>
                <a:gd name="T39" fmla="*/ 45 h 60"/>
                <a:gd name="T40" fmla="*/ 49 w 61"/>
                <a:gd name="T41" fmla="*/ 20 h 60"/>
                <a:gd name="T42" fmla="*/ 52 w 61"/>
                <a:gd name="T43" fmla="*/ 3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" h="60">
                  <a:moveTo>
                    <a:pt x="61" y="4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2" y="7"/>
                    <a:pt x="35" y="4"/>
                    <a:pt x="28" y="4"/>
                  </a:cubicBezTo>
                  <a:cubicBezTo>
                    <a:pt x="12" y="4"/>
                    <a:pt x="0" y="16"/>
                    <a:pt x="0" y="32"/>
                  </a:cubicBezTo>
                  <a:cubicBezTo>
                    <a:pt x="0" y="47"/>
                    <a:pt x="12" y="60"/>
                    <a:pt x="28" y="60"/>
                  </a:cubicBezTo>
                  <a:cubicBezTo>
                    <a:pt x="43" y="60"/>
                    <a:pt x="56" y="47"/>
                    <a:pt x="56" y="32"/>
                  </a:cubicBezTo>
                  <a:cubicBezTo>
                    <a:pt x="56" y="26"/>
                    <a:pt x="54" y="21"/>
                    <a:pt x="51" y="17"/>
                  </a:cubicBezTo>
                  <a:lnTo>
                    <a:pt x="61" y="4"/>
                  </a:lnTo>
                  <a:close/>
                  <a:moveTo>
                    <a:pt x="52" y="32"/>
                  </a:moveTo>
                  <a:cubicBezTo>
                    <a:pt x="52" y="45"/>
                    <a:pt x="41" y="56"/>
                    <a:pt x="28" y="56"/>
                  </a:cubicBezTo>
                  <a:cubicBezTo>
                    <a:pt x="14" y="56"/>
                    <a:pt x="4" y="45"/>
                    <a:pt x="4" y="32"/>
                  </a:cubicBezTo>
                  <a:cubicBezTo>
                    <a:pt x="4" y="19"/>
                    <a:pt x="14" y="8"/>
                    <a:pt x="28" y="8"/>
                  </a:cubicBezTo>
                  <a:cubicBezTo>
                    <a:pt x="34" y="8"/>
                    <a:pt x="40" y="10"/>
                    <a:pt x="44" y="1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51" y="24"/>
                    <a:pt x="52" y="28"/>
                    <a:pt x="52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8173805" y="1786054"/>
            <a:ext cx="2016315" cy="1241370"/>
            <a:chOff x="6164030" y="2595679"/>
            <a:chExt cx="2016315" cy="1241370"/>
          </a:xfrm>
        </p:grpSpPr>
        <p:sp>
          <p:nvSpPr>
            <p:cNvPr id="229" name="TextBox 228"/>
            <p:cNvSpPr txBox="1"/>
            <p:nvPr/>
          </p:nvSpPr>
          <p:spPr>
            <a:xfrm>
              <a:off x="6164030" y="3006052"/>
              <a:ext cx="20163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>
                  <a:solidFill>
                    <a:schemeClr val="bg1"/>
                  </a:solidFill>
                </a:rPr>
                <a:t>OBTENCIÓN DE DATOS E ¿HIGIENIZACIÓN?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6812439" y="2595679"/>
              <a:ext cx="406351" cy="461052"/>
              <a:chOff x="1761532" y="2735686"/>
              <a:chExt cx="330200" cy="374650"/>
            </a:xfrm>
            <a:solidFill>
              <a:schemeClr val="bg1"/>
            </a:solidFill>
          </p:grpSpPr>
          <p:sp>
            <p:nvSpPr>
              <p:cNvPr id="238" name="Freeform 5"/>
              <p:cNvSpPr>
                <a:spLocks noEditPoints="1"/>
              </p:cNvSpPr>
              <p:nvPr/>
            </p:nvSpPr>
            <p:spPr bwMode="auto">
              <a:xfrm>
                <a:off x="1761532" y="2735686"/>
                <a:ext cx="330200" cy="374650"/>
              </a:xfrm>
              <a:custGeom>
                <a:avLst/>
                <a:gdLst>
                  <a:gd name="T0" fmla="*/ 141 w 208"/>
                  <a:gd name="T1" fmla="*/ 0 h 236"/>
                  <a:gd name="T2" fmla="*/ 0 w 208"/>
                  <a:gd name="T3" fmla="*/ 0 h 236"/>
                  <a:gd name="T4" fmla="*/ 0 w 208"/>
                  <a:gd name="T5" fmla="*/ 236 h 236"/>
                  <a:gd name="T6" fmla="*/ 208 w 208"/>
                  <a:gd name="T7" fmla="*/ 236 h 236"/>
                  <a:gd name="T8" fmla="*/ 208 w 208"/>
                  <a:gd name="T9" fmla="*/ 66 h 236"/>
                  <a:gd name="T10" fmla="*/ 141 w 208"/>
                  <a:gd name="T11" fmla="*/ 0 h 236"/>
                  <a:gd name="T12" fmla="*/ 178 w 208"/>
                  <a:gd name="T13" fmla="*/ 207 h 236"/>
                  <a:gd name="T14" fmla="*/ 30 w 208"/>
                  <a:gd name="T15" fmla="*/ 207 h 236"/>
                  <a:gd name="T16" fmla="*/ 30 w 208"/>
                  <a:gd name="T17" fmla="*/ 29 h 236"/>
                  <a:gd name="T18" fmla="*/ 126 w 208"/>
                  <a:gd name="T19" fmla="*/ 29 h 236"/>
                  <a:gd name="T20" fmla="*/ 178 w 208"/>
                  <a:gd name="T21" fmla="*/ 81 h 236"/>
                  <a:gd name="T22" fmla="*/ 178 w 208"/>
                  <a:gd name="T23" fmla="*/ 207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8" h="236">
                    <a:moveTo>
                      <a:pt x="141" y="0"/>
                    </a:moveTo>
                    <a:lnTo>
                      <a:pt x="0" y="0"/>
                    </a:lnTo>
                    <a:lnTo>
                      <a:pt x="0" y="236"/>
                    </a:lnTo>
                    <a:lnTo>
                      <a:pt x="208" y="236"/>
                    </a:lnTo>
                    <a:lnTo>
                      <a:pt x="208" y="66"/>
                    </a:lnTo>
                    <a:lnTo>
                      <a:pt x="141" y="0"/>
                    </a:lnTo>
                    <a:close/>
                    <a:moveTo>
                      <a:pt x="178" y="207"/>
                    </a:moveTo>
                    <a:lnTo>
                      <a:pt x="30" y="207"/>
                    </a:lnTo>
                    <a:lnTo>
                      <a:pt x="30" y="29"/>
                    </a:lnTo>
                    <a:lnTo>
                      <a:pt x="126" y="29"/>
                    </a:lnTo>
                    <a:lnTo>
                      <a:pt x="178" y="81"/>
                    </a:lnTo>
                    <a:lnTo>
                      <a:pt x="178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239" name="Rectangle 6"/>
              <p:cNvSpPr>
                <a:spLocks noChangeArrowheads="1"/>
              </p:cNvSpPr>
              <p:nvPr/>
            </p:nvSpPr>
            <p:spPr bwMode="auto">
              <a:xfrm>
                <a:off x="1851621" y="2888280"/>
                <a:ext cx="139700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/>
              </a:p>
            </p:txBody>
          </p:sp>
          <p:sp>
            <p:nvSpPr>
              <p:cNvPr id="240" name="Rectangle 7"/>
              <p:cNvSpPr>
                <a:spLocks noChangeArrowheads="1"/>
              </p:cNvSpPr>
              <p:nvPr/>
            </p:nvSpPr>
            <p:spPr bwMode="auto">
              <a:xfrm>
                <a:off x="1863461" y="2941807"/>
                <a:ext cx="936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1" name="Rectangle 8"/>
              <p:cNvSpPr>
                <a:spLocks noChangeArrowheads="1"/>
              </p:cNvSpPr>
              <p:nvPr/>
            </p:nvSpPr>
            <p:spPr bwMode="auto">
              <a:xfrm>
                <a:off x="1863725" y="3071813"/>
                <a:ext cx="139700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2" name="Rectangle 9"/>
              <p:cNvSpPr>
                <a:spLocks noChangeArrowheads="1"/>
              </p:cNvSpPr>
              <p:nvPr/>
            </p:nvSpPr>
            <p:spPr bwMode="auto">
              <a:xfrm>
                <a:off x="1827452" y="3012333"/>
                <a:ext cx="139700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341" name="Group 340"/>
          <p:cNvGrpSpPr/>
          <p:nvPr/>
        </p:nvGrpSpPr>
        <p:grpSpPr>
          <a:xfrm>
            <a:off x="10007617" y="1939868"/>
            <a:ext cx="2188330" cy="1022309"/>
            <a:chOff x="7997842" y="2749493"/>
            <a:chExt cx="2188330" cy="1022309"/>
          </a:xfrm>
        </p:grpSpPr>
        <p:sp>
          <p:nvSpPr>
            <p:cNvPr id="230" name="TextBox 229"/>
            <p:cNvSpPr txBox="1"/>
            <p:nvPr/>
          </p:nvSpPr>
          <p:spPr>
            <a:xfrm>
              <a:off x="7997842" y="3187027"/>
              <a:ext cx="21883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>
                  <a:solidFill>
                    <a:schemeClr val="bg1"/>
                  </a:solidFill>
                </a:rPr>
                <a:t>INTEGRACIÓN DE DATOS AL CRM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8759849" y="2749493"/>
              <a:ext cx="463006" cy="433701"/>
              <a:chOff x="2522538" y="5138738"/>
              <a:chExt cx="376238" cy="352425"/>
            </a:xfrm>
            <a:solidFill>
              <a:schemeClr val="bg1"/>
            </a:solidFill>
          </p:grpSpPr>
          <p:sp>
            <p:nvSpPr>
              <p:cNvPr id="244" name="Freeform 33"/>
              <p:cNvSpPr>
                <a:spLocks/>
              </p:cNvSpPr>
              <p:nvPr/>
            </p:nvSpPr>
            <p:spPr bwMode="auto">
              <a:xfrm>
                <a:off x="2874963" y="5233988"/>
                <a:ext cx="23813" cy="69850"/>
              </a:xfrm>
              <a:custGeom>
                <a:avLst/>
                <a:gdLst>
                  <a:gd name="T0" fmla="*/ 2 w 4"/>
                  <a:gd name="T1" fmla="*/ 0 h 12"/>
                  <a:gd name="T2" fmla="*/ 0 w 4"/>
                  <a:gd name="T3" fmla="*/ 0 h 12"/>
                  <a:gd name="T4" fmla="*/ 0 w 4"/>
                  <a:gd name="T5" fmla="*/ 12 h 12"/>
                  <a:gd name="T6" fmla="*/ 2 w 4"/>
                  <a:gd name="T7" fmla="*/ 12 h 12"/>
                  <a:gd name="T8" fmla="*/ 4 w 4"/>
                  <a:gd name="T9" fmla="*/ 10 h 12"/>
                  <a:gd name="T10" fmla="*/ 4 w 4"/>
                  <a:gd name="T11" fmla="*/ 2 h 12"/>
                  <a:gd name="T12" fmla="*/ 2 w 4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3" y="12"/>
                      <a:pt x="4" y="11"/>
                      <a:pt x="4" y="1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5" name="Freeform 34"/>
              <p:cNvSpPr>
                <a:spLocks noEditPoints="1"/>
              </p:cNvSpPr>
              <p:nvPr/>
            </p:nvSpPr>
            <p:spPr bwMode="auto">
              <a:xfrm>
                <a:off x="2568575" y="5138738"/>
                <a:ext cx="282575" cy="352425"/>
              </a:xfrm>
              <a:custGeom>
                <a:avLst/>
                <a:gdLst>
                  <a:gd name="T0" fmla="*/ 36 w 48"/>
                  <a:gd name="T1" fmla="*/ 0 h 60"/>
                  <a:gd name="T2" fmla="*/ 12 w 48"/>
                  <a:gd name="T3" fmla="*/ 0 h 60"/>
                  <a:gd name="T4" fmla="*/ 0 w 48"/>
                  <a:gd name="T5" fmla="*/ 12 h 60"/>
                  <a:gd name="T6" fmla="*/ 0 w 48"/>
                  <a:gd name="T7" fmla="*/ 48 h 60"/>
                  <a:gd name="T8" fmla="*/ 4 w 48"/>
                  <a:gd name="T9" fmla="*/ 52 h 60"/>
                  <a:gd name="T10" fmla="*/ 4 w 48"/>
                  <a:gd name="T11" fmla="*/ 56 h 60"/>
                  <a:gd name="T12" fmla="*/ 8 w 48"/>
                  <a:gd name="T13" fmla="*/ 60 h 60"/>
                  <a:gd name="T14" fmla="*/ 12 w 48"/>
                  <a:gd name="T15" fmla="*/ 60 h 60"/>
                  <a:gd name="T16" fmla="*/ 16 w 48"/>
                  <a:gd name="T17" fmla="*/ 56 h 60"/>
                  <a:gd name="T18" fmla="*/ 16 w 48"/>
                  <a:gd name="T19" fmla="*/ 52 h 60"/>
                  <a:gd name="T20" fmla="*/ 32 w 48"/>
                  <a:gd name="T21" fmla="*/ 52 h 60"/>
                  <a:gd name="T22" fmla="*/ 32 w 48"/>
                  <a:gd name="T23" fmla="*/ 56 h 60"/>
                  <a:gd name="T24" fmla="*/ 36 w 48"/>
                  <a:gd name="T25" fmla="*/ 60 h 60"/>
                  <a:gd name="T26" fmla="*/ 40 w 48"/>
                  <a:gd name="T27" fmla="*/ 60 h 60"/>
                  <a:gd name="T28" fmla="*/ 44 w 48"/>
                  <a:gd name="T29" fmla="*/ 56 h 60"/>
                  <a:gd name="T30" fmla="*/ 44 w 48"/>
                  <a:gd name="T31" fmla="*/ 52 h 60"/>
                  <a:gd name="T32" fmla="*/ 48 w 48"/>
                  <a:gd name="T33" fmla="*/ 48 h 60"/>
                  <a:gd name="T34" fmla="*/ 48 w 48"/>
                  <a:gd name="T35" fmla="*/ 12 h 60"/>
                  <a:gd name="T36" fmla="*/ 36 w 48"/>
                  <a:gd name="T37" fmla="*/ 0 h 60"/>
                  <a:gd name="T38" fmla="*/ 16 w 48"/>
                  <a:gd name="T39" fmla="*/ 4 h 60"/>
                  <a:gd name="T40" fmla="*/ 32 w 48"/>
                  <a:gd name="T41" fmla="*/ 4 h 60"/>
                  <a:gd name="T42" fmla="*/ 32 w 48"/>
                  <a:gd name="T43" fmla="*/ 8 h 60"/>
                  <a:gd name="T44" fmla="*/ 16 w 48"/>
                  <a:gd name="T45" fmla="*/ 8 h 60"/>
                  <a:gd name="T46" fmla="*/ 16 w 48"/>
                  <a:gd name="T47" fmla="*/ 4 h 60"/>
                  <a:gd name="T48" fmla="*/ 8 w 48"/>
                  <a:gd name="T49" fmla="*/ 48 h 60"/>
                  <a:gd name="T50" fmla="*/ 4 w 48"/>
                  <a:gd name="T51" fmla="*/ 44 h 60"/>
                  <a:gd name="T52" fmla="*/ 8 w 48"/>
                  <a:gd name="T53" fmla="*/ 40 h 60"/>
                  <a:gd name="T54" fmla="*/ 12 w 48"/>
                  <a:gd name="T55" fmla="*/ 44 h 60"/>
                  <a:gd name="T56" fmla="*/ 8 w 48"/>
                  <a:gd name="T57" fmla="*/ 48 h 60"/>
                  <a:gd name="T58" fmla="*/ 40 w 48"/>
                  <a:gd name="T59" fmla="*/ 48 h 60"/>
                  <a:gd name="T60" fmla="*/ 36 w 48"/>
                  <a:gd name="T61" fmla="*/ 44 h 60"/>
                  <a:gd name="T62" fmla="*/ 40 w 48"/>
                  <a:gd name="T63" fmla="*/ 40 h 60"/>
                  <a:gd name="T64" fmla="*/ 44 w 48"/>
                  <a:gd name="T65" fmla="*/ 44 h 60"/>
                  <a:gd name="T66" fmla="*/ 40 w 48"/>
                  <a:gd name="T67" fmla="*/ 48 h 60"/>
                  <a:gd name="T68" fmla="*/ 44 w 48"/>
                  <a:gd name="T69" fmla="*/ 36 h 60"/>
                  <a:gd name="T70" fmla="*/ 4 w 48"/>
                  <a:gd name="T71" fmla="*/ 36 h 60"/>
                  <a:gd name="T72" fmla="*/ 4 w 48"/>
                  <a:gd name="T73" fmla="*/ 12 h 60"/>
                  <a:gd name="T74" fmla="*/ 44 w 48"/>
                  <a:gd name="T75" fmla="*/ 12 h 60"/>
                  <a:gd name="T76" fmla="*/ 44 w 48"/>
                  <a:gd name="T77" fmla="*/ 3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8" h="60">
                    <a:moveTo>
                      <a:pt x="3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2"/>
                      <a:pt x="4" y="52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8"/>
                      <a:pt x="6" y="60"/>
                      <a:pt x="8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4" y="60"/>
                      <a:pt x="16" y="58"/>
                      <a:pt x="16" y="56"/>
                    </a:cubicBezTo>
                    <a:cubicBezTo>
                      <a:pt x="16" y="52"/>
                      <a:pt x="16" y="52"/>
                      <a:pt x="16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8"/>
                      <a:pt x="34" y="60"/>
                      <a:pt x="36" y="60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42" y="60"/>
                      <a:pt x="44" y="58"/>
                      <a:pt x="44" y="56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6" y="52"/>
                      <a:pt x="48" y="50"/>
                      <a:pt x="48" y="48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5"/>
                      <a:pt x="43" y="0"/>
                      <a:pt x="36" y="0"/>
                    </a:cubicBezTo>
                    <a:close/>
                    <a:moveTo>
                      <a:pt x="16" y="4"/>
                    </a:moveTo>
                    <a:cubicBezTo>
                      <a:pt x="32" y="4"/>
                      <a:pt x="32" y="4"/>
                      <a:pt x="32" y="4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16" y="8"/>
                      <a:pt x="16" y="8"/>
                      <a:pt x="16" y="8"/>
                    </a:cubicBezTo>
                    <a:lnTo>
                      <a:pt x="16" y="4"/>
                    </a:lnTo>
                    <a:close/>
                    <a:moveTo>
                      <a:pt x="8" y="48"/>
                    </a:moveTo>
                    <a:cubicBezTo>
                      <a:pt x="6" y="48"/>
                      <a:pt x="4" y="46"/>
                      <a:pt x="4" y="44"/>
                    </a:cubicBezTo>
                    <a:cubicBezTo>
                      <a:pt x="4" y="42"/>
                      <a:pt x="6" y="40"/>
                      <a:pt x="8" y="40"/>
                    </a:cubicBezTo>
                    <a:cubicBezTo>
                      <a:pt x="10" y="40"/>
                      <a:pt x="12" y="42"/>
                      <a:pt x="12" y="44"/>
                    </a:cubicBezTo>
                    <a:cubicBezTo>
                      <a:pt x="12" y="46"/>
                      <a:pt x="10" y="48"/>
                      <a:pt x="8" y="48"/>
                    </a:cubicBezTo>
                    <a:close/>
                    <a:moveTo>
                      <a:pt x="40" y="48"/>
                    </a:moveTo>
                    <a:cubicBezTo>
                      <a:pt x="38" y="48"/>
                      <a:pt x="36" y="46"/>
                      <a:pt x="36" y="44"/>
                    </a:cubicBezTo>
                    <a:cubicBezTo>
                      <a:pt x="36" y="42"/>
                      <a:pt x="38" y="40"/>
                      <a:pt x="40" y="40"/>
                    </a:cubicBezTo>
                    <a:cubicBezTo>
                      <a:pt x="42" y="40"/>
                      <a:pt x="44" y="42"/>
                      <a:pt x="44" y="44"/>
                    </a:cubicBezTo>
                    <a:cubicBezTo>
                      <a:pt x="44" y="46"/>
                      <a:pt x="42" y="48"/>
                      <a:pt x="40" y="48"/>
                    </a:cubicBezTo>
                    <a:close/>
                    <a:moveTo>
                      <a:pt x="44" y="36"/>
                    </a:moveTo>
                    <a:cubicBezTo>
                      <a:pt x="4" y="36"/>
                      <a:pt x="4" y="36"/>
                      <a:pt x="4" y="36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4" y="12"/>
                      <a:pt x="44" y="12"/>
                      <a:pt x="44" y="12"/>
                    </a:cubicBezTo>
                    <a:lnTo>
                      <a:pt x="4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6" name="Freeform 35"/>
              <p:cNvSpPr>
                <a:spLocks/>
              </p:cNvSpPr>
              <p:nvPr/>
            </p:nvSpPr>
            <p:spPr bwMode="auto">
              <a:xfrm>
                <a:off x="2522538" y="5233988"/>
                <a:ext cx="22225" cy="69850"/>
              </a:xfrm>
              <a:custGeom>
                <a:avLst/>
                <a:gdLst>
                  <a:gd name="T0" fmla="*/ 0 w 4"/>
                  <a:gd name="T1" fmla="*/ 2 h 12"/>
                  <a:gd name="T2" fmla="*/ 0 w 4"/>
                  <a:gd name="T3" fmla="*/ 10 h 12"/>
                  <a:gd name="T4" fmla="*/ 2 w 4"/>
                  <a:gd name="T5" fmla="*/ 12 h 12"/>
                  <a:gd name="T6" fmla="*/ 4 w 4"/>
                  <a:gd name="T7" fmla="*/ 12 h 12"/>
                  <a:gd name="T8" fmla="*/ 4 w 4"/>
                  <a:gd name="T9" fmla="*/ 0 h 12"/>
                  <a:gd name="T10" fmla="*/ 2 w 4"/>
                  <a:gd name="T11" fmla="*/ 0 h 12"/>
                  <a:gd name="T12" fmla="*/ 0 w 4"/>
                  <a:gd name="T13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0" y="2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2"/>
                      <a:pt x="2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128146" y="3358155"/>
            <a:ext cx="1805060" cy="1614450"/>
            <a:chOff x="90046" y="4167780"/>
            <a:chExt cx="1805060" cy="1614450"/>
          </a:xfrm>
        </p:grpSpPr>
        <p:grpSp>
          <p:nvGrpSpPr>
            <p:cNvPr id="101" name="Group 100"/>
            <p:cNvGrpSpPr/>
            <p:nvPr/>
          </p:nvGrpSpPr>
          <p:grpSpPr>
            <a:xfrm>
              <a:off x="1861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8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9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56" name="Rectangle 255"/>
            <p:cNvSpPr/>
            <p:nvPr/>
          </p:nvSpPr>
          <p:spPr>
            <a:xfrm>
              <a:off x="90046" y="4559588"/>
              <a:ext cx="1805060" cy="12226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</a:rPr>
                <a:t>-     Bases de  Marketing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</a:rPr>
                <a:t>Herramientas de 3os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</a:rPr>
                <a:t>Otros</a:t>
              </a:r>
              <a:r>
                <a:rPr lang="id-ID" sz="10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endParaRPr lang="es-MX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</a:rPr>
                <a:t>Definición de registros a incluir según estrategia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124198" y="3358155"/>
            <a:ext cx="1805060" cy="1845283"/>
            <a:chOff x="2114423" y="4167780"/>
            <a:chExt cx="1805060" cy="1845283"/>
          </a:xfrm>
        </p:grpSpPr>
        <p:grpSp>
          <p:nvGrpSpPr>
            <p:cNvPr id="258" name="Group 257"/>
            <p:cNvGrpSpPr/>
            <p:nvPr/>
          </p:nvGrpSpPr>
          <p:grpSpPr>
            <a:xfrm>
              <a:off x="2210575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59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0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1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2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3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4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5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6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7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8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9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0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1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2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73" name="Rectangle 272"/>
            <p:cNvSpPr/>
            <p:nvPr/>
          </p:nvSpPr>
          <p:spPr>
            <a:xfrm>
              <a:off x="2114423" y="4559588"/>
              <a:ext cx="1805060" cy="14534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</a:rPr>
                <a:t>Empresa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</a:rPr>
                <a:t>Email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</a:rPr>
                <a:t>Contacto (CEO, CFO, CIO, etc.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</a:rPr>
                <a:t>Industria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114236" y="3358155"/>
            <a:ext cx="1805060" cy="921953"/>
            <a:chOff x="4104461" y="4167780"/>
            <a:chExt cx="1805060" cy="921953"/>
          </a:xfrm>
        </p:grpSpPr>
        <p:grpSp>
          <p:nvGrpSpPr>
            <p:cNvPr id="274" name="Group 273"/>
            <p:cNvGrpSpPr/>
            <p:nvPr/>
          </p:nvGrpSpPr>
          <p:grpSpPr>
            <a:xfrm>
              <a:off x="4200613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75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6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7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8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9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0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1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2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3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4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5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6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7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8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89" name="Rectangle 288"/>
            <p:cNvSpPr/>
            <p:nvPr/>
          </p:nvSpPr>
          <p:spPr>
            <a:xfrm>
              <a:off x="4104461" y="4559588"/>
              <a:ext cx="1805060" cy="530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</a:rPr>
                <a:t>- Lo que tenemos vs lo que necesitamos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138613" y="3358155"/>
            <a:ext cx="1805060" cy="1152786"/>
            <a:chOff x="6128838" y="4167780"/>
            <a:chExt cx="1805060" cy="1152786"/>
          </a:xfrm>
        </p:grpSpPr>
        <p:grpSp>
          <p:nvGrpSpPr>
            <p:cNvPr id="290" name="Group 289"/>
            <p:cNvGrpSpPr/>
            <p:nvPr/>
          </p:nvGrpSpPr>
          <p:grpSpPr>
            <a:xfrm>
              <a:off x="6224990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291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2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3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4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5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6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7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8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9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0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1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2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3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4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05" name="Rectangle 304"/>
            <p:cNvSpPr/>
            <p:nvPr/>
          </p:nvSpPr>
          <p:spPr>
            <a:xfrm>
              <a:off x="6128838" y="4559588"/>
              <a:ext cx="1805060" cy="7609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</a:rPr>
                <a:t>Capturista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</a:rPr>
                <a:t>Telemarketing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</a:rPr>
                <a:t>Programador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10097344" y="3297195"/>
            <a:ext cx="1805060" cy="2306948"/>
            <a:chOff x="8087569" y="4167780"/>
            <a:chExt cx="1805060" cy="2306948"/>
          </a:xfrm>
        </p:grpSpPr>
        <p:grpSp>
          <p:nvGrpSpPr>
            <p:cNvPr id="306" name="Group 305"/>
            <p:cNvGrpSpPr/>
            <p:nvPr/>
          </p:nvGrpSpPr>
          <p:grpSpPr>
            <a:xfrm>
              <a:off x="8183721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307" name="Freeform 45"/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8" name="Freeform 46"/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9" name="Freeform 47"/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0" name="Freeform 48"/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1" name="Freeform 49"/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2" name="Freeform 50"/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3" name="Freeform 51"/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4" name="Freeform 52"/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5" name="Freeform 53"/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6" name="Freeform 54"/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7" name="Freeform 55"/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8" name="Freeform 56"/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9" name="Freeform 57"/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0" name="Freeform 58"/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21" name="Rectangle 320"/>
            <p:cNvSpPr/>
            <p:nvPr/>
          </p:nvSpPr>
          <p:spPr>
            <a:xfrm>
              <a:off x="8087569" y="4559588"/>
              <a:ext cx="1805060" cy="19151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</a:rPr>
                <a:t>Arquitectura CRM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</a:rPr>
                <a:t>Arquitectura de las BBDD (si fuera necesario)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</a:rPr>
                <a:t>Definición de candados y alarmas en la captura de datos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endParaRPr lang="es-MX" sz="10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7" name="Rectangle 46">
            <a:extLst>
              <a:ext uri="{FF2B5EF4-FFF2-40B4-BE49-F238E27FC236}">
                <a16:creationId xmlns:a16="http://schemas.microsoft.com/office/drawing/2014/main" id="{9126AE4D-CF19-4ED5-9BD7-012C78E4A09D}"/>
              </a:ext>
            </a:extLst>
          </p:cNvPr>
          <p:cNvSpPr/>
          <p:nvPr/>
        </p:nvSpPr>
        <p:spPr>
          <a:xfrm>
            <a:off x="0" y="5912167"/>
            <a:ext cx="12243660" cy="3981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DEFINICIÓN DE REPONSABLES </a:t>
            </a:r>
            <a:endParaRPr lang="id-ID" dirty="0"/>
          </a:p>
        </p:txBody>
      </p:sp>
      <p:sp>
        <p:nvSpPr>
          <p:cNvPr id="198" name="Rectangle 46">
            <a:extLst>
              <a:ext uri="{FF2B5EF4-FFF2-40B4-BE49-F238E27FC236}">
                <a16:creationId xmlns:a16="http://schemas.microsoft.com/office/drawing/2014/main" id="{674D0FE6-4B2B-425B-A5B1-81AEF0FEB47E}"/>
              </a:ext>
            </a:extLst>
          </p:cNvPr>
          <p:cNvSpPr/>
          <p:nvPr/>
        </p:nvSpPr>
        <p:spPr>
          <a:xfrm>
            <a:off x="-161926" y="6426509"/>
            <a:ext cx="12525375" cy="398117"/>
          </a:xfrm>
          <a:prstGeom prst="rect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DEFINICIÓN DE PROCESOS </a:t>
            </a:r>
            <a:endParaRPr lang="id-ID" dirty="0"/>
          </a:p>
        </p:txBody>
      </p:sp>
      <p:sp>
        <p:nvSpPr>
          <p:cNvPr id="382" name="Freeform 7">
            <a:extLst>
              <a:ext uri="{FF2B5EF4-FFF2-40B4-BE49-F238E27FC236}">
                <a16:creationId xmlns:a16="http://schemas.microsoft.com/office/drawing/2014/main" id="{78A4226D-888B-42C0-9541-5F74A4C9209E}"/>
              </a:ext>
            </a:extLst>
          </p:cNvPr>
          <p:cNvSpPr>
            <a:spLocks/>
          </p:cNvSpPr>
          <p:nvPr/>
        </p:nvSpPr>
        <p:spPr bwMode="auto">
          <a:xfrm>
            <a:off x="3990933" y="1563468"/>
            <a:ext cx="180783" cy="1399775"/>
          </a:xfrm>
          <a:custGeom>
            <a:avLst/>
            <a:gdLst>
              <a:gd name="T0" fmla="*/ 54 w 81"/>
              <a:gd name="T1" fmla="*/ 575 h 628"/>
              <a:gd name="T2" fmla="*/ 54 w 81"/>
              <a:gd name="T3" fmla="*/ 0 h 628"/>
              <a:gd name="T4" fmla="*/ 0 w 81"/>
              <a:gd name="T5" fmla="*/ 11 h 628"/>
              <a:gd name="T6" fmla="*/ 0 w 81"/>
              <a:gd name="T7" fmla="*/ 628 h 628"/>
              <a:gd name="T8" fmla="*/ 54 w 81"/>
              <a:gd name="T9" fmla="*/ 617 h 628"/>
              <a:gd name="T10" fmla="*/ 54 w 81"/>
              <a:gd name="T11" fmla="*/ 617 h 628"/>
              <a:gd name="T12" fmla="*/ 80 w 81"/>
              <a:gd name="T13" fmla="*/ 587 h 628"/>
              <a:gd name="T14" fmla="*/ 54 w 81"/>
              <a:gd name="T15" fmla="*/ 575 h 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" h="628">
                <a:moveTo>
                  <a:pt x="54" y="575"/>
                </a:moveTo>
                <a:cubicBezTo>
                  <a:pt x="54" y="0"/>
                  <a:pt x="54" y="0"/>
                  <a:pt x="54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28"/>
                  <a:pt x="0" y="628"/>
                  <a:pt x="0" y="628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54" y="617"/>
                  <a:pt x="54" y="617"/>
                </a:cubicBezTo>
                <a:cubicBezTo>
                  <a:pt x="54" y="617"/>
                  <a:pt x="81" y="613"/>
                  <a:pt x="80" y="587"/>
                </a:cubicBezTo>
                <a:cubicBezTo>
                  <a:pt x="79" y="568"/>
                  <a:pt x="54" y="575"/>
                  <a:pt x="54" y="57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83" name="Freeform 8">
            <a:extLst>
              <a:ext uri="{FF2B5EF4-FFF2-40B4-BE49-F238E27FC236}">
                <a16:creationId xmlns:a16="http://schemas.microsoft.com/office/drawing/2014/main" id="{C652221E-6D78-41CD-B7AC-8A622A5C2A5E}"/>
              </a:ext>
            </a:extLst>
          </p:cNvPr>
          <p:cNvSpPr>
            <a:spLocks/>
          </p:cNvSpPr>
          <p:nvPr/>
        </p:nvSpPr>
        <p:spPr bwMode="auto">
          <a:xfrm>
            <a:off x="1985996" y="1425956"/>
            <a:ext cx="2183166" cy="1811270"/>
          </a:xfrm>
          <a:custGeom>
            <a:avLst/>
            <a:gdLst>
              <a:gd name="T0" fmla="*/ 954 w 980"/>
              <a:gd name="T1" fmla="*/ 7 h 813"/>
              <a:gd name="T2" fmla="*/ 954 w 980"/>
              <a:gd name="T3" fmla="*/ 7 h 813"/>
              <a:gd name="T4" fmla="*/ 0 w 980"/>
              <a:gd name="T5" fmla="*/ 196 h 813"/>
              <a:gd name="T6" fmla="*/ 0 w 980"/>
              <a:gd name="T7" fmla="*/ 813 h 813"/>
              <a:gd name="T8" fmla="*/ 954 w 980"/>
              <a:gd name="T9" fmla="*/ 624 h 813"/>
              <a:gd name="T10" fmla="*/ 980 w 980"/>
              <a:gd name="T11" fmla="*/ 636 h 813"/>
              <a:gd name="T12" fmla="*/ 980 w 980"/>
              <a:gd name="T13" fmla="*/ 18 h 813"/>
              <a:gd name="T14" fmla="*/ 954 w 980"/>
              <a:gd name="T15" fmla="*/ 7 h 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0" h="813">
                <a:moveTo>
                  <a:pt x="954" y="7"/>
                </a:moveTo>
                <a:cubicBezTo>
                  <a:pt x="954" y="7"/>
                  <a:pt x="954" y="7"/>
                  <a:pt x="954" y="7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813"/>
                  <a:pt x="0" y="813"/>
                  <a:pt x="0" y="813"/>
                </a:cubicBezTo>
                <a:cubicBezTo>
                  <a:pt x="954" y="624"/>
                  <a:pt x="954" y="624"/>
                  <a:pt x="954" y="624"/>
                </a:cubicBezTo>
                <a:cubicBezTo>
                  <a:pt x="954" y="624"/>
                  <a:pt x="979" y="617"/>
                  <a:pt x="980" y="636"/>
                </a:cubicBezTo>
                <a:cubicBezTo>
                  <a:pt x="980" y="18"/>
                  <a:pt x="980" y="18"/>
                  <a:pt x="980" y="18"/>
                </a:cubicBezTo>
                <a:cubicBezTo>
                  <a:pt x="979" y="0"/>
                  <a:pt x="954" y="7"/>
                  <a:pt x="954" y="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dirty="0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E8C82FF2-23FF-44CE-A3CB-81C82A315E56}"/>
              </a:ext>
            </a:extLst>
          </p:cNvPr>
          <p:cNvSpPr txBox="1"/>
          <p:nvPr/>
        </p:nvSpPr>
        <p:spPr>
          <a:xfrm>
            <a:off x="2251398" y="2112527"/>
            <a:ext cx="1705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</a:rPr>
              <a:t>D</a:t>
            </a:r>
            <a:r>
              <a:rPr lang="es-MX" sz="1600" b="1" dirty="0">
                <a:solidFill>
                  <a:schemeClr val="bg1"/>
                </a:solidFill>
              </a:rPr>
              <a:t>EFINICIÓN DE EMPRESAS</a:t>
            </a:r>
            <a:endParaRPr lang="id-ID" sz="1600" b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D8E94E-ECE7-4B86-80A6-13ECA23525A5}"/>
              </a:ext>
            </a:extLst>
          </p:cNvPr>
          <p:cNvGrpSpPr/>
          <p:nvPr/>
        </p:nvGrpSpPr>
        <p:grpSpPr>
          <a:xfrm>
            <a:off x="49211" y="1474049"/>
            <a:ext cx="2183166" cy="1811270"/>
            <a:chOff x="-436469" y="844864"/>
            <a:chExt cx="2183166" cy="1811270"/>
          </a:xfrm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1541308" y="938759"/>
              <a:ext cx="179061" cy="1399775"/>
            </a:xfrm>
            <a:custGeom>
              <a:avLst/>
              <a:gdLst>
                <a:gd name="T0" fmla="*/ 54 w 81"/>
                <a:gd name="T1" fmla="*/ 575 h 628"/>
                <a:gd name="T2" fmla="*/ 54 w 81"/>
                <a:gd name="T3" fmla="*/ 0 h 628"/>
                <a:gd name="T4" fmla="*/ 0 w 81"/>
                <a:gd name="T5" fmla="*/ 11 h 628"/>
                <a:gd name="T6" fmla="*/ 0 w 81"/>
                <a:gd name="T7" fmla="*/ 628 h 628"/>
                <a:gd name="T8" fmla="*/ 54 w 81"/>
                <a:gd name="T9" fmla="*/ 617 h 628"/>
                <a:gd name="T10" fmla="*/ 54 w 81"/>
                <a:gd name="T11" fmla="*/ 617 h 628"/>
                <a:gd name="T12" fmla="*/ 80 w 81"/>
                <a:gd name="T13" fmla="*/ 587 h 628"/>
                <a:gd name="T14" fmla="*/ 54 w 81"/>
                <a:gd name="T15" fmla="*/ 57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628">
                  <a:moveTo>
                    <a:pt x="54" y="575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628"/>
                    <a:pt x="0" y="628"/>
                    <a:pt x="0" y="628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54" y="617"/>
                    <a:pt x="54" y="617"/>
                  </a:cubicBezTo>
                  <a:cubicBezTo>
                    <a:pt x="54" y="617"/>
                    <a:pt x="81" y="613"/>
                    <a:pt x="80" y="587"/>
                  </a:cubicBezTo>
                  <a:cubicBezTo>
                    <a:pt x="79" y="568"/>
                    <a:pt x="54" y="575"/>
                    <a:pt x="54" y="57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-436469" y="844864"/>
              <a:ext cx="2183166" cy="1811270"/>
            </a:xfrm>
            <a:custGeom>
              <a:avLst/>
              <a:gdLst>
                <a:gd name="T0" fmla="*/ 954 w 980"/>
                <a:gd name="T1" fmla="*/ 7 h 813"/>
                <a:gd name="T2" fmla="*/ 954 w 980"/>
                <a:gd name="T3" fmla="*/ 7 h 813"/>
                <a:gd name="T4" fmla="*/ 0 w 980"/>
                <a:gd name="T5" fmla="*/ 196 h 813"/>
                <a:gd name="T6" fmla="*/ 0 w 980"/>
                <a:gd name="T7" fmla="*/ 813 h 813"/>
                <a:gd name="T8" fmla="*/ 954 w 980"/>
                <a:gd name="T9" fmla="*/ 624 h 813"/>
                <a:gd name="T10" fmla="*/ 980 w 980"/>
                <a:gd name="T11" fmla="*/ 636 h 813"/>
                <a:gd name="T12" fmla="*/ 980 w 980"/>
                <a:gd name="T13" fmla="*/ 18 h 813"/>
                <a:gd name="T14" fmla="*/ 954 w 980"/>
                <a:gd name="T15" fmla="*/ 7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0" h="813">
                  <a:moveTo>
                    <a:pt x="954" y="7"/>
                  </a:moveTo>
                  <a:cubicBezTo>
                    <a:pt x="954" y="7"/>
                    <a:pt x="954" y="7"/>
                    <a:pt x="954" y="7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954" y="624"/>
                    <a:pt x="954" y="624"/>
                    <a:pt x="954" y="624"/>
                  </a:cubicBezTo>
                  <a:cubicBezTo>
                    <a:pt x="954" y="624"/>
                    <a:pt x="979" y="617"/>
                    <a:pt x="980" y="636"/>
                  </a:cubicBezTo>
                  <a:cubicBezTo>
                    <a:pt x="980" y="18"/>
                    <a:pt x="980" y="18"/>
                    <a:pt x="980" y="18"/>
                  </a:cubicBezTo>
                  <a:cubicBezTo>
                    <a:pt x="979" y="0"/>
                    <a:pt x="954" y="7"/>
                    <a:pt x="954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53" name="Group 352"/>
          <p:cNvGrpSpPr/>
          <p:nvPr/>
        </p:nvGrpSpPr>
        <p:grpSpPr>
          <a:xfrm>
            <a:off x="-242927" y="1951783"/>
            <a:ext cx="2255479" cy="1065420"/>
            <a:chOff x="-281027" y="2761408"/>
            <a:chExt cx="2255479" cy="1065420"/>
          </a:xfrm>
        </p:grpSpPr>
        <p:sp>
          <p:nvSpPr>
            <p:cNvPr id="40" name="TextBox 39"/>
            <p:cNvSpPr txBox="1"/>
            <p:nvPr/>
          </p:nvSpPr>
          <p:spPr>
            <a:xfrm>
              <a:off x="-281027" y="3242053"/>
              <a:ext cx="22554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>
                  <a:solidFill>
                    <a:schemeClr val="bg1"/>
                  </a:solidFill>
                </a:rPr>
                <a:t>FUENTES DE INFORMACIÓN</a:t>
              </a:r>
              <a:endParaRPr lang="id-ID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102"/>
            <p:cNvSpPr>
              <a:spLocks noEditPoints="1"/>
            </p:cNvSpPr>
            <p:nvPr/>
          </p:nvSpPr>
          <p:spPr bwMode="auto">
            <a:xfrm>
              <a:off x="757700" y="2761408"/>
              <a:ext cx="463006" cy="463006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28 w 64"/>
                <a:gd name="T11" fmla="*/ 8 h 64"/>
                <a:gd name="T12" fmla="*/ 36 w 64"/>
                <a:gd name="T13" fmla="*/ 8 h 64"/>
                <a:gd name="T14" fmla="*/ 36 w 64"/>
                <a:gd name="T15" fmla="*/ 28 h 64"/>
                <a:gd name="T16" fmla="*/ 28 w 64"/>
                <a:gd name="T17" fmla="*/ 28 h 64"/>
                <a:gd name="T18" fmla="*/ 28 w 64"/>
                <a:gd name="T19" fmla="*/ 8 h 64"/>
                <a:gd name="T20" fmla="*/ 32 w 64"/>
                <a:gd name="T21" fmla="*/ 53 h 64"/>
                <a:gd name="T22" fmla="*/ 11 w 64"/>
                <a:gd name="T23" fmla="*/ 32 h 64"/>
                <a:gd name="T24" fmla="*/ 24 w 64"/>
                <a:gd name="T25" fmla="*/ 13 h 64"/>
                <a:gd name="T26" fmla="*/ 24 w 64"/>
                <a:gd name="T27" fmla="*/ 12 h 64"/>
                <a:gd name="T28" fmla="*/ 24 w 64"/>
                <a:gd name="T29" fmla="*/ 20 h 64"/>
                <a:gd name="T30" fmla="*/ 17 w 64"/>
                <a:gd name="T31" fmla="*/ 32 h 64"/>
                <a:gd name="T32" fmla="*/ 32 w 64"/>
                <a:gd name="T33" fmla="*/ 47 h 64"/>
                <a:gd name="T34" fmla="*/ 47 w 64"/>
                <a:gd name="T35" fmla="*/ 32 h 64"/>
                <a:gd name="T36" fmla="*/ 40 w 64"/>
                <a:gd name="T37" fmla="*/ 20 h 64"/>
                <a:gd name="T38" fmla="*/ 40 w 64"/>
                <a:gd name="T39" fmla="*/ 12 h 64"/>
                <a:gd name="T40" fmla="*/ 40 w 64"/>
                <a:gd name="T41" fmla="*/ 13 h 64"/>
                <a:gd name="T42" fmla="*/ 53 w 64"/>
                <a:gd name="T43" fmla="*/ 32 h 64"/>
                <a:gd name="T44" fmla="*/ 32 w 64"/>
                <a:gd name="T45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4" y="50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28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8"/>
                  </a:lnTo>
                  <a:close/>
                  <a:moveTo>
                    <a:pt x="32" y="53"/>
                  </a:moveTo>
                  <a:cubicBezTo>
                    <a:pt x="20" y="53"/>
                    <a:pt x="11" y="44"/>
                    <a:pt x="11" y="32"/>
                  </a:cubicBezTo>
                  <a:cubicBezTo>
                    <a:pt x="11" y="24"/>
                    <a:pt x="16" y="16"/>
                    <a:pt x="24" y="13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22"/>
                    <a:pt x="17" y="27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ubicBezTo>
                    <a:pt x="40" y="47"/>
                    <a:pt x="47" y="40"/>
                    <a:pt x="47" y="32"/>
                  </a:cubicBezTo>
                  <a:cubicBezTo>
                    <a:pt x="47" y="27"/>
                    <a:pt x="44" y="22"/>
                    <a:pt x="40" y="20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6"/>
                    <a:pt x="53" y="24"/>
                    <a:pt x="53" y="32"/>
                  </a:cubicBezTo>
                  <a:cubicBezTo>
                    <a:pt x="53" y="44"/>
                    <a:pt x="44" y="53"/>
                    <a:pt x="32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pic>
        <p:nvPicPr>
          <p:cNvPr id="4" name="Graphic 3" descr="City with solid fill">
            <a:extLst>
              <a:ext uri="{FF2B5EF4-FFF2-40B4-BE49-F238E27FC236}">
                <a16:creationId xmlns:a16="http://schemas.microsoft.com/office/drawing/2014/main" id="{9A04E3EB-E904-4145-B639-DEB89AAE5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4010" y="1633461"/>
            <a:ext cx="644846" cy="644846"/>
          </a:xfrm>
          <a:prstGeom prst="rect">
            <a:avLst/>
          </a:prstGeom>
        </p:spPr>
      </p:pic>
      <p:grpSp>
        <p:nvGrpSpPr>
          <p:cNvPr id="393" name="Group 392">
            <a:extLst>
              <a:ext uri="{FF2B5EF4-FFF2-40B4-BE49-F238E27FC236}">
                <a16:creationId xmlns:a16="http://schemas.microsoft.com/office/drawing/2014/main" id="{E3CE7A17-F0DD-4FAF-9B8B-26D60C50451F}"/>
              </a:ext>
            </a:extLst>
          </p:cNvPr>
          <p:cNvGrpSpPr/>
          <p:nvPr/>
        </p:nvGrpSpPr>
        <p:grpSpPr>
          <a:xfrm>
            <a:off x="2023559" y="4941486"/>
            <a:ext cx="2139713" cy="1018774"/>
            <a:chOff x="10007111" y="6094851"/>
            <a:chExt cx="2184888" cy="1089860"/>
          </a:xfrm>
        </p:grpSpPr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783E6191-D7EA-4620-ADAE-A0C8B86F1982}"/>
                </a:ext>
              </a:extLst>
            </p:cNvPr>
            <p:cNvGrpSpPr/>
            <p:nvPr/>
          </p:nvGrpSpPr>
          <p:grpSpPr>
            <a:xfrm>
              <a:off x="12011216" y="6203320"/>
              <a:ext cx="180783" cy="668842"/>
              <a:chOff x="12011216" y="6203320"/>
              <a:chExt cx="180783" cy="668842"/>
            </a:xfrm>
          </p:grpSpPr>
          <p:sp>
            <p:nvSpPr>
              <p:cNvPr id="398" name="Freeform 13">
                <a:extLst>
                  <a:ext uri="{FF2B5EF4-FFF2-40B4-BE49-F238E27FC236}">
                    <a16:creationId xmlns:a16="http://schemas.microsoft.com/office/drawing/2014/main" id="{B36F81FC-CFB2-4AD6-AA73-A5301D9AF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1216" y="6203320"/>
                <a:ext cx="180783" cy="294418"/>
              </a:xfrm>
              <a:custGeom>
                <a:avLst/>
                <a:gdLst>
                  <a:gd name="T0" fmla="*/ 54 w 81"/>
                  <a:gd name="T1" fmla="*/ 79 h 132"/>
                  <a:gd name="T2" fmla="*/ 54 w 81"/>
                  <a:gd name="T3" fmla="*/ 0 h 132"/>
                  <a:gd name="T4" fmla="*/ 0 w 81"/>
                  <a:gd name="T5" fmla="*/ 11 h 132"/>
                  <a:gd name="T6" fmla="*/ 0 w 81"/>
                  <a:gd name="T7" fmla="*/ 132 h 132"/>
                  <a:gd name="T8" fmla="*/ 54 w 81"/>
                  <a:gd name="T9" fmla="*/ 121 h 132"/>
                  <a:gd name="T10" fmla="*/ 54 w 81"/>
                  <a:gd name="T11" fmla="*/ 121 h 132"/>
                  <a:gd name="T12" fmla="*/ 80 w 81"/>
                  <a:gd name="T13" fmla="*/ 91 h 132"/>
                  <a:gd name="T14" fmla="*/ 54 w 81"/>
                  <a:gd name="T15" fmla="*/ 7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132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7"/>
                      <a:pt x="80" y="91"/>
                    </a:cubicBezTo>
                    <a:cubicBezTo>
                      <a:pt x="79" y="72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9" name="Freeform 19">
                <a:extLst>
                  <a:ext uri="{FF2B5EF4-FFF2-40B4-BE49-F238E27FC236}">
                    <a16:creationId xmlns:a16="http://schemas.microsoft.com/office/drawing/2014/main" id="{746B37BC-7E1A-4760-A392-7EE77598C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1216" y="6577744"/>
                <a:ext cx="180783" cy="294418"/>
              </a:xfrm>
              <a:custGeom>
                <a:avLst/>
                <a:gdLst>
                  <a:gd name="T0" fmla="*/ 54 w 81"/>
                  <a:gd name="T1" fmla="*/ 79 h 132"/>
                  <a:gd name="T2" fmla="*/ 54 w 81"/>
                  <a:gd name="T3" fmla="*/ 0 h 132"/>
                  <a:gd name="T4" fmla="*/ 0 w 81"/>
                  <a:gd name="T5" fmla="*/ 11 h 132"/>
                  <a:gd name="T6" fmla="*/ 0 w 81"/>
                  <a:gd name="T7" fmla="*/ 132 h 132"/>
                  <a:gd name="T8" fmla="*/ 54 w 81"/>
                  <a:gd name="T9" fmla="*/ 121 h 132"/>
                  <a:gd name="T10" fmla="*/ 54 w 81"/>
                  <a:gd name="T11" fmla="*/ 121 h 132"/>
                  <a:gd name="T12" fmla="*/ 80 w 81"/>
                  <a:gd name="T13" fmla="*/ 91 h 132"/>
                  <a:gd name="T14" fmla="*/ 54 w 81"/>
                  <a:gd name="T15" fmla="*/ 7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132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7"/>
                      <a:pt x="80" y="91"/>
                    </a:cubicBezTo>
                    <a:cubicBezTo>
                      <a:pt x="79" y="72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A728BCDD-E65B-40FF-B1CB-5D26F2649FFE}"/>
                </a:ext>
              </a:extLst>
            </p:cNvPr>
            <p:cNvGrpSpPr/>
            <p:nvPr/>
          </p:nvGrpSpPr>
          <p:grpSpPr>
            <a:xfrm>
              <a:off x="10007111" y="6094851"/>
              <a:ext cx="2183166" cy="1089860"/>
              <a:chOff x="10007111" y="6094851"/>
              <a:chExt cx="2183166" cy="1089860"/>
            </a:xfrm>
          </p:grpSpPr>
          <p:sp>
            <p:nvSpPr>
              <p:cNvPr id="396" name="Freeform 14">
                <a:extLst>
                  <a:ext uri="{FF2B5EF4-FFF2-40B4-BE49-F238E27FC236}">
                    <a16:creationId xmlns:a16="http://schemas.microsoft.com/office/drawing/2014/main" id="{96442F27-105A-44D8-BEC7-E875B3A40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7111" y="6094851"/>
                <a:ext cx="2183166" cy="705913"/>
              </a:xfrm>
              <a:custGeom>
                <a:avLst/>
                <a:gdLst>
                  <a:gd name="T0" fmla="*/ 954 w 980"/>
                  <a:gd name="T1" fmla="*/ 7 h 317"/>
                  <a:gd name="T2" fmla="*/ 954 w 980"/>
                  <a:gd name="T3" fmla="*/ 7 h 317"/>
                  <a:gd name="T4" fmla="*/ 0 w 980"/>
                  <a:gd name="T5" fmla="*/ 196 h 317"/>
                  <a:gd name="T6" fmla="*/ 0 w 980"/>
                  <a:gd name="T7" fmla="*/ 317 h 317"/>
                  <a:gd name="T8" fmla="*/ 954 w 980"/>
                  <a:gd name="T9" fmla="*/ 128 h 317"/>
                  <a:gd name="T10" fmla="*/ 980 w 980"/>
                  <a:gd name="T11" fmla="*/ 140 h 317"/>
                  <a:gd name="T12" fmla="*/ 980 w 980"/>
                  <a:gd name="T13" fmla="*/ 18 h 317"/>
                  <a:gd name="T14" fmla="*/ 954 w 980"/>
                  <a:gd name="T15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0" h="317">
                    <a:moveTo>
                      <a:pt x="954" y="7"/>
                    </a:moveTo>
                    <a:cubicBezTo>
                      <a:pt x="954" y="7"/>
                      <a:pt x="954" y="7"/>
                      <a:pt x="954" y="7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8"/>
                      <a:pt x="954" y="128"/>
                      <a:pt x="954" y="128"/>
                    </a:cubicBezTo>
                    <a:cubicBezTo>
                      <a:pt x="954" y="128"/>
                      <a:pt x="979" y="121"/>
                      <a:pt x="980" y="140"/>
                    </a:cubicBezTo>
                    <a:cubicBezTo>
                      <a:pt x="980" y="18"/>
                      <a:pt x="980" y="18"/>
                      <a:pt x="980" y="18"/>
                    </a:cubicBezTo>
                    <a:cubicBezTo>
                      <a:pt x="979" y="0"/>
                      <a:pt x="954" y="7"/>
                      <a:pt x="954" y="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7" name="Freeform 20">
                <a:extLst>
                  <a:ext uri="{FF2B5EF4-FFF2-40B4-BE49-F238E27FC236}">
                    <a16:creationId xmlns:a16="http://schemas.microsoft.com/office/drawing/2014/main" id="{B959A3E9-C27F-40A8-A3F2-CB90DFE95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7111" y="6478798"/>
                <a:ext cx="2183166" cy="705913"/>
              </a:xfrm>
              <a:custGeom>
                <a:avLst/>
                <a:gdLst>
                  <a:gd name="T0" fmla="*/ 954 w 980"/>
                  <a:gd name="T1" fmla="*/ 7 h 317"/>
                  <a:gd name="T2" fmla="*/ 954 w 980"/>
                  <a:gd name="T3" fmla="*/ 7 h 317"/>
                  <a:gd name="T4" fmla="*/ 0 w 980"/>
                  <a:gd name="T5" fmla="*/ 196 h 317"/>
                  <a:gd name="T6" fmla="*/ 0 w 980"/>
                  <a:gd name="T7" fmla="*/ 317 h 317"/>
                  <a:gd name="T8" fmla="*/ 954 w 980"/>
                  <a:gd name="T9" fmla="*/ 128 h 317"/>
                  <a:gd name="T10" fmla="*/ 980 w 980"/>
                  <a:gd name="T11" fmla="*/ 140 h 317"/>
                  <a:gd name="T12" fmla="*/ 980 w 980"/>
                  <a:gd name="T13" fmla="*/ 18 h 317"/>
                  <a:gd name="T14" fmla="*/ 954 w 980"/>
                  <a:gd name="T15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0" h="317">
                    <a:moveTo>
                      <a:pt x="954" y="7"/>
                    </a:moveTo>
                    <a:cubicBezTo>
                      <a:pt x="954" y="7"/>
                      <a:pt x="954" y="7"/>
                      <a:pt x="954" y="7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8"/>
                      <a:pt x="954" y="128"/>
                      <a:pt x="954" y="128"/>
                    </a:cubicBezTo>
                    <a:cubicBezTo>
                      <a:pt x="954" y="128"/>
                      <a:pt x="979" y="121"/>
                      <a:pt x="980" y="140"/>
                    </a:cubicBezTo>
                    <a:cubicBezTo>
                      <a:pt x="980" y="18"/>
                      <a:pt x="980" y="18"/>
                      <a:pt x="980" y="18"/>
                    </a:cubicBezTo>
                    <a:cubicBezTo>
                      <a:pt x="979" y="0"/>
                      <a:pt x="954" y="7"/>
                      <a:pt x="954" y="7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EA2BDF-E177-40E6-BBCB-8228B00375F3}"/>
              </a:ext>
            </a:extLst>
          </p:cNvPr>
          <p:cNvGrpSpPr/>
          <p:nvPr/>
        </p:nvGrpSpPr>
        <p:grpSpPr>
          <a:xfrm>
            <a:off x="21245" y="4923276"/>
            <a:ext cx="2183166" cy="1089860"/>
            <a:chOff x="21245" y="4923276"/>
            <a:chExt cx="2183166" cy="1089860"/>
          </a:xfrm>
        </p:grpSpPr>
        <p:grpSp>
          <p:nvGrpSpPr>
            <p:cNvPr id="349" name="Group 348"/>
            <p:cNvGrpSpPr/>
            <p:nvPr/>
          </p:nvGrpSpPr>
          <p:grpSpPr>
            <a:xfrm>
              <a:off x="2017546" y="5031745"/>
              <a:ext cx="179061" cy="678367"/>
              <a:chOff x="1988971" y="6203320"/>
              <a:chExt cx="179061" cy="678367"/>
            </a:xfrm>
          </p:grpSpPr>
          <p:sp>
            <p:nvSpPr>
              <p:cNvPr id="15" name="Freeform 17"/>
              <p:cNvSpPr>
                <a:spLocks/>
              </p:cNvSpPr>
              <p:nvPr/>
            </p:nvSpPr>
            <p:spPr bwMode="auto">
              <a:xfrm>
                <a:off x="1988971" y="6203320"/>
                <a:ext cx="179061" cy="294418"/>
              </a:xfrm>
              <a:custGeom>
                <a:avLst/>
                <a:gdLst>
                  <a:gd name="T0" fmla="*/ 54 w 81"/>
                  <a:gd name="T1" fmla="*/ 79 h 132"/>
                  <a:gd name="T2" fmla="*/ 54 w 81"/>
                  <a:gd name="T3" fmla="*/ 0 h 132"/>
                  <a:gd name="T4" fmla="*/ 0 w 81"/>
                  <a:gd name="T5" fmla="*/ 11 h 132"/>
                  <a:gd name="T6" fmla="*/ 0 w 81"/>
                  <a:gd name="T7" fmla="*/ 132 h 132"/>
                  <a:gd name="T8" fmla="*/ 54 w 81"/>
                  <a:gd name="T9" fmla="*/ 121 h 132"/>
                  <a:gd name="T10" fmla="*/ 54 w 81"/>
                  <a:gd name="T11" fmla="*/ 121 h 132"/>
                  <a:gd name="T12" fmla="*/ 80 w 81"/>
                  <a:gd name="T13" fmla="*/ 91 h 132"/>
                  <a:gd name="T14" fmla="*/ 54 w 81"/>
                  <a:gd name="T15" fmla="*/ 7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132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7"/>
                      <a:pt x="80" y="91"/>
                    </a:cubicBezTo>
                    <a:cubicBezTo>
                      <a:pt x="79" y="72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auto">
              <a:xfrm>
                <a:off x="1988971" y="6587269"/>
                <a:ext cx="179061" cy="294418"/>
              </a:xfrm>
              <a:custGeom>
                <a:avLst/>
                <a:gdLst>
                  <a:gd name="T0" fmla="*/ 54 w 81"/>
                  <a:gd name="T1" fmla="*/ 79 h 132"/>
                  <a:gd name="T2" fmla="*/ 54 w 81"/>
                  <a:gd name="T3" fmla="*/ 0 h 132"/>
                  <a:gd name="T4" fmla="*/ 0 w 81"/>
                  <a:gd name="T5" fmla="*/ 11 h 132"/>
                  <a:gd name="T6" fmla="*/ 0 w 81"/>
                  <a:gd name="T7" fmla="*/ 132 h 132"/>
                  <a:gd name="T8" fmla="*/ 54 w 81"/>
                  <a:gd name="T9" fmla="*/ 121 h 132"/>
                  <a:gd name="T10" fmla="*/ 54 w 81"/>
                  <a:gd name="T11" fmla="*/ 121 h 132"/>
                  <a:gd name="T12" fmla="*/ 80 w 81"/>
                  <a:gd name="T13" fmla="*/ 91 h 132"/>
                  <a:gd name="T14" fmla="*/ 54 w 81"/>
                  <a:gd name="T15" fmla="*/ 7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1" h="132">
                    <a:moveTo>
                      <a:pt x="54" y="79"/>
                    </a:moveTo>
                    <a:cubicBezTo>
                      <a:pt x="54" y="0"/>
                      <a:pt x="54" y="0"/>
                      <a:pt x="54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54" y="121"/>
                      <a:pt x="81" y="117"/>
                      <a:pt x="80" y="91"/>
                    </a:cubicBezTo>
                    <a:cubicBezTo>
                      <a:pt x="79" y="72"/>
                      <a:pt x="54" y="79"/>
                      <a:pt x="54" y="79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348" name="Group 347"/>
            <p:cNvGrpSpPr/>
            <p:nvPr/>
          </p:nvGrpSpPr>
          <p:grpSpPr>
            <a:xfrm>
              <a:off x="21245" y="4923276"/>
              <a:ext cx="2183166" cy="1089860"/>
              <a:chOff x="-16855" y="6094851"/>
              <a:chExt cx="2183166" cy="1089860"/>
            </a:xfrm>
          </p:grpSpPr>
          <p:sp>
            <p:nvSpPr>
              <p:cNvPr id="16" name="Freeform 18"/>
              <p:cNvSpPr>
                <a:spLocks/>
              </p:cNvSpPr>
              <p:nvPr/>
            </p:nvSpPr>
            <p:spPr bwMode="auto">
              <a:xfrm>
                <a:off x="-16855" y="6094851"/>
                <a:ext cx="2183166" cy="705913"/>
              </a:xfrm>
              <a:custGeom>
                <a:avLst/>
                <a:gdLst>
                  <a:gd name="T0" fmla="*/ 954 w 980"/>
                  <a:gd name="T1" fmla="*/ 7 h 317"/>
                  <a:gd name="T2" fmla="*/ 954 w 980"/>
                  <a:gd name="T3" fmla="*/ 7 h 317"/>
                  <a:gd name="T4" fmla="*/ 0 w 980"/>
                  <a:gd name="T5" fmla="*/ 196 h 317"/>
                  <a:gd name="T6" fmla="*/ 0 w 980"/>
                  <a:gd name="T7" fmla="*/ 317 h 317"/>
                  <a:gd name="T8" fmla="*/ 954 w 980"/>
                  <a:gd name="T9" fmla="*/ 128 h 317"/>
                  <a:gd name="T10" fmla="*/ 980 w 980"/>
                  <a:gd name="T11" fmla="*/ 140 h 317"/>
                  <a:gd name="T12" fmla="*/ 980 w 980"/>
                  <a:gd name="T13" fmla="*/ 18 h 317"/>
                  <a:gd name="T14" fmla="*/ 954 w 980"/>
                  <a:gd name="T15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0" h="317">
                    <a:moveTo>
                      <a:pt x="954" y="7"/>
                    </a:moveTo>
                    <a:cubicBezTo>
                      <a:pt x="954" y="7"/>
                      <a:pt x="954" y="7"/>
                      <a:pt x="954" y="7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8"/>
                      <a:pt x="954" y="128"/>
                      <a:pt x="954" y="128"/>
                    </a:cubicBezTo>
                    <a:cubicBezTo>
                      <a:pt x="954" y="128"/>
                      <a:pt x="979" y="121"/>
                      <a:pt x="980" y="140"/>
                    </a:cubicBezTo>
                    <a:cubicBezTo>
                      <a:pt x="980" y="18"/>
                      <a:pt x="980" y="18"/>
                      <a:pt x="980" y="18"/>
                    </a:cubicBezTo>
                    <a:cubicBezTo>
                      <a:pt x="979" y="0"/>
                      <a:pt x="954" y="7"/>
                      <a:pt x="95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2" name="Freeform 24"/>
              <p:cNvSpPr>
                <a:spLocks/>
              </p:cNvSpPr>
              <p:nvPr/>
            </p:nvSpPr>
            <p:spPr bwMode="auto">
              <a:xfrm>
                <a:off x="-16855" y="6478798"/>
                <a:ext cx="2183166" cy="705913"/>
              </a:xfrm>
              <a:custGeom>
                <a:avLst/>
                <a:gdLst>
                  <a:gd name="T0" fmla="*/ 954 w 980"/>
                  <a:gd name="T1" fmla="*/ 7 h 317"/>
                  <a:gd name="T2" fmla="*/ 954 w 980"/>
                  <a:gd name="T3" fmla="*/ 7 h 317"/>
                  <a:gd name="T4" fmla="*/ 0 w 980"/>
                  <a:gd name="T5" fmla="*/ 196 h 317"/>
                  <a:gd name="T6" fmla="*/ 0 w 980"/>
                  <a:gd name="T7" fmla="*/ 317 h 317"/>
                  <a:gd name="T8" fmla="*/ 954 w 980"/>
                  <a:gd name="T9" fmla="*/ 128 h 317"/>
                  <a:gd name="T10" fmla="*/ 980 w 980"/>
                  <a:gd name="T11" fmla="*/ 140 h 317"/>
                  <a:gd name="T12" fmla="*/ 980 w 980"/>
                  <a:gd name="T13" fmla="*/ 18 h 317"/>
                  <a:gd name="T14" fmla="*/ 954 w 980"/>
                  <a:gd name="T15" fmla="*/ 7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80" h="317">
                    <a:moveTo>
                      <a:pt x="954" y="7"/>
                    </a:moveTo>
                    <a:cubicBezTo>
                      <a:pt x="954" y="7"/>
                      <a:pt x="954" y="7"/>
                      <a:pt x="954" y="7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317"/>
                      <a:pt x="0" y="317"/>
                      <a:pt x="0" y="317"/>
                    </a:cubicBezTo>
                    <a:cubicBezTo>
                      <a:pt x="954" y="128"/>
                      <a:pt x="954" y="128"/>
                      <a:pt x="954" y="128"/>
                    </a:cubicBezTo>
                    <a:cubicBezTo>
                      <a:pt x="954" y="128"/>
                      <a:pt x="979" y="121"/>
                      <a:pt x="980" y="140"/>
                    </a:cubicBezTo>
                    <a:cubicBezTo>
                      <a:pt x="980" y="18"/>
                      <a:pt x="980" y="18"/>
                      <a:pt x="980" y="18"/>
                    </a:cubicBezTo>
                    <a:cubicBezTo>
                      <a:pt x="979" y="0"/>
                      <a:pt x="954" y="7"/>
                      <a:pt x="95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47EE0859-5A35-4BB5-9BFA-0B7FFEFA1F34}"/>
              </a:ext>
            </a:extLst>
          </p:cNvPr>
          <p:cNvGrpSpPr/>
          <p:nvPr/>
        </p:nvGrpSpPr>
        <p:grpSpPr>
          <a:xfrm>
            <a:off x="2042613" y="3377206"/>
            <a:ext cx="1805060" cy="921953"/>
            <a:chOff x="10111946" y="4167780"/>
            <a:chExt cx="1805060" cy="921953"/>
          </a:xfrm>
        </p:grpSpPr>
        <p:grpSp>
          <p:nvGrpSpPr>
            <p:cNvPr id="402" name="Group 401">
              <a:extLst>
                <a:ext uri="{FF2B5EF4-FFF2-40B4-BE49-F238E27FC236}">
                  <a16:creationId xmlns:a16="http://schemas.microsoft.com/office/drawing/2014/main" id="{68A214C2-72EB-4EA5-A890-B96E9E240089}"/>
                </a:ext>
              </a:extLst>
            </p:cNvPr>
            <p:cNvGrpSpPr/>
            <p:nvPr/>
          </p:nvGrpSpPr>
          <p:grpSpPr>
            <a:xfrm>
              <a:off x="10208098" y="4167780"/>
              <a:ext cx="269159" cy="253225"/>
              <a:chOff x="1587" y="1"/>
              <a:chExt cx="1746446" cy="1643062"/>
            </a:xfrm>
            <a:solidFill>
              <a:schemeClr val="bg1">
                <a:lumMod val="85000"/>
              </a:schemeClr>
            </a:solidFill>
          </p:grpSpPr>
          <p:sp>
            <p:nvSpPr>
              <p:cNvPr id="404" name="Freeform 45">
                <a:extLst>
                  <a:ext uri="{FF2B5EF4-FFF2-40B4-BE49-F238E27FC236}">
                    <a16:creationId xmlns:a16="http://schemas.microsoft.com/office/drawing/2014/main" id="{83A87D6D-D242-4022-845F-2ED9A375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" y="1"/>
                <a:ext cx="225425" cy="225425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8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8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6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2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6" y="0"/>
                      <a:pt x="177" y="21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5" name="Freeform 46">
                <a:extLst>
                  <a:ext uri="{FF2B5EF4-FFF2-40B4-BE49-F238E27FC236}">
                    <a16:creationId xmlns:a16="http://schemas.microsoft.com/office/drawing/2014/main" id="{DF86BFF4-E70D-4687-89D5-F2202245CB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236538"/>
                <a:ext cx="223838" cy="225425"/>
              </a:xfrm>
              <a:custGeom>
                <a:avLst/>
                <a:gdLst>
                  <a:gd name="T0" fmla="*/ 176 w 176"/>
                  <a:gd name="T1" fmla="*/ 129 h 177"/>
                  <a:gd name="T2" fmla="*/ 128 w 176"/>
                  <a:gd name="T3" fmla="*/ 177 h 177"/>
                  <a:gd name="T4" fmla="*/ 47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7 w 176"/>
                  <a:gd name="T11" fmla="*/ 0 h 177"/>
                  <a:gd name="T12" fmla="*/ 128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5"/>
                      <a:pt x="155" y="177"/>
                      <a:pt x="128" y="177"/>
                    </a:cubicBezTo>
                    <a:cubicBezTo>
                      <a:pt x="47" y="177"/>
                      <a:pt x="47" y="177"/>
                      <a:pt x="47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6" name="Freeform 47">
                <a:extLst>
                  <a:ext uri="{FF2B5EF4-FFF2-40B4-BE49-F238E27FC236}">
                    <a16:creationId xmlns:a16="http://schemas.microsoft.com/office/drawing/2014/main" id="{7A9FACB2-5BCA-4602-B7F3-F4A5BE0FD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63" y="471488"/>
                <a:ext cx="223838" cy="227013"/>
              </a:xfrm>
              <a:custGeom>
                <a:avLst/>
                <a:gdLst>
                  <a:gd name="T0" fmla="*/ 176 w 176"/>
                  <a:gd name="T1" fmla="*/ 129 h 177"/>
                  <a:gd name="T2" fmla="*/ 129 w 176"/>
                  <a:gd name="T3" fmla="*/ 177 h 177"/>
                  <a:gd name="T4" fmla="*/ 48 w 176"/>
                  <a:gd name="T5" fmla="*/ 177 h 177"/>
                  <a:gd name="T6" fmla="*/ 0 w 176"/>
                  <a:gd name="T7" fmla="*/ 129 h 177"/>
                  <a:gd name="T8" fmla="*/ 0 w 176"/>
                  <a:gd name="T9" fmla="*/ 48 h 177"/>
                  <a:gd name="T10" fmla="*/ 48 w 176"/>
                  <a:gd name="T11" fmla="*/ 0 h 177"/>
                  <a:gd name="T12" fmla="*/ 129 w 176"/>
                  <a:gd name="T13" fmla="*/ 0 h 177"/>
                  <a:gd name="T14" fmla="*/ 176 w 176"/>
                  <a:gd name="T15" fmla="*/ 48 h 177"/>
                  <a:gd name="T16" fmla="*/ 176 w 176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129"/>
                    </a:moveTo>
                    <a:cubicBezTo>
                      <a:pt x="176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2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7" name="Freeform 48">
                <a:extLst>
                  <a:ext uri="{FF2B5EF4-FFF2-40B4-BE49-F238E27FC236}">
                    <a16:creationId xmlns:a16="http://schemas.microsoft.com/office/drawing/2014/main" id="{B66B2049-DF68-4E7A-A95C-835C156D2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00" y="709613"/>
                <a:ext cx="225425" cy="223838"/>
              </a:xfrm>
              <a:custGeom>
                <a:avLst/>
                <a:gdLst>
                  <a:gd name="T0" fmla="*/ 177 w 177"/>
                  <a:gd name="T1" fmla="*/ 129 h 176"/>
                  <a:gd name="T2" fmla="*/ 129 w 177"/>
                  <a:gd name="T3" fmla="*/ 176 h 176"/>
                  <a:gd name="T4" fmla="*/ 48 w 177"/>
                  <a:gd name="T5" fmla="*/ 176 h 176"/>
                  <a:gd name="T6" fmla="*/ 0 w 177"/>
                  <a:gd name="T7" fmla="*/ 129 h 176"/>
                  <a:gd name="T8" fmla="*/ 0 w 177"/>
                  <a:gd name="T9" fmla="*/ 47 h 176"/>
                  <a:gd name="T10" fmla="*/ 48 w 177"/>
                  <a:gd name="T11" fmla="*/ 0 h 176"/>
                  <a:gd name="T12" fmla="*/ 129 w 177"/>
                  <a:gd name="T13" fmla="*/ 0 h 176"/>
                  <a:gd name="T14" fmla="*/ 177 w 177"/>
                  <a:gd name="T15" fmla="*/ 47 h 176"/>
                  <a:gd name="T16" fmla="*/ 177 w 177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129"/>
                    </a:moveTo>
                    <a:cubicBezTo>
                      <a:pt x="177" y="155"/>
                      <a:pt x="155" y="176"/>
                      <a:pt x="129" y="176"/>
                    </a:cubicBezTo>
                    <a:cubicBezTo>
                      <a:pt x="48" y="176"/>
                      <a:pt x="48" y="176"/>
                      <a:pt x="48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1"/>
                      <a:pt x="177" y="47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8" name="Freeform 49">
                <a:extLst>
                  <a:ext uri="{FF2B5EF4-FFF2-40B4-BE49-F238E27FC236}">
                    <a16:creationId xmlns:a16="http://schemas.microsoft.com/office/drawing/2014/main" id="{709F4127-897F-4B40-84EE-CBFACAEBF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" y="1417638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6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6" y="177"/>
                      <a:pt x="177" y="156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9" name="Freeform 50">
                <a:extLst>
                  <a:ext uri="{FF2B5EF4-FFF2-40B4-BE49-F238E27FC236}">
                    <a16:creationId xmlns:a16="http://schemas.microsoft.com/office/drawing/2014/main" id="{2E4DADE3-5952-4F06-AAE2-BCDF45956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" y="1181101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8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8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8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7" y="177"/>
                    </a:cubicBezTo>
                    <a:cubicBezTo>
                      <a:pt x="128" y="177"/>
                      <a:pt x="128" y="177"/>
                      <a:pt x="128" y="177"/>
                    </a:cubicBezTo>
                    <a:cubicBezTo>
                      <a:pt x="155" y="177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0" name="Freeform 51">
                <a:extLst>
                  <a:ext uri="{FF2B5EF4-FFF2-40B4-BE49-F238E27FC236}">
                    <a16:creationId xmlns:a16="http://schemas.microsoft.com/office/drawing/2014/main" id="{D10C949A-F8C8-4F64-A660-B4C2AC52B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63" y="946151"/>
                <a:ext cx="223838" cy="223838"/>
              </a:xfrm>
              <a:custGeom>
                <a:avLst/>
                <a:gdLst>
                  <a:gd name="T0" fmla="*/ 176 w 176"/>
                  <a:gd name="T1" fmla="*/ 48 h 176"/>
                  <a:gd name="T2" fmla="*/ 129 w 176"/>
                  <a:gd name="T3" fmla="*/ 0 h 176"/>
                  <a:gd name="T4" fmla="*/ 48 w 176"/>
                  <a:gd name="T5" fmla="*/ 0 h 176"/>
                  <a:gd name="T6" fmla="*/ 0 w 176"/>
                  <a:gd name="T7" fmla="*/ 48 h 176"/>
                  <a:gd name="T8" fmla="*/ 0 w 176"/>
                  <a:gd name="T9" fmla="*/ 129 h 176"/>
                  <a:gd name="T10" fmla="*/ 48 w 176"/>
                  <a:gd name="T11" fmla="*/ 176 h 176"/>
                  <a:gd name="T12" fmla="*/ 129 w 176"/>
                  <a:gd name="T13" fmla="*/ 176 h 176"/>
                  <a:gd name="T14" fmla="*/ 176 w 176"/>
                  <a:gd name="T15" fmla="*/ 129 h 176"/>
                  <a:gd name="T16" fmla="*/ 176 w 176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48"/>
                    </a:moveTo>
                    <a:cubicBezTo>
                      <a:pt x="176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6" y="155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1" name="Freeform 52">
                <a:extLst>
                  <a:ext uri="{FF2B5EF4-FFF2-40B4-BE49-F238E27FC236}">
                    <a16:creationId xmlns:a16="http://schemas.microsoft.com/office/drawing/2014/main" id="{B264F20F-E8DC-4331-9A0D-53A7955A9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583" y="1"/>
                <a:ext cx="223838" cy="225425"/>
              </a:xfrm>
              <a:custGeom>
                <a:avLst/>
                <a:gdLst>
                  <a:gd name="T0" fmla="*/ 176 w 176"/>
                  <a:gd name="T1" fmla="*/ 129 h 176"/>
                  <a:gd name="T2" fmla="*/ 129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8 h 176"/>
                  <a:gd name="T10" fmla="*/ 47 w 176"/>
                  <a:gd name="T11" fmla="*/ 0 h 176"/>
                  <a:gd name="T12" fmla="*/ 129 w 176"/>
                  <a:gd name="T13" fmla="*/ 0 h 176"/>
                  <a:gd name="T14" fmla="*/ 176 w 176"/>
                  <a:gd name="T15" fmla="*/ 48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9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6" y="21"/>
                      <a:pt x="176" y="48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2" name="Freeform 53">
                <a:extLst>
                  <a:ext uri="{FF2B5EF4-FFF2-40B4-BE49-F238E27FC236}">
                    <a16:creationId xmlns:a16="http://schemas.microsoft.com/office/drawing/2014/main" id="{BCE5F81D-A637-4F60-AF6D-787AB04C0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120" y="236538"/>
                <a:ext cx="225425" cy="225425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5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1" y="177"/>
                      <a:pt x="0" y="155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1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3" name="Freeform 54">
                <a:extLst>
                  <a:ext uri="{FF2B5EF4-FFF2-40B4-BE49-F238E27FC236}">
                    <a16:creationId xmlns:a16="http://schemas.microsoft.com/office/drawing/2014/main" id="{F5927C22-7901-4254-9EA6-B9FCCB29F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6070" y="471488"/>
                <a:ext cx="225425" cy="227013"/>
              </a:xfrm>
              <a:custGeom>
                <a:avLst/>
                <a:gdLst>
                  <a:gd name="T0" fmla="*/ 177 w 177"/>
                  <a:gd name="T1" fmla="*/ 129 h 177"/>
                  <a:gd name="T2" fmla="*/ 129 w 177"/>
                  <a:gd name="T3" fmla="*/ 177 h 177"/>
                  <a:gd name="T4" fmla="*/ 48 w 177"/>
                  <a:gd name="T5" fmla="*/ 177 h 177"/>
                  <a:gd name="T6" fmla="*/ 0 w 177"/>
                  <a:gd name="T7" fmla="*/ 129 h 177"/>
                  <a:gd name="T8" fmla="*/ 0 w 177"/>
                  <a:gd name="T9" fmla="*/ 48 h 177"/>
                  <a:gd name="T10" fmla="*/ 48 w 177"/>
                  <a:gd name="T11" fmla="*/ 0 h 177"/>
                  <a:gd name="T12" fmla="*/ 129 w 177"/>
                  <a:gd name="T13" fmla="*/ 0 h 177"/>
                  <a:gd name="T14" fmla="*/ 177 w 177"/>
                  <a:gd name="T15" fmla="*/ 48 h 177"/>
                  <a:gd name="T16" fmla="*/ 177 w 177"/>
                  <a:gd name="T17" fmla="*/ 129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129"/>
                    </a:moveTo>
                    <a:cubicBezTo>
                      <a:pt x="177" y="156"/>
                      <a:pt x="155" y="177"/>
                      <a:pt x="129" y="177"/>
                    </a:cubicBezTo>
                    <a:cubicBezTo>
                      <a:pt x="48" y="177"/>
                      <a:pt x="48" y="177"/>
                      <a:pt x="48" y="177"/>
                    </a:cubicBezTo>
                    <a:cubicBezTo>
                      <a:pt x="22" y="177"/>
                      <a:pt x="0" y="156"/>
                      <a:pt x="0" y="129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2"/>
                      <a:pt x="22" y="0"/>
                      <a:pt x="48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55" y="0"/>
                      <a:pt x="177" y="22"/>
                      <a:pt x="177" y="48"/>
                    </a:cubicBezTo>
                    <a:lnTo>
                      <a:pt x="177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4" name="Freeform 55">
                <a:extLst>
                  <a:ext uri="{FF2B5EF4-FFF2-40B4-BE49-F238E27FC236}">
                    <a16:creationId xmlns:a16="http://schemas.microsoft.com/office/drawing/2014/main" id="{9DAE8DE9-2462-4515-9001-66E385845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195" y="709613"/>
                <a:ext cx="223838" cy="223838"/>
              </a:xfrm>
              <a:custGeom>
                <a:avLst/>
                <a:gdLst>
                  <a:gd name="T0" fmla="*/ 176 w 176"/>
                  <a:gd name="T1" fmla="*/ 129 h 176"/>
                  <a:gd name="T2" fmla="*/ 128 w 176"/>
                  <a:gd name="T3" fmla="*/ 176 h 176"/>
                  <a:gd name="T4" fmla="*/ 47 w 176"/>
                  <a:gd name="T5" fmla="*/ 176 h 176"/>
                  <a:gd name="T6" fmla="*/ 0 w 176"/>
                  <a:gd name="T7" fmla="*/ 129 h 176"/>
                  <a:gd name="T8" fmla="*/ 0 w 176"/>
                  <a:gd name="T9" fmla="*/ 47 h 176"/>
                  <a:gd name="T10" fmla="*/ 47 w 176"/>
                  <a:gd name="T11" fmla="*/ 0 h 176"/>
                  <a:gd name="T12" fmla="*/ 128 w 176"/>
                  <a:gd name="T13" fmla="*/ 0 h 176"/>
                  <a:gd name="T14" fmla="*/ 176 w 176"/>
                  <a:gd name="T15" fmla="*/ 47 h 176"/>
                  <a:gd name="T16" fmla="*/ 176 w 176"/>
                  <a:gd name="T17" fmla="*/ 12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6">
                    <a:moveTo>
                      <a:pt x="176" y="129"/>
                    </a:moveTo>
                    <a:cubicBezTo>
                      <a:pt x="176" y="155"/>
                      <a:pt x="155" y="176"/>
                      <a:pt x="128" y="176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21" y="176"/>
                      <a:pt x="0" y="155"/>
                      <a:pt x="0" y="129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55" y="0"/>
                      <a:pt x="176" y="21"/>
                      <a:pt x="176" y="47"/>
                    </a:cubicBezTo>
                    <a:lnTo>
                      <a:pt x="176" y="1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5" name="Freeform 56">
                <a:extLst>
                  <a:ext uri="{FF2B5EF4-FFF2-40B4-BE49-F238E27FC236}">
                    <a16:creationId xmlns:a16="http://schemas.microsoft.com/office/drawing/2014/main" id="{57DEF597-3E6A-47C8-B26C-94354FF5C3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583" y="1417638"/>
                <a:ext cx="223838" cy="225425"/>
              </a:xfrm>
              <a:custGeom>
                <a:avLst/>
                <a:gdLst>
                  <a:gd name="T0" fmla="*/ 176 w 176"/>
                  <a:gd name="T1" fmla="*/ 48 h 177"/>
                  <a:gd name="T2" fmla="*/ 129 w 176"/>
                  <a:gd name="T3" fmla="*/ 0 h 177"/>
                  <a:gd name="T4" fmla="*/ 47 w 176"/>
                  <a:gd name="T5" fmla="*/ 0 h 177"/>
                  <a:gd name="T6" fmla="*/ 0 w 176"/>
                  <a:gd name="T7" fmla="*/ 48 h 177"/>
                  <a:gd name="T8" fmla="*/ 0 w 176"/>
                  <a:gd name="T9" fmla="*/ 129 h 177"/>
                  <a:gd name="T10" fmla="*/ 47 w 176"/>
                  <a:gd name="T11" fmla="*/ 177 h 177"/>
                  <a:gd name="T12" fmla="*/ 129 w 176"/>
                  <a:gd name="T13" fmla="*/ 177 h 177"/>
                  <a:gd name="T14" fmla="*/ 176 w 176"/>
                  <a:gd name="T15" fmla="*/ 129 h 177"/>
                  <a:gd name="T16" fmla="*/ 176 w 176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77">
                    <a:moveTo>
                      <a:pt x="176" y="48"/>
                    </a:moveTo>
                    <a:cubicBezTo>
                      <a:pt x="176" y="22"/>
                      <a:pt x="155" y="0"/>
                      <a:pt x="12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1" y="177"/>
                      <a:pt x="47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6" y="156"/>
                      <a:pt x="176" y="129"/>
                    </a:cubicBezTo>
                    <a:lnTo>
                      <a:pt x="176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6" name="Freeform 57">
                <a:extLst>
                  <a:ext uri="{FF2B5EF4-FFF2-40B4-BE49-F238E27FC236}">
                    <a16:creationId xmlns:a16="http://schemas.microsoft.com/office/drawing/2014/main" id="{13534D93-7A17-4B42-903E-544D914B3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1120" y="1181101"/>
                <a:ext cx="225425" cy="225425"/>
              </a:xfrm>
              <a:custGeom>
                <a:avLst/>
                <a:gdLst>
                  <a:gd name="T0" fmla="*/ 177 w 177"/>
                  <a:gd name="T1" fmla="*/ 48 h 177"/>
                  <a:gd name="T2" fmla="*/ 129 w 177"/>
                  <a:gd name="T3" fmla="*/ 0 h 177"/>
                  <a:gd name="T4" fmla="*/ 48 w 177"/>
                  <a:gd name="T5" fmla="*/ 0 h 177"/>
                  <a:gd name="T6" fmla="*/ 0 w 177"/>
                  <a:gd name="T7" fmla="*/ 48 h 177"/>
                  <a:gd name="T8" fmla="*/ 0 w 177"/>
                  <a:gd name="T9" fmla="*/ 129 h 177"/>
                  <a:gd name="T10" fmla="*/ 48 w 177"/>
                  <a:gd name="T11" fmla="*/ 177 h 177"/>
                  <a:gd name="T12" fmla="*/ 129 w 177"/>
                  <a:gd name="T13" fmla="*/ 177 h 177"/>
                  <a:gd name="T14" fmla="*/ 177 w 177"/>
                  <a:gd name="T15" fmla="*/ 129 h 177"/>
                  <a:gd name="T16" fmla="*/ 177 w 177"/>
                  <a:gd name="T17" fmla="*/ 48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7">
                    <a:moveTo>
                      <a:pt x="177" y="48"/>
                    </a:moveTo>
                    <a:cubicBezTo>
                      <a:pt x="177" y="22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1" y="177"/>
                      <a:pt x="48" y="177"/>
                    </a:cubicBezTo>
                    <a:cubicBezTo>
                      <a:pt x="129" y="177"/>
                      <a:pt x="129" y="177"/>
                      <a:pt x="129" y="177"/>
                    </a:cubicBezTo>
                    <a:cubicBezTo>
                      <a:pt x="155" y="177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7" name="Freeform 58">
                <a:extLst>
                  <a:ext uri="{FF2B5EF4-FFF2-40B4-BE49-F238E27FC236}">
                    <a16:creationId xmlns:a16="http://schemas.microsoft.com/office/drawing/2014/main" id="{DA553F76-AB49-4BD6-9B00-55763D59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6070" y="946151"/>
                <a:ext cx="225425" cy="223838"/>
              </a:xfrm>
              <a:custGeom>
                <a:avLst/>
                <a:gdLst>
                  <a:gd name="T0" fmla="*/ 177 w 177"/>
                  <a:gd name="T1" fmla="*/ 48 h 176"/>
                  <a:gd name="T2" fmla="*/ 129 w 177"/>
                  <a:gd name="T3" fmla="*/ 0 h 176"/>
                  <a:gd name="T4" fmla="*/ 48 w 177"/>
                  <a:gd name="T5" fmla="*/ 0 h 176"/>
                  <a:gd name="T6" fmla="*/ 0 w 177"/>
                  <a:gd name="T7" fmla="*/ 48 h 176"/>
                  <a:gd name="T8" fmla="*/ 0 w 177"/>
                  <a:gd name="T9" fmla="*/ 129 h 176"/>
                  <a:gd name="T10" fmla="*/ 48 w 177"/>
                  <a:gd name="T11" fmla="*/ 176 h 176"/>
                  <a:gd name="T12" fmla="*/ 129 w 177"/>
                  <a:gd name="T13" fmla="*/ 176 h 176"/>
                  <a:gd name="T14" fmla="*/ 177 w 177"/>
                  <a:gd name="T15" fmla="*/ 129 h 176"/>
                  <a:gd name="T16" fmla="*/ 177 w 177"/>
                  <a:gd name="T17" fmla="*/ 48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7" h="176">
                    <a:moveTo>
                      <a:pt x="177" y="48"/>
                    </a:moveTo>
                    <a:cubicBezTo>
                      <a:pt x="177" y="21"/>
                      <a:pt x="155" y="0"/>
                      <a:pt x="129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22" y="0"/>
                      <a:pt x="0" y="21"/>
                      <a:pt x="0" y="48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5"/>
                      <a:pt x="22" y="176"/>
                      <a:pt x="48" y="176"/>
                    </a:cubicBezTo>
                    <a:cubicBezTo>
                      <a:pt x="129" y="176"/>
                      <a:pt x="129" y="176"/>
                      <a:pt x="129" y="176"/>
                    </a:cubicBezTo>
                    <a:cubicBezTo>
                      <a:pt x="155" y="176"/>
                      <a:pt x="177" y="155"/>
                      <a:pt x="177" y="129"/>
                    </a:cubicBezTo>
                    <a:lnTo>
                      <a:pt x="177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AF3C045D-9823-487C-879A-FA9FE34F02B3}"/>
                </a:ext>
              </a:extLst>
            </p:cNvPr>
            <p:cNvSpPr/>
            <p:nvPr/>
          </p:nvSpPr>
          <p:spPr>
            <a:xfrm>
              <a:off x="10111946" y="4559588"/>
              <a:ext cx="1805060" cy="530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s-MX" sz="1000" dirty="0">
                  <a:solidFill>
                    <a:schemeClr val="bg1">
                      <a:lumMod val="50000"/>
                    </a:schemeClr>
                  </a:solidFill>
                </a:rPr>
                <a:t>- Selección de empresas según estrategia de la compañía</a:t>
              </a:r>
              <a:endParaRPr lang="id-ID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70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5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209" grpId="0" animBg="1"/>
      <p:bldP spid="210" grpId="0" animBg="1"/>
      <p:bldP spid="376" grpId="0"/>
      <p:bldP spid="5" grpId="0" animBg="1"/>
      <p:bldP spid="6" grpId="0" animBg="1"/>
      <p:bldP spid="7" grpId="0" animBg="1"/>
      <p:bldP spid="8" grpId="0" animBg="1"/>
      <p:bldP spid="197" grpId="0" animBg="1"/>
      <p:bldP spid="198" grpId="0" animBg="1"/>
      <p:bldP spid="382" grpId="0" animBg="1"/>
      <p:bldP spid="38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15812</TotalTime>
  <Words>250</Words>
  <Application>Microsoft Office PowerPoint</Application>
  <PresentationFormat>Widescreen</PresentationFormat>
  <Paragraphs>63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Source Sans Pro Light</vt:lpstr>
      <vt:lpstr>Office Theme</vt:lpstr>
      <vt:lpstr>PowerPoint Presentation</vt:lpstr>
      <vt:lpstr>PowerPoint Presentation</vt:lpstr>
      <vt:lpstr>PowerPoint Presentation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lourdes dergal</cp:lastModifiedBy>
  <cp:revision>920</cp:revision>
  <dcterms:created xsi:type="dcterms:W3CDTF">2014-09-15T07:14:39Z</dcterms:created>
  <dcterms:modified xsi:type="dcterms:W3CDTF">2022-02-08T23:56:56Z</dcterms:modified>
</cp:coreProperties>
</file>