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 snapToObjects="1">
      <p:cViewPr varScale="1">
        <p:scale>
          <a:sx n="90" d="100"/>
          <a:sy n="90" d="100"/>
        </p:scale>
        <p:origin x="2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77A93-E707-E745-8659-12AC08C21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DE0D93-F0E8-3E47-8CB4-0014F76F2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CB91B-CE8C-9C48-91D6-74B5691E5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CC347-2C40-1144-B050-3FB2DFABD373}" type="datetimeFigureOut">
              <a:rPr lang="en-DE" smtClean="0"/>
              <a:t>23.04.20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8EDFB-60CF-7A4C-82D3-D3861A54D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DA0F1-0724-634E-85FA-6029CD5A9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B6C7-E273-4E48-9169-5B61646DBF9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78992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02539-7D5E-0149-A78C-E0536051F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41EE6C-4588-CA4D-BA3C-3FF85E4F5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EE466-AD64-444F-80CB-A1469B7CB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CC347-2C40-1144-B050-3FB2DFABD373}" type="datetimeFigureOut">
              <a:rPr lang="en-DE" smtClean="0"/>
              <a:t>23.04.20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E391D-2F77-6C4F-A2CD-040815501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FF129-CCEC-D543-9C6A-AB4273B2E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B6C7-E273-4E48-9169-5B61646DBF9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88953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7CFE99-25DC-A040-89BF-32CCD8F1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7ACA81-6F39-B346-9F8A-CA8849BE2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51DD4-152E-4444-8C2A-3D7B910E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CC347-2C40-1144-B050-3FB2DFABD373}" type="datetimeFigureOut">
              <a:rPr lang="en-DE" smtClean="0"/>
              <a:t>23.04.20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3C6E9-5738-B14D-B10B-DED1D5D47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7A44E-F19C-6242-BA71-54A7802C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B6C7-E273-4E48-9169-5B61646DBF9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26005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DB5AD-36EF-3744-ACCF-3B383A0A4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26F9B-3B56-FF42-AB78-4B9807D1A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9AF26-B85C-6F47-BDF2-9E4F50CDA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CC347-2C40-1144-B050-3FB2DFABD373}" type="datetimeFigureOut">
              <a:rPr lang="en-DE" smtClean="0"/>
              <a:t>23.04.20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E4B90-AB9F-714F-9211-744FA79B6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72423-A150-9D41-BC88-70F3139B8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B6C7-E273-4E48-9169-5B61646DBF9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65028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9D4A1-AF72-B540-8528-A0ECD0DA8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4350A-F618-2043-BE65-354F0C553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2B6B3-E4BC-164F-8791-3AF863C0E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CC347-2C40-1144-B050-3FB2DFABD373}" type="datetimeFigureOut">
              <a:rPr lang="en-DE" smtClean="0"/>
              <a:t>23.04.20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3A7B6-3E28-5D46-B45E-5B932BF37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64CB0-0F87-1C48-82D7-183AC6D6D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B6C7-E273-4E48-9169-5B61646DBF9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09076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5B47B-E29D-C748-8161-43B56D664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B4AB3-BBBA-AC40-BD52-F4BF1987D3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1FE72A-4EB4-634B-9AC6-921AF6823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9AA43-2B04-0D42-A131-F223CBF3E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CC347-2C40-1144-B050-3FB2DFABD373}" type="datetimeFigureOut">
              <a:rPr lang="en-DE" smtClean="0"/>
              <a:t>23.04.20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CAFA40-076B-764F-84AD-2E4A517CB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71939B-8EC9-5A4D-8427-92FC7E75C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B6C7-E273-4E48-9169-5B61646DBF9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50421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49EDB-D0AD-DF4B-B662-D9CBEC262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1C965-C6A4-9D42-9B8E-3A69A3464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74219A-CE73-614D-9037-B7B85C5EE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D9018-F1EA-A943-8008-D1A6351850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4C5E4E-68ED-8747-B92E-43790EA6DC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DB912B-FF67-E541-BBD3-35510FEEA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CC347-2C40-1144-B050-3FB2DFABD373}" type="datetimeFigureOut">
              <a:rPr lang="en-DE" smtClean="0"/>
              <a:t>23.04.20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9548BE-08D4-AD42-AD72-29D86F354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92647E-2114-B540-A927-0A413B2E0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B6C7-E273-4E48-9169-5B61646DBF9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1487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818DB-0A0A-344D-A1B3-C255E7D8F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99DBF3-C321-1D44-87E5-788D75BF2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CC347-2C40-1144-B050-3FB2DFABD373}" type="datetimeFigureOut">
              <a:rPr lang="en-DE" smtClean="0"/>
              <a:t>23.04.20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2BC6DA-0F3D-3F4E-9F20-EB27B768F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BD9D9A-C39E-5E44-9EA4-F7322F95F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B6C7-E273-4E48-9169-5B61646DBF9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2098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8ACDC5-8EC8-ED43-A314-EA8755099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CC347-2C40-1144-B050-3FB2DFABD373}" type="datetimeFigureOut">
              <a:rPr lang="en-DE" smtClean="0"/>
              <a:t>23.04.20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21E70A-D138-EC4A-B9E8-3E9DB358E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47216E-A843-4A48-9654-D2A92A0DE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B6C7-E273-4E48-9169-5B61646DBF9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1843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2AA4A-C673-0345-AAC5-033CE1D88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F20A0-CAB7-A047-864D-2D4CE51BF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D057AD-E6CB-5148-B15E-A04B0DF8F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D895F-8DFB-5A4F-9677-105FBA270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CC347-2C40-1144-B050-3FB2DFABD373}" type="datetimeFigureOut">
              <a:rPr lang="en-DE" smtClean="0"/>
              <a:t>23.04.20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1221BE-7C78-524A-B400-B7B30CF20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5B4DB-D665-254F-BAC0-B20D8443F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B6C7-E273-4E48-9169-5B61646DBF9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27892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2CF3B-E69E-8247-99E0-695BF0CF6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356165-B9B8-9146-B378-C054852081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A9E4E4-E397-FF48-846B-1C89D71E8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D0994-6542-474B-A993-C69D15B94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CC347-2C40-1144-B050-3FB2DFABD373}" type="datetimeFigureOut">
              <a:rPr lang="en-DE" smtClean="0"/>
              <a:t>23.04.20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B20D13-DB42-B34B-9543-8FF79D51E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99CA1-F597-E740-A60F-25981A641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B6C7-E273-4E48-9169-5B61646DBF9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84328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8BA878-CBA9-A943-BE5C-E89221AB5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223E7-2C8C-184D-9842-15566131C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9E236-2712-FD48-B899-EA4A3FE406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CC347-2C40-1144-B050-3FB2DFABD373}" type="datetimeFigureOut">
              <a:rPr lang="en-DE" smtClean="0"/>
              <a:t>23.04.20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1670B-AB12-FA4B-A45B-97AB6AEB1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1DB4E-8CC5-2545-A982-528A74A48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9B6C7-E273-4E48-9169-5B61646DBF9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59665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Presentation with bar chart">
            <a:extLst>
              <a:ext uri="{FF2B5EF4-FFF2-40B4-BE49-F238E27FC236}">
                <a16:creationId xmlns:a16="http://schemas.microsoft.com/office/drawing/2014/main" id="{4B595853-60C8-064B-9497-BFA9A31178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5806" y="1434294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7B4205-1039-D84A-BD34-EAD802625169}"/>
              </a:ext>
            </a:extLst>
          </p:cNvPr>
          <p:cNvSpPr txBox="1"/>
          <p:nvPr/>
        </p:nvSpPr>
        <p:spPr>
          <a:xfrm>
            <a:off x="773905" y="804394"/>
            <a:ext cx="2790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Barchart</a:t>
            </a:r>
          </a:p>
          <a:p>
            <a: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HistData.com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6852D7D-7647-1248-A5DF-F334A023CFF9}"/>
              </a:ext>
            </a:extLst>
          </p:cNvPr>
          <p:cNvSpPr/>
          <p:nvPr/>
        </p:nvSpPr>
        <p:spPr>
          <a:xfrm>
            <a:off x="5562664" y="804394"/>
            <a:ext cx="2471737" cy="2889174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BaseTradeEngine</a:t>
            </a:r>
            <a:endParaRPr lang="en-D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BCFACE1-6EDE-BF43-927C-3865CB6D3D57}"/>
              </a:ext>
            </a:extLst>
          </p:cNvPr>
          <p:cNvSpPr/>
          <p:nvPr/>
        </p:nvSpPr>
        <p:spPr>
          <a:xfrm>
            <a:off x="2743199" y="4169581"/>
            <a:ext cx="2471737" cy="2300520"/>
          </a:xfrm>
          <a:prstGeom prst="roundRect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Benchmark</a:t>
            </a:r>
            <a:endParaRPr lang="en-D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A639A7A-F1B9-2647-99DC-25C9B8CA91B3}"/>
              </a:ext>
            </a:extLst>
          </p:cNvPr>
          <p:cNvSpPr/>
          <p:nvPr/>
        </p:nvSpPr>
        <p:spPr>
          <a:xfrm>
            <a:off x="5636418" y="4169581"/>
            <a:ext cx="2471737" cy="2300520"/>
          </a:xfrm>
          <a:prstGeom prst="roundRect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Kalman</a:t>
            </a:r>
            <a:endParaRPr lang="en-D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8BB78C57-303C-BD40-B41D-3EF014F89E21}"/>
              </a:ext>
            </a:extLst>
          </p:cNvPr>
          <p:cNvSpPr/>
          <p:nvPr/>
        </p:nvSpPr>
        <p:spPr>
          <a:xfrm rot="19107352">
            <a:off x="5009776" y="3783502"/>
            <a:ext cx="530559" cy="268579"/>
          </a:xfrm>
          <a:prstGeom prst="rightArrow">
            <a:avLst>
              <a:gd name="adj1" fmla="val 36327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B6E543CA-754E-5F46-B977-8FFB1980A38C}"/>
              </a:ext>
            </a:extLst>
          </p:cNvPr>
          <p:cNvSpPr/>
          <p:nvPr/>
        </p:nvSpPr>
        <p:spPr>
          <a:xfrm rot="16200000">
            <a:off x="6723401" y="3796145"/>
            <a:ext cx="295460" cy="259489"/>
          </a:xfrm>
          <a:prstGeom prst="rightArrow">
            <a:avLst>
              <a:gd name="adj1" fmla="val 36327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1C6F7101-E179-D947-9610-7F22785F56C6}"/>
              </a:ext>
            </a:extLst>
          </p:cNvPr>
          <p:cNvCxnSpPr>
            <a:cxnSpLocks/>
          </p:cNvCxnSpPr>
          <p:nvPr/>
        </p:nvCxnSpPr>
        <p:spPr>
          <a:xfrm flipV="1">
            <a:off x="1600786" y="1675780"/>
            <a:ext cx="914400" cy="123207"/>
          </a:xfrm>
          <a:prstGeom prst="bent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A7C4C40-5D89-D043-ADE2-773E08A26E6E}"/>
              </a:ext>
            </a:extLst>
          </p:cNvPr>
          <p:cNvSpPr/>
          <p:nvPr/>
        </p:nvSpPr>
        <p:spPr>
          <a:xfrm>
            <a:off x="2300288" y="544888"/>
            <a:ext cx="6229350" cy="6241681"/>
          </a:xfrm>
          <a:prstGeom prst="round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9635F425-BD7D-E444-BF77-C4EB98F05B49}"/>
              </a:ext>
            </a:extLst>
          </p:cNvPr>
          <p:cNvSpPr/>
          <p:nvPr/>
        </p:nvSpPr>
        <p:spPr>
          <a:xfrm>
            <a:off x="5886808" y="1429543"/>
            <a:ext cx="1823455" cy="32658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 Data</a:t>
            </a:r>
            <a:endParaRPr lang="en-DE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DA24273B-2260-F749-8C8E-6E3158A29221}"/>
              </a:ext>
            </a:extLst>
          </p:cNvPr>
          <p:cNvSpPr/>
          <p:nvPr/>
        </p:nvSpPr>
        <p:spPr>
          <a:xfrm>
            <a:off x="5886807" y="1875808"/>
            <a:ext cx="1823455" cy="32658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Resample Data</a:t>
            </a:r>
            <a:endParaRPr lang="en-DE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A66A7E01-8581-3647-9026-81A5FCE94C8D}"/>
              </a:ext>
            </a:extLst>
          </p:cNvPr>
          <p:cNvSpPr/>
          <p:nvPr/>
        </p:nvSpPr>
        <p:spPr>
          <a:xfrm>
            <a:off x="5886807" y="2320434"/>
            <a:ext cx="1823455" cy="32658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 test</a:t>
            </a:r>
            <a:endParaRPr lang="en-DE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ADEF1B0A-3292-5048-8037-C0C568E1AAF3}"/>
              </a:ext>
            </a:extLst>
          </p:cNvPr>
          <p:cNvSpPr/>
          <p:nvPr/>
        </p:nvSpPr>
        <p:spPr>
          <a:xfrm>
            <a:off x="5886807" y="2768875"/>
            <a:ext cx="1823455" cy="32658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summary</a:t>
            </a:r>
            <a:endParaRPr lang="en-DE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7B587E6-7BCC-AC40-8AA2-ED5DD676DB07}"/>
              </a:ext>
            </a:extLst>
          </p:cNvPr>
          <p:cNvSpPr/>
          <p:nvPr/>
        </p:nvSpPr>
        <p:spPr>
          <a:xfrm>
            <a:off x="5886806" y="3207960"/>
            <a:ext cx="1823455" cy="32658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 search</a:t>
            </a:r>
            <a:endParaRPr lang="en-DE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38AB5E3-9173-A743-BE64-3FC1F55516EA}"/>
              </a:ext>
            </a:extLst>
          </p:cNvPr>
          <p:cNvSpPr/>
          <p:nvPr/>
        </p:nvSpPr>
        <p:spPr>
          <a:xfrm>
            <a:off x="3049771" y="4664361"/>
            <a:ext cx="1823455" cy="32658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endParaRPr lang="en-DE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68B7FCC9-C725-6741-A39F-944F2544CAD7}"/>
              </a:ext>
            </a:extLst>
          </p:cNvPr>
          <p:cNvSpPr/>
          <p:nvPr/>
        </p:nvSpPr>
        <p:spPr>
          <a:xfrm>
            <a:off x="3049770" y="5099820"/>
            <a:ext cx="1823455" cy="32658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Calibrate OLS</a:t>
            </a:r>
            <a:endParaRPr lang="en-DE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834E8A0B-6269-264D-85CA-315963E9EAA9}"/>
              </a:ext>
            </a:extLst>
          </p:cNvPr>
          <p:cNvSpPr/>
          <p:nvPr/>
        </p:nvSpPr>
        <p:spPr>
          <a:xfrm>
            <a:off x="3049769" y="5549366"/>
            <a:ext cx="1823455" cy="32658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hedge ratio</a:t>
            </a:r>
            <a:endParaRPr lang="en-DE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79F67E09-51D9-C24E-95C8-A1FD0CC8E9AE}"/>
              </a:ext>
            </a:extLst>
          </p:cNvPr>
          <p:cNvSpPr/>
          <p:nvPr/>
        </p:nvSpPr>
        <p:spPr>
          <a:xfrm>
            <a:off x="3049768" y="5984825"/>
            <a:ext cx="1823455" cy="32658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trade signals</a:t>
            </a:r>
            <a:endParaRPr lang="en-DE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35CB8365-91C2-5D4F-9948-8BAE4661A674}"/>
              </a:ext>
            </a:extLst>
          </p:cNvPr>
          <p:cNvSpPr/>
          <p:nvPr/>
        </p:nvSpPr>
        <p:spPr>
          <a:xfrm>
            <a:off x="5942042" y="4666068"/>
            <a:ext cx="1823455" cy="32658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endParaRPr lang="en-DE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076190DA-70F3-AF4D-9DCA-11DF68322386}"/>
              </a:ext>
            </a:extLst>
          </p:cNvPr>
          <p:cNvSpPr/>
          <p:nvPr/>
        </p:nvSpPr>
        <p:spPr>
          <a:xfrm>
            <a:off x="5942041" y="5101527"/>
            <a:ext cx="1823455" cy="32658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Calibrate Kalman</a:t>
            </a:r>
            <a:endParaRPr lang="en-DE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365AE5AD-C0F6-8649-8D16-2ACCAF7DC460}"/>
              </a:ext>
            </a:extLst>
          </p:cNvPr>
          <p:cNvSpPr/>
          <p:nvPr/>
        </p:nvSpPr>
        <p:spPr>
          <a:xfrm>
            <a:off x="5942040" y="5551073"/>
            <a:ext cx="1823455" cy="32658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hedge ratio</a:t>
            </a:r>
            <a:endParaRPr lang="en-DE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7F6FC4C-1C02-5B41-A35D-A35AE553D291}"/>
              </a:ext>
            </a:extLst>
          </p:cNvPr>
          <p:cNvSpPr/>
          <p:nvPr/>
        </p:nvSpPr>
        <p:spPr>
          <a:xfrm>
            <a:off x="5942039" y="5986532"/>
            <a:ext cx="1823455" cy="32658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trade signals</a:t>
            </a:r>
            <a:endParaRPr lang="en-DE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7E6F29F4-3497-324D-A3D5-11CDF4E86ED8}"/>
              </a:ext>
            </a:extLst>
          </p:cNvPr>
          <p:cNvSpPr/>
          <p:nvPr/>
        </p:nvSpPr>
        <p:spPr>
          <a:xfrm>
            <a:off x="2538775" y="1319423"/>
            <a:ext cx="2699750" cy="1834428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end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data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Descriptives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graphs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engine instances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optimal parameters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summary statistics for train and test sets </a:t>
            </a:r>
          </a:p>
        </p:txBody>
      </p:sp>
      <p:pic>
        <p:nvPicPr>
          <p:cNvPr id="39" name="Graphic 38" descr="Head with gears">
            <a:extLst>
              <a:ext uri="{FF2B5EF4-FFF2-40B4-BE49-F238E27FC236}">
                <a16:creationId xmlns:a16="http://schemas.microsoft.com/office/drawing/2014/main" id="{3FB7CBF7-2A9A-E34B-88E7-DFA175B48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18313" y="4798256"/>
            <a:ext cx="914400" cy="914400"/>
          </a:xfrm>
          <a:prstGeom prst="rect">
            <a:avLst/>
          </a:prstGeom>
        </p:spPr>
      </p:pic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E6B400A4-8183-8743-9FBD-91C35B4C1594}"/>
              </a:ext>
            </a:extLst>
          </p:cNvPr>
          <p:cNvCxnSpPr>
            <a:cxnSpLocks/>
          </p:cNvCxnSpPr>
          <p:nvPr/>
        </p:nvCxnSpPr>
        <p:spPr>
          <a:xfrm rot="5400000">
            <a:off x="1603419" y="3218009"/>
            <a:ext cx="1493139" cy="1399564"/>
          </a:xfrm>
          <a:prstGeom prst="bentConnector3">
            <a:avLst>
              <a:gd name="adj1" fmla="val 17466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1467690-52A8-9C41-915A-972368ED8561}"/>
              </a:ext>
            </a:extLst>
          </p:cNvPr>
          <p:cNvSpPr txBox="1"/>
          <p:nvPr/>
        </p:nvSpPr>
        <p:spPr>
          <a:xfrm>
            <a:off x="809377" y="5713429"/>
            <a:ext cx="1537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Cloud Instance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FF62379-BFF9-434B-A848-E940623C1194}"/>
              </a:ext>
            </a:extLst>
          </p:cNvPr>
          <p:cNvSpPr/>
          <p:nvPr/>
        </p:nvSpPr>
        <p:spPr>
          <a:xfrm>
            <a:off x="2812547" y="701323"/>
            <a:ext cx="25841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ADR-Pair-Trading</a:t>
            </a:r>
            <a:endParaRPr lang="en-DE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676A6B2-DA30-F744-981B-88ADA9835E7F}"/>
              </a:ext>
            </a:extLst>
          </p:cNvPr>
          <p:cNvSpPr/>
          <p:nvPr/>
        </p:nvSpPr>
        <p:spPr>
          <a:xfrm>
            <a:off x="4754423" y="92404"/>
            <a:ext cx="12843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en-DE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829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61</Words>
  <Application>Microsoft Macintosh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Fernando Lasso</dc:creator>
  <cp:lastModifiedBy>Fernando Lasso</cp:lastModifiedBy>
  <cp:revision>4</cp:revision>
  <dcterms:created xsi:type="dcterms:W3CDTF">2020-04-23T15:23:11Z</dcterms:created>
  <dcterms:modified xsi:type="dcterms:W3CDTF">2020-04-23T15:48:05Z</dcterms:modified>
</cp:coreProperties>
</file>