
<file path=[Content_Types].xml><?xml version="1.0" encoding="utf-8"?>
<Types xmlns="http://schemas.openxmlformats.org/package/2006/content-types">
  <Default Extension="png" ContentType="image/png"/>
  <Default Extension="tiff" ContentType="image/tif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67" r:id="rId4"/>
    <p:sldId id="272" r:id="rId5"/>
    <p:sldId id="262" r:id="rId6"/>
    <p:sldId id="279" r:id="rId7"/>
    <p:sldId id="277" r:id="rId8"/>
    <p:sldId id="260" r:id="rId9"/>
    <p:sldId id="273" r:id="rId10"/>
    <p:sldId id="274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14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721732" y="4470400"/>
            <a:ext cx="11561337" cy="8128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>
              <a:defRPr sz="4600" b="1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9" name="Shape 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ufal.png" descr="ufa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93" y="8778240"/>
            <a:ext cx="388338" cy="67733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7" name="pasted-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657" y="8950931"/>
            <a:ext cx="530655" cy="5046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8" name="Shape 48"/>
          <p:cNvSpPr>
            <a:spLocks noGrp="1"/>
          </p:cNvSpPr>
          <p:nvPr>
            <p:ph type="sldNum" sz="quarter" idx="2"/>
          </p:nvPr>
        </p:nvSpPr>
        <p:spPr>
          <a:xfrm>
            <a:off x="12504885" y="9013049"/>
            <a:ext cx="382511" cy="396749"/>
          </a:xfrm>
          <a:prstGeom prst="rect">
            <a:avLst/>
          </a:prstGeom>
        </p:spPr>
        <p:txBody>
          <a:bodyPr lIns="65023" tIns="65023" rIns="65023" bIns="65023"/>
          <a:lstStyle>
            <a:lvl1pPr algn="r" defTabSz="650240">
              <a:spcBef>
                <a:spcPts val="1100"/>
              </a:spcBef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2.png"/><Relationship Id="rId5" Type="http://schemas.openxmlformats.org/officeDocument/2006/relationships/image" Target="../media/image1.tiff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2pPr marL="685800" indent="-342900">
              <a:defRPr sz="3200"/>
            </a:lvl2pPr>
            <a:lvl3pPr marL="1028700" indent="-342900">
              <a:defRPr sz="3000"/>
            </a:lvl3pPr>
            <a:lvl4pPr marL="1371600" indent="-342900">
              <a:defRPr sz="2800"/>
            </a:lvl4pPr>
            <a:lvl5pPr marL="1714500" indent="-342900"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pasted-image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5159" y="8881139"/>
            <a:ext cx="432906" cy="7421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" name="pasted-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66506" y="9000455"/>
            <a:ext cx="529445" cy="50349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83590" marR="0" indent="-440690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126490" marR="0" indent="-440690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469390" marR="0" indent="-440690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1812290" marR="0" indent="-440690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155190" marR="0" indent="-440690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2498090" marR="0" indent="-440690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2840990" marR="0" indent="-440690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183890" marR="0" indent="-440690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246097" y="3964294"/>
            <a:ext cx="12512606" cy="1485533"/>
          </a:xfrm>
          <a:prstGeom prst="rect">
            <a:avLst/>
          </a:prstGeom>
          <a:ln w="12700">
            <a:miter lim="400000"/>
          </a:ln>
        </p:spPr>
        <p:txBody>
          <a:bodyPr lIns="65023" tIns="65023" rIns="65023" bIns="65023">
            <a:spAutoFit/>
          </a:bodyPr>
          <a:lstStyle>
            <a:lvl1pPr defTabSz="650240">
              <a:defRPr sz="6000" b="1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rPr lang="pt-BR" sz="8800" dirty="0"/>
              <a:t>A*</a:t>
            </a:r>
            <a:endParaRPr dirty="0"/>
          </a:p>
        </p:txBody>
      </p:sp>
      <p:sp>
        <p:nvSpPr>
          <p:cNvPr id="58" name="Shape 58"/>
          <p:cNvSpPr/>
          <p:nvPr/>
        </p:nvSpPr>
        <p:spPr>
          <a:xfrm>
            <a:off x="121919" y="6289546"/>
            <a:ext cx="12760962" cy="3207385"/>
          </a:xfrm>
          <a:prstGeom prst="rect">
            <a:avLst/>
          </a:prstGeom>
          <a:ln w="12700">
            <a:miter lim="400000"/>
          </a:ln>
        </p:spPr>
        <p:txBody>
          <a:bodyPr lIns="65023" tIns="65023" rIns="65023" bIns="65023">
            <a:spAutoFit/>
          </a:bodyPr>
          <a:lstStyle/>
          <a:p>
            <a:pPr defTabSz="650240">
              <a:defRPr sz="4000" b="1">
                <a:latin typeface="Arial Narrow"/>
                <a:ea typeface="Arial Narrow"/>
                <a:cs typeface="Arial Narrow"/>
                <a:sym typeface="Arial Narrow"/>
              </a:defRPr>
            </a:pPr>
            <a:endParaRPr lang="pt-BR" sz="4000" b="1" dirty="0">
              <a:sym typeface="Arial Narrow"/>
            </a:endParaRPr>
          </a:p>
          <a:p>
            <a:pPr defTabSz="650240">
              <a:defRPr sz="4000" b="1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pt-BR" sz="4000" b="1" dirty="0">
                <a:sym typeface="Arial Narrow"/>
              </a:rPr>
              <a:t>Luiz Fernando dos Santos Lins</a:t>
            </a:r>
            <a:endParaRPr lang="pt-BR" sz="4000" b="1" dirty="0">
              <a:sym typeface="Arial Narrow"/>
            </a:endParaRPr>
          </a:p>
          <a:p>
            <a:pPr defTabSz="650240">
              <a:defRPr sz="4000" b="1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en-US" altLang="pt-BR" dirty="0"/>
              <a:t>Pedro Mateus Veras Simões</a:t>
            </a:r>
            <a:endParaRPr lang="en-US" altLang="pt-BR" dirty="0"/>
          </a:p>
          <a:p>
            <a:pPr defTabSz="650240">
              <a:defRPr sz="4000" b="1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en-US" altLang="pt-BR" dirty="0"/>
              <a:t>https://github.com/FernandoLins8/Projeto-estruturas-de-dadosS</a:t>
            </a:r>
            <a:endParaRPr lang="en-US" altLang="pt-BR" dirty="0"/>
          </a:p>
        </p:txBody>
      </p:sp>
      <p:pic>
        <p:nvPicPr>
          <p:cNvPr id="59" name="pasted-imag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24946" y="944423"/>
            <a:ext cx="1987680" cy="188374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0" name="pasted-image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174" y="466804"/>
            <a:ext cx="1656076" cy="283898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xfrm>
            <a:off x="4385513" y="3221880"/>
            <a:ext cx="4233774" cy="33098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 rtl="0" hangingPunct="0">
              <a:spcBef>
                <a:spcPts val="0"/>
              </a:spcBef>
              <a:buSzTx/>
              <a:buNone/>
            </a:pPr>
            <a:r>
              <a:rPr lang="pt-BR" sz="13800" b="1" dirty="0">
                <a:latin typeface="Arial Narrow" panose="020B0606020202030204" pitchFamily="34" charset="0"/>
                <a:cs typeface="Calibri" panose="020F0502020204030204" pitchFamily="34" charset="0"/>
                <a:sym typeface="Helvetica Light"/>
              </a:rPr>
              <a:t>A*</a:t>
            </a:r>
            <a:endParaRPr lang="pt-BR" sz="13800" b="1" dirty="0">
              <a:latin typeface="Arial Narrow" panose="020B0606020202030204" pitchFamily="34" charset="0"/>
              <a:cs typeface="Calibri" panose="020F0502020204030204" pitchFamily="34" charset="0"/>
              <a:sym typeface="Helvetica Light"/>
            </a:endParaRPr>
          </a:p>
          <a:p>
            <a:pPr marL="0" indent="0" algn="ctr" rtl="0" hangingPunct="0">
              <a:spcBef>
                <a:spcPts val="0"/>
              </a:spcBef>
              <a:buSzTx/>
              <a:buNone/>
            </a:pPr>
            <a:r>
              <a:rPr lang="pt-BR" sz="4400" b="1" dirty="0">
                <a:latin typeface="Arial Narrow" panose="020B0606020202030204" pitchFamily="34" charset="0"/>
                <a:cs typeface="Calibri" panose="020F0502020204030204" pitchFamily="34" charset="0"/>
                <a:sym typeface="Helvetica Light"/>
              </a:rPr>
              <a:t>(A Star)</a:t>
            </a:r>
            <a:endParaRPr lang="pt-BR" sz="4400" b="1" dirty="0">
              <a:latin typeface="Arial Narrow" panose="020B0606020202030204" pitchFamily="34" charset="0"/>
              <a:cs typeface="Calibri" panose="020F0502020204030204" pitchFamily="34" charset="0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sz="5400" dirty="0">
                <a:latin typeface="Arial Narrow" panose="020B0606020202030204" pitchFamily="34" charset="0"/>
              </a:rPr>
              <a:t>A*</a:t>
            </a:r>
            <a:endParaRPr sz="5400" dirty="0">
              <a:latin typeface="Arial Narrow" panose="020B0606020202030204" pitchFamily="34" charset="0"/>
            </a:endParaRP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xfrm>
            <a:off x="735791" y="1838631"/>
            <a:ext cx="11339515" cy="7066829"/>
          </a:xfrm>
          <a:prstGeom prst="rect">
            <a:avLst/>
          </a:prstGeom>
        </p:spPr>
        <p:txBody>
          <a:bodyPr>
            <a:noAutofit/>
          </a:bodyPr>
          <a:lstStyle/>
          <a:p>
            <a:pPr algn="just"/>
            <a:r>
              <a:rPr lang="pt-BR" sz="3700" dirty="0">
                <a:latin typeface="Arial Narrow" panose="020B0606020202030204" pitchFamily="34" charset="0"/>
              </a:rPr>
              <a:t>É um algoritmo de </a:t>
            </a:r>
            <a:r>
              <a:rPr lang="pt-BR" sz="3700" b="1" dirty="0">
                <a:latin typeface="Arial Narrow" panose="020B0606020202030204" pitchFamily="34" charset="0"/>
              </a:rPr>
              <a:t>Busca de Caminho</a:t>
            </a:r>
            <a:r>
              <a:rPr lang="pt-BR" sz="3700" dirty="0">
                <a:latin typeface="Arial Narrow" panose="020B0606020202030204" pitchFamily="34" charset="0"/>
              </a:rPr>
              <a:t> baseado em heurística, esta sendo uma função que calcula aproximadamente o custo de qualquer vértice </a:t>
            </a:r>
            <a:r>
              <a:rPr lang="pt-BR" sz="3700" i="1" dirty="0">
                <a:latin typeface="Arial Narrow" panose="020B0606020202030204" pitchFamily="34" charset="0"/>
              </a:rPr>
              <a:t>n </a:t>
            </a:r>
            <a:r>
              <a:rPr lang="pt-BR" sz="3700" dirty="0">
                <a:latin typeface="Arial Narrow" panose="020B0606020202030204" pitchFamily="34" charset="0"/>
              </a:rPr>
              <a:t>para o objetivo. Podendo ser considerado uma combinação da heurística da </a:t>
            </a:r>
            <a:r>
              <a:rPr lang="pt-BR" sz="3700" b="1" dirty="0">
                <a:latin typeface="Arial Narrow" panose="020B0606020202030204" pitchFamily="34" charset="0"/>
              </a:rPr>
              <a:t>Busca em Largura</a:t>
            </a:r>
            <a:r>
              <a:rPr lang="pt-BR" sz="3700" dirty="0">
                <a:latin typeface="Arial Narrow" panose="020B0606020202030204" pitchFamily="34" charset="0"/>
              </a:rPr>
              <a:t> (BFS) e da formalidade do </a:t>
            </a:r>
            <a:r>
              <a:rPr lang="pt-BR" sz="3700" b="1" dirty="0">
                <a:latin typeface="Arial Narrow" panose="020B0606020202030204" pitchFamily="34" charset="0"/>
              </a:rPr>
              <a:t>Algoritmo de </a:t>
            </a:r>
            <a:r>
              <a:rPr lang="pt-BR" sz="3700" b="1" dirty="0" err="1">
                <a:latin typeface="Arial Narrow" panose="020B0606020202030204" pitchFamily="34" charset="0"/>
              </a:rPr>
              <a:t>Dijkstra</a:t>
            </a:r>
            <a:r>
              <a:rPr lang="pt-BR" sz="3700" dirty="0">
                <a:latin typeface="Arial Narrow" panose="020B0606020202030204" pitchFamily="34" charset="0"/>
              </a:rPr>
              <a:t>.</a:t>
            </a:r>
            <a:endParaRPr lang="pt-BR" sz="3700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sz="5400" dirty="0">
                <a:latin typeface="Arial Narrow" panose="020B0606020202030204" pitchFamily="34" charset="0"/>
              </a:rPr>
              <a:t>Aplicações</a:t>
            </a:r>
            <a:endParaRPr sz="5400" dirty="0">
              <a:latin typeface="Arial Narrow" panose="020B0606020202030204" pitchFamily="34" charset="0"/>
            </a:endParaRPr>
          </a:p>
        </p:txBody>
      </p:sp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latin typeface="Arial Narrow" panose="020B0606020202030204" pitchFamily="34" charset="0"/>
              </a:rPr>
              <a:t>Aplicativos de mapas;</a:t>
            </a:r>
            <a:endParaRPr lang="pt-BR" dirty="0">
              <a:latin typeface="Arial Narrow" panose="020B060602020203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latin typeface="Arial Narrow" panose="020B0606020202030204" pitchFamily="34" charset="0"/>
              </a:rPr>
              <a:t>Jogos onde se mostra a distância entre o personagem e o objetivo;</a:t>
            </a:r>
            <a:endParaRPr lang="pt-BR" dirty="0">
              <a:latin typeface="Arial Narrow" panose="020B060602020203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latin typeface="Arial Narrow" panose="020B0606020202030204" pitchFamily="34" charset="0"/>
              </a:rPr>
              <a:t>Buscas na internet ou bancos de dados;</a:t>
            </a:r>
            <a:endParaRPr lang="pt-BR" dirty="0">
              <a:latin typeface="Arial Narrow" panose="020B060602020203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latin typeface="Arial Narrow" panose="020B0606020202030204" pitchFamily="34" charset="0"/>
              </a:rPr>
              <a:t>Design de estradas e rodovias.</a:t>
            </a:r>
            <a:endParaRPr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Dijkstras_progress_anim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4165" y="2126615"/>
            <a:ext cx="6684645" cy="668464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965" y="645160"/>
            <a:ext cx="11339830" cy="8455025"/>
          </a:xfrm>
        </p:spPr>
        <p:txBody>
          <a:bodyPr/>
          <a:p>
            <a:endParaRPr lang="en-US"/>
          </a:p>
        </p:txBody>
      </p:sp>
      <p:pic>
        <p:nvPicPr>
          <p:cNvPr id="4" name="Picture 3" descr="Weighted_A_star_with_eps_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0870" y="1831340"/>
            <a:ext cx="6932930" cy="693293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5400" dirty="0">
                <a:latin typeface="Arial Narrow" panose="020B0606020202030204" pitchFamily="34" charset="0"/>
              </a:rPr>
              <a:t>Código</a:t>
            </a:r>
            <a:endParaRPr sz="5400" dirty="0">
              <a:latin typeface="Arial Narrow" panose="020B0606020202030204" pitchFamily="34" charset="0"/>
            </a:endParaRPr>
          </a:p>
        </p:txBody>
      </p:sp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xfrm>
            <a:off x="735792" y="1519494"/>
            <a:ext cx="11708293" cy="7789606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defTabSz="543560">
              <a:spcBef>
                <a:spcPts val="900"/>
              </a:spcBef>
              <a:buNone/>
              <a:defRPr sz="3350"/>
            </a:pPr>
            <a:r>
              <a:rPr lang="en-US" sz="2800" b="1" dirty="0">
                <a:latin typeface="Arial Narrow" panose="020B0606020202030204" pitchFamily="34" charset="0"/>
              </a:rPr>
              <a:t>function </a:t>
            </a:r>
            <a:r>
              <a:rPr lang="en-US" sz="2800" b="1" dirty="0" err="1">
                <a:latin typeface="Arial Narrow" panose="020B0606020202030204" pitchFamily="34" charset="0"/>
              </a:rPr>
              <a:t>reconstruct_path</a:t>
            </a:r>
            <a:r>
              <a:rPr lang="en-US" sz="2800" b="1" dirty="0">
                <a:latin typeface="Arial Narrow" panose="020B0606020202030204" pitchFamily="34" charset="0"/>
              </a:rPr>
              <a:t>(</a:t>
            </a:r>
            <a:r>
              <a:rPr lang="en-US" sz="2800" b="1" dirty="0" err="1">
                <a:latin typeface="Arial Narrow" panose="020B0606020202030204" pitchFamily="34" charset="0"/>
              </a:rPr>
              <a:t>cameFrom</a:t>
            </a:r>
            <a:r>
              <a:rPr lang="en-US" sz="2800" b="1" dirty="0">
                <a:latin typeface="Arial Narrow" panose="020B0606020202030204" pitchFamily="34" charset="0"/>
              </a:rPr>
              <a:t>, current)</a:t>
            </a:r>
            <a:endParaRPr lang="en-US" sz="2800" b="1" dirty="0">
              <a:latin typeface="Arial Narrow" panose="020B0606020202030204" pitchFamily="34" charset="0"/>
            </a:endParaRPr>
          </a:p>
          <a:p>
            <a:pPr marL="0" indent="0" defTabSz="543560">
              <a:spcBef>
                <a:spcPts val="900"/>
              </a:spcBef>
              <a:buNone/>
              <a:defRPr sz="3350"/>
            </a:pPr>
            <a:r>
              <a:rPr lang="en-US" sz="2800" b="1" dirty="0">
                <a:latin typeface="Arial Narrow" panose="020B0606020202030204" pitchFamily="34" charset="0"/>
              </a:rPr>
              <a:t>    </a:t>
            </a:r>
            <a:r>
              <a:rPr lang="en-US" sz="2800" b="1" dirty="0" err="1">
                <a:latin typeface="Arial Narrow" panose="020B0606020202030204" pitchFamily="34" charset="0"/>
              </a:rPr>
              <a:t>total_path</a:t>
            </a:r>
            <a:r>
              <a:rPr lang="en-US" sz="2800" b="1" dirty="0">
                <a:latin typeface="Arial Narrow" panose="020B0606020202030204" pitchFamily="34" charset="0"/>
              </a:rPr>
              <a:t> := {current}</a:t>
            </a:r>
            <a:endParaRPr lang="en-US" sz="2800" b="1" dirty="0">
              <a:latin typeface="Arial Narrow" panose="020B0606020202030204" pitchFamily="34" charset="0"/>
            </a:endParaRPr>
          </a:p>
          <a:p>
            <a:pPr marL="0" indent="0" defTabSz="543560">
              <a:spcBef>
                <a:spcPts val="900"/>
              </a:spcBef>
              <a:buNone/>
              <a:defRPr sz="3350"/>
            </a:pPr>
            <a:r>
              <a:rPr lang="en-US" sz="2800" b="1" dirty="0">
                <a:latin typeface="Arial Narrow" panose="020B0606020202030204" pitchFamily="34" charset="0"/>
              </a:rPr>
              <a:t>    while current in </a:t>
            </a:r>
            <a:r>
              <a:rPr lang="en-US" sz="2800" b="1" dirty="0" err="1">
                <a:latin typeface="Arial Narrow" panose="020B0606020202030204" pitchFamily="34" charset="0"/>
              </a:rPr>
              <a:t>cameFrom.Keys</a:t>
            </a:r>
            <a:r>
              <a:rPr lang="en-US" sz="2800" b="1" dirty="0">
                <a:latin typeface="Arial Narrow" panose="020B0606020202030204" pitchFamily="34" charset="0"/>
              </a:rPr>
              <a:t>:</a:t>
            </a:r>
            <a:endParaRPr lang="en-US" sz="2800" b="1" dirty="0">
              <a:latin typeface="Arial Narrow" panose="020B0606020202030204" pitchFamily="34" charset="0"/>
            </a:endParaRPr>
          </a:p>
          <a:p>
            <a:pPr marL="0" indent="0" defTabSz="543560">
              <a:spcBef>
                <a:spcPts val="900"/>
              </a:spcBef>
              <a:buNone/>
              <a:defRPr sz="3350"/>
            </a:pPr>
            <a:r>
              <a:rPr lang="en-US" sz="2800" b="1" dirty="0">
                <a:latin typeface="Arial Narrow" panose="020B0606020202030204" pitchFamily="34" charset="0"/>
              </a:rPr>
              <a:t>        current := </a:t>
            </a:r>
            <a:r>
              <a:rPr lang="en-US" sz="2800" b="1" dirty="0" err="1">
                <a:latin typeface="Arial Narrow" panose="020B0606020202030204" pitchFamily="34" charset="0"/>
              </a:rPr>
              <a:t>cameFrom</a:t>
            </a:r>
            <a:r>
              <a:rPr lang="en-US" sz="2800" b="1" dirty="0">
                <a:latin typeface="Arial Narrow" panose="020B0606020202030204" pitchFamily="34" charset="0"/>
              </a:rPr>
              <a:t>[current]</a:t>
            </a:r>
            <a:endParaRPr lang="en-US" sz="2800" b="1" dirty="0">
              <a:latin typeface="Arial Narrow" panose="020B0606020202030204" pitchFamily="34" charset="0"/>
            </a:endParaRPr>
          </a:p>
          <a:p>
            <a:pPr marL="0" indent="0" defTabSz="543560">
              <a:spcBef>
                <a:spcPts val="900"/>
              </a:spcBef>
              <a:buNone/>
              <a:defRPr sz="3350"/>
            </a:pPr>
            <a:r>
              <a:rPr lang="en-US" sz="2800" b="1" dirty="0">
                <a:latin typeface="Arial Narrow" panose="020B0606020202030204" pitchFamily="34" charset="0"/>
              </a:rPr>
              <a:t>        </a:t>
            </a:r>
            <a:r>
              <a:rPr lang="en-US" sz="2800" b="1" dirty="0" err="1">
                <a:latin typeface="Arial Narrow" panose="020B0606020202030204" pitchFamily="34" charset="0"/>
              </a:rPr>
              <a:t>total_path.append</a:t>
            </a:r>
            <a:r>
              <a:rPr lang="en-US" sz="2800" b="1" dirty="0">
                <a:latin typeface="Arial Narrow" panose="020B0606020202030204" pitchFamily="34" charset="0"/>
              </a:rPr>
              <a:t>(current)</a:t>
            </a:r>
            <a:endParaRPr lang="en-US" sz="2800" b="1" dirty="0">
              <a:latin typeface="Arial Narrow" panose="020B0606020202030204" pitchFamily="34" charset="0"/>
            </a:endParaRPr>
          </a:p>
          <a:p>
            <a:pPr marL="0" indent="0" defTabSz="543560">
              <a:spcBef>
                <a:spcPts val="900"/>
              </a:spcBef>
              <a:buNone/>
              <a:defRPr sz="3350"/>
            </a:pPr>
            <a:r>
              <a:rPr lang="en-US" sz="2800" b="1" dirty="0">
                <a:latin typeface="Arial Narrow" panose="020B0606020202030204" pitchFamily="34" charset="0"/>
              </a:rPr>
              <a:t>    return </a:t>
            </a:r>
            <a:r>
              <a:rPr lang="en-US" sz="2800" b="1" dirty="0" err="1">
                <a:latin typeface="Arial Narrow" panose="020B0606020202030204" pitchFamily="34" charset="0"/>
              </a:rPr>
              <a:t>total_path</a:t>
            </a:r>
            <a:endParaRPr lang="en-US" sz="2800" b="1" dirty="0">
              <a:latin typeface="Arial Narrow" panose="020B0606020202030204" pitchFamily="34" charset="0"/>
            </a:endParaRPr>
          </a:p>
          <a:p>
            <a:pPr marL="0" indent="0" defTabSz="543560">
              <a:spcBef>
                <a:spcPts val="900"/>
              </a:spcBef>
              <a:buNone/>
              <a:defRPr sz="3350"/>
            </a:pPr>
            <a:endParaRPr lang="en-US" sz="2800" dirty="0">
              <a:latin typeface="Arial Narrow" panose="020B0606020202030204" pitchFamily="34" charset="0"/>
            </a:endParaRPr>
          </a:p>
          <a:p>
            <a:pPr marL="0" indent="0" defTabSz="543560">
              <a:spcBef>
                <a:spcPts val="900"/>
              </a:spcBef>
              <a:buNone/>
              <a:defRPr sz="3350"/>
            </a:pPr>
            <a:r>
              <a:rPr lang="en-US" sz="2800" b="1" dirty="0">
                <a:latin typeface="Arial Narrow" panose="020B0606020202030204" pitchFamily="34" charset="0"/>
              </a:rPr>
              <a:t>function </a:t>
            </a:r>
            <a:r>
              <a:rPr lang="en-US" sz="2800" b="1" dirty="0" err="1">
                <a:latin typeface="Arial Narrow" panose="020B0606020202030204" pitchFamily="34" charset="0"/>
              </a:rPr>
              <a:t>A_Star</a:t>
            </a:r>
            <a:r>
              <a:rPr lang="en-US" sz="2800" b="1" dirty="0">
                <a:latin typeface="Arial Narrow" panose="020B0606020202030204" pitchFamily="34" charset="0"/>
              </a:rPr>
              <a:t>(start, goal)</a:t>
            </a:r>
            <a:endParaRPr lang="en-US" sz="2800" b="1" dirty="0">
              <a:latin typeface="Arial Narrow" panose="020B0606020202030204" pitchFamily="34" charset="0"/>
            </a:endParaRPr>
          </a:p>
          <a:p>
            <a:pPr marL="0" indent="0" defTabSz="543560">
              <a:spcBef>
                <a:spcPts val="900"/>
              </a:spcBef>
              <a:buNone/>
              <a:defRPr sz="3350"/>
            </a:pPr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dirty="0">
                <a:highlight>
                  <a:srgbClr val="C0C0C0"/>
                </a:highlight>
                <a:latin typeface="Arial Narrow" panose="020B0606020202030204" pitchFamily="34" charset="0"/>
              </a:rPr>
              <a:t>// The set of nodes already evaluated</a:t>
            </a:r>
            <a:endParaRPr lang="en-US" sz="2800" dirty="0">
              <a:highlight>
                <a:srgbClr val="C0C0C0"/>
              </a:highlight>
              <a:latin typeface="Arial Narrow" panose="020B0606020202030204" pitchFamily="34" charset="0"/>
            </a:endParaRPr>
          </a:p>
          <a:p>
            <a:pPr marL="0" indent="0" defTabSz="543560">
              <a:spcBef>
                <a:spcPts val="900"/>
              </a:spcBef>
              <a:buNone/>
              <a:defRPr sz="3350"/>
            </a:pPr>
            <a:r>
              <a:rPr lang="en-US" sz="2800" dirty="0">
                <a:latin typeface="Arial Narrow" panose="020B0606020202030204" pitchFamily="34" charset="0"/>
              </a:rPr>
              <a:t>   </a:t>
            </a:r>
            <a:r>
              <a:rPr lang="en-US" sz="2800" b="1" dirty="0">
                <a:latin typeface="Arial Narrow" panose="020B0606020202030204" pitchFamily="34" charset="0"/>
              </a:rPr>
              <a:t> </a:t>
            </a:r>
            <a:r>
              <a:rPr lang="en-US" sz="2800" b="1" dirty="0" err="1">
                <a:latin typeface="Arial Narrow" panose="020B0606020202030204" pitchFamily="34" charset="0"/>
              </a:rPr>
              <a:t>closedSet</a:t>
            </a:r>
            <a:r>
              <a:rPr lang="en-US" sz="2800" b="1" dirty="0">
                <a:latin typeface="Arial Narrow" panose="020B0606020202030204" pitchFamily="34" charset="0"/>
              </a:rPr>
              <a:t> := {}</a:t>
            </a:r>
            <a:endParaRPr lang="en-US" sz="2800" b="1" dirty="0">
              <a:latin typeface="Arial Narrow" panose="020B0606020202030204" pitchFamily="34" charset="0"/>
            </a:endParaRPr>
          </a:p>
          <a:p>
            <a:pPr marL="0" indent="0" defTabSz="543560">
              <a:spcBef>
                <a:spcPts val="900"/>
              </a:spcBef>
              <a:buNone/>
              <a:defRPr sz="3350"/>
            </a:pPr>
            <a:endParaRPr lang="en-US" sz="2800" dirty="0">
              <a:latin typeface="Arial Narrow" panose="020B0606020202030204" pitchFamily="34" charset="0"/>
            </a:endParaRPr>
          </a:p>
          <a:p>
            <a:pPr marL="0" indent="0" defTabSz="543560">
              <a:spcBef>
                <a:spcPts val="900"/>
              </a:spcBef>
              <a:buNone/>
              <a:defRPr sz="3350"/>
            </a:pPr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dirty="0">
                <a:highlight>
                  <a:srgbClr val="C0C0C0"/>
                </a:highlight>
                <a:latin typeface="Arial Narrow" panose="020B0606020202030204" pitchFamily="34" charset="0"/>
              </a:rPr>
              <a:t>// The set of currently discovered nodes that are not evaluated yet.</a:t>
            </a:r>
            <a:endParaRPr lang="en-US" sz="2800" dirty="0">
              <a:highlight>
                <a:srgbClr val="C0C0C0"/>
              </a:highlight>
              <a:latin typeface="Arial Narrow" panose="020B0606020202030204" pitchFamily="34" charset="0"/>
            </a:endParaRPr>
          </a:p>
          <a:p>
            <a:pPr marL="0" indent="0" defTabSz="543560">
              <a:spcBef>
                <a:spcPts val="900"/>
              </a:spcBef>
              <a:buNone/>
              <a:defRPr sz="3350"/>
            </a:pPr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dirty="0">
                <a:highlight>
                  <a:srgbClr val="C0C0C0"/>
                </a:highlight>
                <a:latin typeface="Arial Narrow" panose="020B0606020202030204" pitchFamily="34" charset="0"/>
              </a:rPr>
              <a:t>// Initially, only the start node is known.</a:t>
            </a:r>
            <a:endParaRPr lang="en-US" sz="2800" dirty="0">
              <a:highlight>
                <a:srgbClr val="C0C0C0"/>
              </a:highlight>
              <a:latin typeface="Arial Narrow" panose="020B0606020202030204" pitchFamily="34" charset="0"/>
            </a:endParaRPr>
          </a:p>
          <a:p>
            <a:pPr marL="0" indent="0" defTabSz="543560">
              <a:spcBef>
                <a:spcPts val="900"/>
              </a:spcBef>
              <a:buNone/>
              <a:defRPr sz="3350"/>
            </a:pPr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b="1" dirty="0" err="1">
                <a:latin typeface="Arial Narrow" panose="020B0606020202030204" pitchFamily="34" charset="0"/>
              </a:rPr>
              <a:t>openSet</a:t>
            </a:r>
            <a:r>
              <a:rPr lang="en-US" sz="2800" b="1" dirty="0">
                <a:latin typeface="Arial Narrow" panose="020B0606020202030204" pitchFamily="34" charset="0"/>
              </a:rPr>
              <a:t> := {start}</a:t>
            </a:r>
            <a:endParaRPr lang="en-US" sz="2800" b="1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560715" y="178904"/>
            <a:ext cx="11883370" cy="107499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5400" dirty="0">
                <a:latin typeface="Arial Narrow" panose="020B0606020202030204" pitchFamily="34" charset="0"/>
              </a:rPr>
              <a:t>Código</a:t>
            </a:r>
            <a:endParaRPr sz="5400" dirty="0">
              <a:latin typeface="Arial Narrow" panose="020B0606020202030204" pitchFamily="34" charset="0"/>
            </a:endParaRPr>
          </a:p>
        </p:txBody>
      </p:sp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xfrm>
            <a:off x="735792" y="1252331"/>
            <a:ext cx="11708293" cy="832236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defTabSz="543560">
              <a:spcBef>
                <a:spcPts val="100"/>
              </a:spcBef>
              <a:buNone/>
              <a:defRPr sz="3350"/>
            </a:pPr>
            <a:r>
              <a:rPr lang="en-US" sz="2400" dirty="0">
                <a:latin typeface="Arial Narrow" panose="020B0606020202030204" pitchFamily="34" charset="0"/>
              </a:rPr>
              <a:t>    </a:t>
            </a:r>
            <a:r>
              <a:rPr lang="en-US" sz="2800" dirty="0">
                <a:highlight>
                  <a:srgbClr val="C0C0C0"/>
                </a:highlight>
                <a:latin typeface="Arial Narrow" panose="020B0606020202030204" pitchFamily="34" charset="0"/>
              </a:rPr>
              <a:t>// For each node, which node it can most efficiently be reached from.</a:t>
            </a:r>
            <a:endParaRPr lang="en-US" sz="2800" dirty="0">
              <a:highlight>
                <a:srgbClr val="C0C0C0"/>
              </a:highlight>
              <a:latin typeface="Arial Narrow" panose="020B0606020202030204" pitchFamily="34" charset="0"/>
            </a:endParaRPr>
          </a:p>
          <a:p>
            <a:pPr marL="0" indent="0" defTabSz="543560">
              <a:spcBef>
                <a:spcPts val="100"/>
              </a:spcBef>
              <a:buNone/>
              <a:defRPr sz="3350"/>
            </a:pPr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dirty="0">
                <a:highlight>
                  <a:srgbClr val="C0C0C0"/>
                </a:highlight>
                <a:latin typeface="Arial Narrow" panose="020B0606020202030204" pitchFamily="34" charset="0"/>
              </a:rPr>
              <a:t>// If a node can be reached from many nodes, </a:t>
            </a:r>
            <a:r>
              <a:rPr lang="en-US" sz="2800" dirty="0" err="1">
                <a:highlight>
                  <a:srgbClr val="C0C0C0"/>
                </a:highlight>
                <a:latin typeface="Arial Narrow" panose="020B0606020202030204" pitchFamily="34" charset="0"/>
              </a:rPr>
              <a:t>cameFrom</a:t>
            </a:r>
            <a:r>
              <a:rPr lang="en-US" sz="2800" dirty="0">
                <a:highlight>
                  <a:srgbClr val="C0C0C0"/>
                </a:highlight>
                <a:latin typeface="Arial Narrow" panose="020B0606020202030204" pitchFamily="34" charset="0"/>
              </a:rPr>
              <a:t> will eventually contain the</a:t>
            </a:r>
            <a:endParaRPr lang="en-US" sz="2800" dirty="0">
              <a:highlight>
                <a:srgbClr val="C0C0C0"/>
              </a:highlight>
              <a:latin typeface="Arial Narrow" panose="020B0606020202030204" pitchFamily="34" charset="0"/>
            </a:endParaRPr>
          </a:p>
          <a:p>
            <a:pPr marL="0" indent="0" defTabSz="543560">
              <a:spcBef>
                <a:spcPts val="100"/>
              </a:spcBef>
              <a:buNone/>
              <a:defRPr sz="3350"/>
            </a:pPr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dirty="0">
                <a:highlight>
                  <a:srgbClr val="C0C0C0"/>
                </a:highlight>
                <a:latin typeface="Arial Narrow" panose="020B0606020202030204" pitchFamily="34" charset="0"/>
              </a:rPr>
              <a:t>// most efficient previous step.</a:t>
            </a:r>
            <a:endParaRPr lang="en-US" sz="2800" dirty="0">
              <a:highlight>
                <a:srgbClr val="C0C0C0"/>
              </a:highlight>
              <a:latin typeface="Arial Narrow" panose="020B0606020202030204" pitchFamily="34" charset="0"/>
            </a:endParaRPr>
          </a:p>
          <a:p>
            <a:pPr marL="0" indent="0" defTabSz="543560">
              <a:spcBef>
                <a:spcPts val="100"/>
              </a:spcBef>
              <a:buNone/>
              <a:defRPr sz="3350"/>
            </a:pPr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b="1" dirty="0" err="1">
                <a:latin typeface="Arial Narrow" panose="020B0606020202030204" pitchFamily="34" charset="0"/>
              </a:rPr>
              <a:t>cameFrom</a:t>
            </a:r>
            <a:r>
              <a:rPr lang="en-US" sz="2800" b="1" dirty="0">
                <a:latin typeface="Arial Narrow" panose="020B0606020202030204" pitchFamily="34" charset="0"/>
              </a:rPr>
              <a:t> := an empty map</a:t>
            </a:r>
            <a:endParaRPr lang="en-US" sz="2800" b="1" dirty="0">
              <a:latin typeface="Arial Narrow" panose="020B0606020202030204" pitchFamily="34" charset="0"/>
            </a:endParaRPr>
          </a:p>
          <a:p>
            <a:pPr marL="0" indent="0" defTabSz="543560">
              <a:spcBef>
                <a:spcPts val="100"/>
              </a:spcBef>
              <a:buNone/>
              <a:defRPr sz="3350"/>
            </a:pPr>
            <a:endParaRPr lang="en-US" sz="2800" dirty="0">
              <a:latin typeface="Arial Narrow" panose="020B0606020202030204" pitchFamily="34" charset="0"/>
            </a:endParaRPr>
          </a:p>
          <a:p>
            <a:pPr marL="0" indent="0" defTabSz="543560">
              <a:spcBef>
                <a:spcPts val="100"/>
              </a:spcBef>
              <a:buNone/>
              <a:defRPr sz="3350"/>
            </a:pPr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dirty="0">
                <a:highlight>
                  <a:srgbClr val="C0C0C0"/>
                </a:highlight>
                <a:latin typeface="Arial Narrow" panose="020B0606020202030204" pitchFamily="34" charset="0"/>
              </a:rPr>
              <a:t>// For each node, the cost of getting from the start node to that node.</a:t>
            </a:r>
            <a:endParaRPr lang="en-US" sz="2800" dirty="0">
              <a:highlight>
                <a:srgbClr val="C0C0C0"/>
              </a:highlight>
              <a:latin typeface="Arial Narrow" panose="020B0606020202030204" pitchFamily="34" charset="0"/>
            </a:endParaRPr>
          </a:p>
          <a:p>
            <a:pPr marL="0" indent="0" defTabSz="543560">
              <a:spcBef>
                <a:spcPts val="100"/>
              </a:spcBef>
              <a:buNone/>
              <a:defRPr sz="3350"/>
            </a:pPr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b="1" dirty="0" err="1">
                <a:latin typeface="Arial Narrow" panose="020B0606020202030204" pitchFamily="34" charset="0"/>
              </a:rPr>
              <a:t>gScore</a:t>
            </a:r>
            <a:r>
              <a:rPr lang="en-US" sz="2800" b="1" dirty="0">
                <a:latin typeface="Arial Narrow" panose="020B0606020202030204" pitchFamily="34" charset="0"/>
              </a:rPr>
              <a:t> := map with default value of Infinity</a:t>
            </a:r>
            <a:endParaRPr lang="en-US" sz="2800" b="1" dirty="0">
              <a:latin typeface="Arial Narrow" panose="020B0606020202030204" pitchFamily="34" charset="0"/>
            </a:endParaRPr>
          </a:p>
          <a:p>
            <a:pPr marL="0" indent="0" defTabSz="543560">
              <a:spcBef>
                <a:spcPts val="100"/>
              </a:spcBef>
              <a:buNone/>
              <a:defRPr sz="3350"/>
            </a:pPr>
            <a:endParaRPr lang="en-US" sz="2800" dirty="0">
              <a:latin typeface="Arial Narrow" panose="020B0606020202030204" pitchFamily="34" charset="0"/>
            </a:endParaRPr>
          </a:p>
          <a:p>
            <a:pPr marL="0" indent="0" defTabSz="543560">
              <a:spcBef>
                <a:spcPts val="100"/>
              </a:spcBef>
              <a:buNone/>
              <a:defRPr sz="3350"/>
            </a:pPr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dirty="0">
                <a:highlight>
                  <a:srgbClr val="C0C0C0"/>
                </a:highlight>
                <a:latin typeface="Arial Narrow" panose="020B0606020202030204" pitchFamily="34" charset="0"/>
              </a:rPr>
              <a:t>// The cost of going from start to start is zero.</a:t>
            </a:r>
            <a:endParaRPr lang="en-US" sz="2800" dirty="0">
              <a:highlight>
                <a:srgbClr val="C0C0C0"/>
              </a:highlight>
              <a:latin typeface="Arial Narrow" panose="020B0606020202030204" pitchFamily="34" charset="0"/>
            </a:endParaRPr>
          </a:p>
          <a:p>
            <a:pPr marL="0" indent="0" defTabSz="543560">
              <a:spcBef>
                <a:spcPts val="100"/>
              </a:spcBef>
              <a:buNone/>
              <a:defRPr sz="3350"/>
            </a:pPr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b="1" dirty="0" err="1">
                <a:latin typeface="Arial Narrow" panose="020B0606020202030204" pitchFamily="34" charset="0"/>
              </a:rPr>
              <a:t>gScore</a:t>
            </a:r>
            <a:r>
              <a:rPr lang="en-US" sz="2800" b="1" dirty="0">
                <a:latin typeface="Arial Narrow" panose="020B0606020202030204" pitchFamily="34" charset="0"/>
              </a:rPr>
              <a:t>[start] := 0</a:t>
            </a:r>
            <a:endParaRPr lang="en-US" sz="2800" b="1" dirty="0">
              <a:latin typeface="Arial Narrow" panose="020B0606020202030204" pitchFamily="34" charset="0"/>
            </a:endParaRPr>
          </a:p>
          <a:p>
            <a:pPr marL="0" indent="0" defTabSz="543560">
              <a:spcBef>
                <a:spcPts val="100"/>
              </a:spcBef>
              <a:buNone/>
              <a:defRPr sz="3350"/>
            </a:pPr>
            <a:endParaRPr lang="en-US" sz="2800" dirty="0">
              <a:latin typeface="Arial Narrow" panose="020B0606020202030204" pitchFamily="34" charset="0"/>
            </a:endParaRPr>
          </a:p>
          <a:p>
            <a:pPr marL="0" indent="0" defTabSz="543560">
              <a:spcBef>
                <a:spcPts val="100"/>
              </a:spcBef>
              <a:buNone/>
              <a:defRPr sz="3350"/>
            </a:pPr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dirty="0">
                <a:highlight>
                  <a:srgbClr val="C0C0C0"/>
                </a:highlight>
                <a:latin typeface="Arial Narrow" panose="020B0606020202030204" pitchFamily="34" charset="0"/>
              </a:rPr>
              <a:t>// For each node, the total cost of getting from the start node to the goal</a:t>
            </a:r>
            <a:endParaRPr lang="en-US" sz="2800" dirty="0">
              <a:highlight>
                <a:srgbClr val="C0C0C0"/>
              </a:highlight>
              <a:latin typeface="Arial Narrow" panose="020B0606020202030204" pitchFamily="34" charset="0"/>
            </a:endParaRPr>
          </a:p>
          <a:p>
            <a:pPr marL="0" indent="0" defTabSz="543560">
              <a:spcBef>
                <a:spcPts val="100"/>
              </a:spcBef>
              <a:buNone/>
              <a:defRPr sz="3350"/>
            </a:pPr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dirty="0">
                <a:highlight>
                  <a:srgbClr val="C0C0C0"/>
                </a:highlight>
                <a:latin typeface="Arial Narrow" panose="020B0606020202030204" pitchFamily="34" charset="0"/>
              </a:rPr>
              <a:t>// by passing by that node. That value is partly known, partly heuristic.</a:t>
            </a:r>
            <a:endParaRPr lang="en-US" sz="2800" dirty="0">
              <a:highlight>
                <a:srgbClr val="C0C0C0"/>
              </a:highlight>
              <a:latin typeface="Arial Narrow" panose="020B0606020202030204" pitchFamily="34" charset="0"/>
            </a:endParaRPr>
          </a:p>
          <a:p>
            <a:pPr marL="0" indent="0" defTabSz="543560">
              <a:spcBef>
                <a:spcPts val="100"/>
              </a:spcBef>
              <a:buNone/>
              <a:defRPr sz="3350"/>
            </a:pPr>
            <a:r>
              <a:rPr lang="en-US" sz="2800" dirty="0">
                <a:latin typeface="Arial Narrow" panose="020B0606020202030204" pitchFamily="34" charset="0"/>
              </a:rPr>
              <a:t>   </a:t>
            </a:r>
            <a:r>
              <a:rPr lang="en-US" sz="2800" b="1" dirty="0">
                <a:latin typeface="Arial Narrow" panose="020B0606020202030204" pitchFamily="34" charset="0"/>
              </a:rPr>
              <a:t> </a:t>
            </a:r>
            <a:r>
              <a:rPr lang="en-US" sz="2800" b="1" dirty="0" err="1">
                <a:latin typeface="Arial Narrow" panose="020B0606020202030204" pitchFamily="34" charset="0"/>
              </a:rPr>
              <a:t>fScore</a:t>
            </a:r>
            <a:r>
              <a:rPr lang="en-US" sz="2800" b="1" dirty="0">
                <a:latin typeface="Arial Narrow" panose="020B0606020202030204" pitchFamily="34" charset="0"/>
              </a:rPr>
              <a:t> := map with default value of Infinity</a:t>
            </a:r>
            <a:endParaRPr lang="en-US" sz="2800" b="1" dirty="0">
              <a:latin typeface="Arial Narrow" panose="020B0606020202030204" pitchFamily="34" charset="0"/>
            </a:endParaRPr>
          </a:p>
          <a:p>
            <a:pPr marL="0" indent="0" defTabSz="543560">
              <a:spcBef>
                <a:spcPts val="100"/>
              </a:spcBef>
              <a:buNone/>
              <a:defRPr sz="3350"/>
            </a:pPr>
            <a:endParaRPr lang="en-US" sz="2800" dirty="0">
              <a:latin typeface="Arial Narrow" panose="020B0606020202030204" pitchFamily="34" charset="0"/>
            </a:endParaRPr>
          </a:p>
          <a:p>
            <a:pPr marL="0" indent="0" defTabSz="543560">
              <a:spcBef>
                <a:spcPts val="100"/>
              </a:spcBef>
              <a:buNone/>
              <a:defRPr sz="3350"/>
            </a:pPr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dirty="0">
                <a:highlight>
                  <a:srgbClr val="C0C0C0"/>
                </a:highlight>
                <a:latin typeface="Arial Narrow" panose="020B0606020202030204" pitchFamily="34" charset="0"/>
              </a:rPr>
              <a:t>// For the first node, that value is completely heuristic.</a:t>
            </a:r>
            <a:endParaRPr lang="en-US" sz="2800" dirty="0">
              <a:highlight>
                <a:srgbClr val="C0C0C0"/>
              </a:highlight>
              <a:latin typeface="Arial Narrow" panose="020B0606020202030204" pitchFamily="34" charset="0"/>
            </a:endParaRPr>
          </a:p>
          <a:p>
            <a:pPr marL="0" indent="0" defTabSz="543560">
              <a:spcBef>
                <a:spcPts val="100"/>
              </a:spcBef>
              <a:buNone/>
              <a:defRPr sz="3350"/>
            </a:pPr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b="1" dirty="0" err="1">
                <a:latin typeface="Arial Narrow" panose="020B0606020202030204" pitchFamily="34" charset="0"/>
              </a:rPr>
              <a:t>fScore</a:t>
            </a:r>
            <a:r>
              <a:rPr lang="en-US" sz="2800" b="1" dirty="0">
                <a:latin typeface="Arial Narrow" panose="020B0606020202030204" pitchFamily="34" charset="0"/>
              </a:rPr>
              <a:t>[start] := </a:t>
            </a:r>
            <a:r>
              <a:rPr lang="en-US" sz="2800" b="1" dirty="0" err="1">
                <a:latin typeface="Arial Narrow" panose="020B0606020202030204" pitchFamily="34" charset="0"/>
              </a:rPr>
              <a:t>heuristic_cost_estimate</a:t>
            </a:r>
            <a:r>
              <a:rPr lang="en-US" sz="2800" b="1" dirty="0">
                <a:latin typeface="Arial Narrow" panose="020B0606020202030204" pitchFamily="34" charset="0"/>
              </a:rPr>
              <a:t>(start, goal)</a:t>
            </a:r>
            <a:endParaRPr lang="en-US" sz="2800" b="1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560715" y="178904"/>
            <a:ext cx="11883370" cy="107499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5400" dirty="0">
                <a:latin typeface="Arial Narrow" panose="020B0606020202030204" pitchFamily="34" charset="0"/>
              </a:rPr>
              <a:t>Código</a:t>
            </a:r>
            <a:endParaRPr sz="5400" dirty="0">
              <a:latin typeface="Arial Narrow" panose="020B0606020202030204" pitchFamily="34" charset="0"/>
            </a:endParaRPr>
          </a:p>
        </p:txBody>
      </p:sp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xfrm>
            <a:off x="735792" y="1252331"/>
            <a:ext cx="11708293" cy="816996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defTabSz="543560">
              <a:spcBef>
                <a:spcPts val="0"/>
              </a:spcBef>
              <a:buNone/>
              <a:defRPr sz="3350"/>
            </a:pPr>
            <a:r>
              <a:rPr lang="en-US" sz="2400" b="1" dirty="0">
                <a:latin typeface="Arial Narrow" panose="020B0606020202030204" pitchFamily="34" charset="0"/>
              </a:rPr>
              <a:t>while </a:t>
            </a:r>
            <a:r>
              <a:rPr lang="en-US" sz="2400" b="1" dirty="0" err="1">
                <a:latin typeface="Arial Narrow" panose="020B0606020202030204" pitchFamily="34" charset="0"/>
              </a:rPr>
              <a:t>openSet</a:t>
            </a:r>
            <a:r>
              <a:rPr lang="en-US" sz="2400" b="1" dirty="0">
                <a:latin typeface="Arial Narrow" panose="020B0606020202030204" pitchFamily="34" charset="0"/>
              </a:rPr>
              <a:t> is not empty</a:t>
            </a:r>
            <a:endParaRPr lang="en-US" sz="2400" b="1" dirty="0">
              <a:latin typeface="Arial Narrow" panose="020B0606020202030204" pitchFamily="34" charset="0"/>
            </a:endParaRPr>
          </a:p>
          <a:p>
            <a:pPr marL="0" indent="0" defTabSz="543560">
              <a:spcBef>
                <a:spcPts val="0"/>
              </a:spcBef>
              <a:buNone/>
              <a:defRPr sz="3350"/>
            </a:pPr>
            <a:r>
              <a:rPr lang="en-US" sz="2400" b="1" dirty="0">
                <a:latin typeface="Arial Narrow" panose="020B0606020202030204" pitchFamily="34" charset="0"/>
              </a:rPr>
              <a:t>        current := the node in </a:t>
            </a:r>
            <a:r>
              <a:rPr lang="en-US" sz="2400" b="1" dirty="0" err="1">
                <a:latin typeface="Arial Narrow" panose="020B0606020202030204" pitchFamily="34" charset="0"/>
              </a:rPr>
              <a:t>openSet</a:t>
            </a:r>
            <a:r>
              <a:rPr lang="en-US" sz="2400" b="1" dirty="0">
                <a:latin typeface="Arial Narrow" panose="020B0606020202030204" pitchFamily="34" charset="0"/>
              </a:rPr>
              <a:t> having the lowest </a:t>
            </a:r>
            <a:r>
              <a:rPr lang="en-US" sz="2400" b="1" dirty="0" err="1">
                <a:latin typeface="Arial Narrow" panose="020B0606020202030204" pitchFamily="34" charset="0"/>
              </a:rPr>
              <a:t>fScore</a:t>
            </a:r>
            <a:r>
              <a:rPr lang="en-US" sz="2400" b="1" dirty="0">
                <a:latin typeface="Arial Narrow" panose="020B0606020202030204" pitchFamily="34" charset="0"/>
              </a:rPr>
              <a:t>[] value</a:t>
            </a:r>
            <a:endParaRPr lang="en-US" sz="2400" b="1" dirty="0">
              <a:latin typeface="Arial Narrow" panose="020B0606020202030204" pitchFamily="34" charset="0"/>
            </a:endParaRPr>
          </a:p>
          <a:p>
            <a:pPr marL="0" indent="0" defTabSz="543560">
              <a:spcBef>
                <a:spcPts val="0"/>
              </a:spcBef>
              <a:buNone/>
              <a:defRPr sz="3350"/>
            </a:pPr>
            <a:r>
              <a:rPr lang="en-US" sz="2400" b="1" dirty="0">
                <a:latin typeface="Arial Narrow" panose="020B0606020202030204" pitchFamily="34" charset="0"/>
              </a:rPr>
              <a:t>        if current = goal</a:t>
            </a:r>
            <a:endParaRPr lang="en-US" sz="2400" b="1" dirty="0">
              <a:latin typeface="Arial Narrow" panose="020B0606020202030204" pitchFamily="34" charset="0"/>
            </a:endParaRPr>
          </a:p>
          <a:p>
            <a:pPr marL="0" indent="0" defTabSz="543560">
              <a:spcBef>
                <a:spcPts val="0"/>
              </a:spcBef>
              <a:buNone/>
              <a:defRPr sz="3350"/>
            </a:pPr>
            <a:r>
              <a:rPr lang="en-US" sz="2400" b="1" dirty="0">
                <a:latin typeface="Arial Narrow" panose="020B0606020202030204" pitchFamily="34" charset="0"/>
              </a:rPr>
              <a:t>            return </a:t>
            </a:r>
            <a:r>
              <a:rPr lang="en-US" sz="2400" b="1" dirty="0" err="1">
                <a:latin typeface="Arial Narrow" panose="020B0606020202030204" pitchFamily="34" charset="0"/>
              </a:rPr>
              <a:t>reconstruct_path</a:t>
            </a:r>
            <a:r>
              <a:rPr lang="en-US" sz="2400" b="1" dirty="0">
                <a:latin typeface="Arial Narrow" panose="020B0606020202030204" pitchFamily="34" charset="0"/>
              </a:rPr>
              <a:t>(</a:t>
            </a:r>
            <a:r>
              <a:rPr lang="en-US" sz="2400" b="1" dirty="0" err="1">
                <a:latin typeface="Arial Narrow" panose="020B0606020202030204" pitchFamily="34" charset="0"/>
              </a:rPr>
              <a:t>cameFrom</a:t>
            </a:r>
            <a:r>
              <a:rPr lang="en-US" sz="2400" b="1" dirty="0">
                <a:latin typeface="Arial Narrow" panose="020B0606020202030204" pitchFamily="34" charset="0"/>
              </a:rPr>
              <a:t>, current)</a:t>
            </a:r>
            <a:endParaRPr lang="en-US" sz="2400" b="1" dirty="0">
              <a:latin typeface="Arial Narrow" panose="020B0606020202030204" pitchFamily="34" charset="0"/>
            </a:endParaRPr>
          </a:p>
          <a:p>
            <a:pPr marL="0" indent="0" defTabSz="543560">
              <a:spcBef>
                <a:spcPts val="0"/>
              </a:spcBef>
              <a:buNone/>
              <a:defRPr sz="3350"/>
            </a:pPr>
            <a:endParaRPr lang="en-US" sz="1000" b="1" dirty="0">
              <a:latin typeface="Arial Narrow" panose="020B0606020202030204" pitchFamily="34" charset="0"/>
            </a:endParaRPr>
          </a:p>
          <a:p>
            <a:pPr marL="0" indent="0" defTabSz="543560">
              <a:spcBef>
                <a:spcPts val="0"/>
              </a:spcBef>
              <a:buNone/>
              <a:defRPr sz="3350"/>
            </a:pPr>
            <a:r>
              <a:rPr lang="en-US" sz="2400" b="1" dirty="0">
                <a:latin typeface="Arial Narrow" panose="020B0606020202030204" pitchFamily="34" charset="0"/>
              </a:rPr>
              <a:t>        </a:t>
            </a:r>
            <a:r>
              <a:rPr lang="en-US" sz="2400" b="1" dirty="0" err="1">
                <a:latin typeface="Arial Narrow" panose="020B0606020202030204" pitchFamily="34" charset="0"/>
              </a:rPr>
              <a:t>openSet.Remove</a:t>
            </a:r>
            <a:r>
              <a:rPr lang="en-US" sz="2400" b="1" dirty="0">
                <a:latin typeface="Arial Narrow" panose="020B0606020202030204" pitchFamily="34" charset="0"/>
              </a:rPr>
              <a:t>(current)</a:t>
            </a:r>
            <a:endParaRPr lang="en-US" sz="2400" b="1" dirty="0">
              <a:latin typeface="Arial Narrow" panose="020B0606020202030204" pitchFamily="34" charset="0"/>
            </a:endParaRPr>
          </a:p>
          <a:p>
            <a:pPr marL="0" indent="0" defTabSz="543560">
              <a:spcBef>
                <a:spcPts val="0"/>
              </a:spcBef>
              <a:buNone/>
              <a:defRPr sz="3350"/>
            </a:pPr>
            <a:r>
              <a:rPr lang="en-US" sz="2400" b="1" dirty="0">
                <a:latin typeface="Arial Narrow" panose="020B0606020202030204" pitchFamily="34" charset="0"/>
              </a:rPr>
              <a:t>        </a:t>
            </a:r>
            <a:r>
              <a:rPr lang="en-US" sz="2400" b="1" dirty="0" err="1">
                <a:latin typeface="Arial Narrow" panose="020B0606020202030204" pitchFamily="34" charset="0"/>
              </a:rPr>
              <a:t>closedSet.Add</a:t>
            </a:r>
            <a:r>
              <a:rPr lang="en-US" sz="2400" b="1" dirty="0">
                <a:latin typeface="Arial Narrow" panose="020B0606020202030204" pitchFamily="34" charset="0"/>
              </a:rPr>
              <a:t>(current)</a:t>
            </a:r>
            <a:endParaRPr lang="en-US" sz="2400" b="1" dirty="0">
              <a:latin typeface="Arial Narrow" panose="020B0606020202030204" pitchFamily="34" charset="0"/>
            </a:endParaRPr>
          </a:p>
          <a:p>
            <a:pPr marL="0" indent="0" defTabSz="543560">
              <a:spcBef>
                <a:spcPts val="0"/>
              </a:spcBef>
              <a:buNone/>
              <a:defRPr sz="3350"/>
            </a:pPr>
            <a:endParaRPr lang="en-US" sz="1000" b="1" dirty="0">
              <a:latin typeface="Arial Narrow" panose="020B0606020202030204" pitchFamily="34" charset="0"/>
            </a:endParaRPr>
          </a:p>
          <a:p>
            <a:pPr marL="0" indent="0" defTabSz="543560">
              <a:spcBef>
                <a:spcPts val="0"/>
              </a:spcBef>
              <a:buNone/>
              <a:defRPr sz="3350"/>
            </a:pPr>
            <a:r>
              <a:rPr lang="en-US" sz="2400" b="1" dirty="0">
                <a:latin typeface="Arial Narrow" panose="020B0606020202030204" pitchFamily="34" charset="0"/>
              </a:rPr>
              <a:t>        for each neighbor of current</a:t>
            </a:r>
            <a:endParaRPr lang="en-US" sz="2400" b="1" dirty="0">
              <a:latin typeface="Arial Narrow" panose="020B0606020202030204" pitchFamily="34" charset="0"/>
            </a:endParaRPr>
          </a:p>
          <a:p>
            <a:pPr marL="0" indent="0" defTabSz="543560">
              <a:spcBef>
                <a:spcPts val="0"/>
              </a:spcBef>
              <a:buNone/>
              <a:defRPr sz="3350"/>
            </a:pPr>
            <a:r>
              <a:rPr lang="en-US" sz="2400" b="1" dirty="0">
                <a:latin typeface="Arial Narrow" panose="020B0606020202030204" pitchFamily="34" charset="0"/>
              </a:rPr>
              <a:t>            if neighbor in </a:t>
            </a:r>
            <a:r>
              <a:rPr lang="en-US" sz="2400" b="1" dirty="0" err="1">
                <a:latin typeface="Arial Narrow" panose="020B0606020202030204" pitchFamily="34" charset="0"/>
              </a:rPr>
              <a:t>closedSet</a:t>
            </a:r>
            <a:endParaRPr lang="en-US" sz="2400" b="1" dirty="0">
              <a:latin typeface="Arial Narrow" panose="020B0606020202030204" pitchFamily="34" charset="0"/>
            </a:endParaRPr>
          </a:p>
          <a:p>
            <a:pPr marL="0" indent="0" defTabSz="543560">
              <a:spcBef>
                <a:spcPts val="0"/>
              </a:spcBef>
              <a:buNone/>
              <a:defRPr sz="3350"/>
            </a:pPr>
            <a:r>
              <a:rPr lang="en-US" sz="2400" b="1" dirty="0">
                <a:latin typeface="Arial Narrow" panose="020B0606020202030204" pitchFamily="34" charset="0"/>
              </a:rPr>
              <a:t>                continue</a:t>
            </a:r>
            <a:r>
              <a:rPr lang="en-US" sz="2400" dirty="0">
                <a:latin typeface="Arial Narrow" panose="020B0606020202030204" pitchFamily="34" charset="0"/>
              </a:rPr>
              <a:t>		</a:t>
            </a:r>
            <a:r>
              <a:rPr lang="en-US" sz="2400" dirty="0">
                <a:highlight>
                  <a:srgbClr val="C0C0C0"/>
                </a:highlight>
                <a:latin typeface="Arial Narrow" panose="020B0606020202030204" pitchFamily="34" charset="0"/>
              </a:rPr>
              <a:t>// Ignore the neighbor which is already evaluated.</a:t>
            </a:r>
            <a:endParaRPr lang="en-US" sz="2400" dirty="0">
              <a:highlight>
                <a:srgbClr val="C0C0C0"/>
              </a:highlight>
              <a:latin typeface="Arial Narrow" panose="020B0606020202030204" pitchFamily="34" charset="0"/>
            </a:endParaRPr>
          </a:p>
          <a:p>
            <a:pPr marL="0" indent="0" defTabSz="543560">
              <a:spcBef>
                <a:spcPts val="0"/>
              </a:spcBef>
              <a:buNone/>
              <a:defRPr sz="3350"/>
            </a:pPr>
            <a:endParaRPr lang="en-US" sz="1000" dirty="0">
              <a:latin typeface="Arial Narrow" panose="020B0606020202030204" pitchFamily="34" charset="0"/>
            </a:endParaRPr>
          </a:p>
          <a:p>
            <a:pPr marL="0" indent="0" defTabSz="543560">
              <a:spcBef>
                <a:spcPts val="0"/>
              </a:spcBef>
              <a:buNone/>
              <a:defRPr sz="3350"/>
            </a:pPr>
            <a:r>
              <a:rPr lang="en-US" sz="2400" dirty="0">
                <a:latin typeface="Arial Narrow" panose="020B0606020202030204" pitchFamily="34" charset="0"/>
              </a:rPr>
              <a:t>            </a:t>
            </a:r>
            <a:r>
              <a:rPr lang="en-US" sz="2400" dirty="0">
                <a:highlight>
                  <a:srgbClr val="C0C0C0"/>
                </a:highlight>
                <a:latin typeface="Arial Narrow" panose="020B0606020202030204" pitchFamily="34" charset="0"/>
              </a:rPr>
              <a:t>// The distance from start to a neighbor</a:t>
            </a:r>
            <a:endParaRPr lang="en-US" sz="2400" dirty="0">
              <a:highlight>
                <a:srgbClr val="C0C0C0"/>
              </a:highlight>
              <a:latin typeface="Arial Narrow" panose="020B0606020202030204" pitchFamily="34" charset="0"/>
            </a:endParaRPr>
          </a:p>
          <a:p>
            <a:pPr marL="0" indent="0" defTabSz="543560">
              <a:spcBef>
                <a:spcPts val="0"/>
              </a:spcBef>
              <a:buNone/>
              <a:defRPr sz="3350"/>
            </a:pPr>
            <a:r>
              <a:rPr lang="en-US" sz="2400" dirty="0">
                <a:latin typeface="Arial Narrow" panose="020B0606020202030204" pitchFamily="34" charset="0"/>
              </a:rPr>
              <a:t>           </a:t>
            </a:r>
            <a:r>
              <a:rPr lang="en-US" sz="2400" b="1" dirty="0">
                <a:latin typeface="Arial Narrow" panose="020B0606020202030204" pitchFamily="34" charset="0"/>
              </a:rPr>
              <a:t> </a:t>
            </a:r>
            <a:r>
              <a:rPr lang="en-US" sz="2400" b="1" dirty="0" err="1">
                <a:latin typeface="Arial Narrow" panose="020B0606020202030204" pitchFamily="34" charset="0"/>
              </a:rPr>
              <a:t>tentative_gScore</a:t>
            </a:r>
            <a:r>
              <a:rPr lang="en-US" sz="2400" b="1" dirty="0">
                <a:latin typeface="Arial Narrow" panose="020B0606020202030204" pitchFamily="34" charset="0"/>
              </a:rPr>
              <a:t> := </a:t>
            </a:r>
            <a:r>
              <a:rPr lang="en-US" sz="2400" b="1" dirty="0" err="1">
                <a:latin typeface="Arial Narrow" panose="020B0606020202030204" pitchFamily="34" charset="0"/>
              </a:rPr>
              <a:t>gScore</a:t>
            </a:r>
            <a:r>
              <a:rPr lang="en-US" sz="2400" b="1" dirty="0">
                <a:latin typeface="Arial Narrow" panose="020B0606020202030204" pitchFamily="34" charset="0"/>
              </a:rPr>
              <a:t>[current] + </a:t>
            </a:r>
            <a:r>
              <a:rPr lang="en-US" sz="2400" b="1" dirty="0" err="1">
                <a:latin typeface="Arial Narrow" panose="020B0606020202030204" pitchFamily="34" charset="0"/>
              </a:rPr>
              <a:t>dist_between</a:t>
            </a:r>
            <a:r>
              <a:rPr lang="en-US" sz="2400" b="1" dirty="0">
                <a:latin typeface="Arial Narrow" panose="020B0606020202030204" pitchFamily="34" charset="0"/>
              </a:rPr>
              <a:t>(current, neighbor)</a:t>
            </a:r>
            <a:endParaRPr lang="en-US" sz="2400" b="1" dirty="0">
              <a:latin typeface="Arial Narrow" panose="020B0606020202030204" pitchFamily="34" charset="0"/>
            </a:endParaRPr>
          </a:p>
          <a:p>
            <a:pPr marL="0" indent="0" defTabSz="543560">
              <a:spcBef>
                <a:spcPts val="0"/>
              </a:spcBef>
              <a:buNone/>
              <a:defRPr sz="3350"/>
            </a:pPr>
            <a:endParaRPr lang="en-US" sz="1000" dirty="0">
              <a:latin typeface="Arial Narrow" panose="020B0606020202030204" pitchFamily="34" charset="0"/>
            </a:endParaRPr>
          </a:p>
          <a:p>
            <a:pPr marL="0" indent="0" defTabSz="543560">
              <a:spcBef>
                <a:spcPts val="0"/>
              </a:spcBef>
              <a:buNone/>
              <a:defRPr sz="3350"/>
            </a:pPr>
            <a:r>
              <a:rPr lang="en-US" sz="2400" dirty="0">
                <a:latin typeface="Arial Narrow" panose="020B0606020202030204" pitchFamily="34" charset="0"/>
              </a:rPr>
              <a:t>            </a:t>
            </a:r>
            <a:r>
              <a:rPr lang="en-US" sz="2400" b="1" dirty="0">
                <a:latin typeface="Arial Narrow" panose="020B0606020202030204" pitchFamily="34" charset="0"/>
              </a:rPr>
              <a:t>if neighbor not in </a:t>
            </a:r>
            <a:r>
              <a:rPr lang="en-US" sz="2400" b="1" dirty="0" err="1">
                <a:latin typeface="Arial Narrow" panose="020B0606020202030204" pitchFamily="34" charset="0"/>
              </a:rPr>
              <a:t>openSet</a:t>
            </a:r>
            <a:r>
              <a:rPr lang="en-US" sz="2400" dirty="0">
                <a:latin typeface="Arial Narrow" panose="020B0606020202030204" pitchFamily="34" charset="0"/>
              </a:rPr>
              <a:t>	</a:t>
            </a:r>
            <a:r>
              <a:rPr lang="en-US" sz="2400" dirty="0">
                <a:highlight>
                  <a:srgbClr val="C0C0C0"/>
                </a:highlight>
                <a:latin typeface="Arial Narrow" panose="020B0606020202030204" pitchFamily="34" charset="0"/>
              </a:rPr>
              <a:t>// Discover a new node</a:t>
            </a:r>
            <a:endParaRPr lang="en-US" sz="2400" dirty="0">
              <a:highlight>
                <a:srgbClr val="C0C0C0"/>
              </a:highlight>
              <a:latin typeface="Arial Narrow" panose="020B0606020202030204" pitchFamily="34" charset="0"/>
            </a:endParaRPr>
          </a:p>
          <a:p>
            <a:pPr marL="0" indent="0" defTabSz="543560">
              <a:spcBef>
                <a:spcPts val="0"/>
              </a:spcBef>
              <a:buNone/>
              <a:defRPr sz="3350"/>
            </a:pPr>
            <a:r>
              <a:rPr lang="en-US" sz="2400" dirty="0">
                <a:latin typeface="Arial Narrow" panose="020B0606020202030204" pitchFamily="34" charset="0"/>
              </a:rPr>
              <a:t>                </a:t>
            </a:r>
            <a:r>
              <a:rPr lang="en-US" sz="2400" b="1" dirty="0" err="1">
                <a:latin typeface="Arial Narrow" panose="020B0606020202030204" pitchFamily="34" charset="0"/>
              </a:rPr>
              <a:t>openSet.Add</a:t>
            </a:r>
            <a:r>
              <a:rPr lang="en-US" sz="2400" b="1" dirty="0">
                <a:latin typeface="Arial Narrow" panose="020B0606020202030204" pitchFamily="34" charset="0"/>
              </a:rPr>
              <a:t>(neighbor)</a:t>
            </a:r>
            <a:endParaRPr lang="en-US" sz="2400" b="1" dirty="0">
              <a:latin typeface="Arial Narrow" panose="020B0606020202030204" pitchFamily="34" charset="0"/>
            </a:endParaRPr>
          </a:p>
          <a:p>
            <a:pPr marL="0" indent="0" defTabSz="543560">
              <a:spcBef>
                <a:spcPts val="0"/>
              </a:spcBef>
              <a:buNone/>
              <a:defRPr sz="3350"/>
            </a:pPr>
            <a:r>
              <a:rPr lang="en-US" sz="2400" b="1" dirty="0">
                <a:latin typeface="Arial Narrow" panose="020B0606020202030204" pitchFamily="34" charset="0"/>
              </a:rPr>
              <a:t>            else if </a:t>
            </a:r>
            <a:r>
              <a:rPr lang="en-US" sz="2400" b="1" dirty="0" err="1">
                <a:latin typeface="Arial Narrow" panose="020B0606020202030204" pitchFamily="34" charset="0"/>
              </a:rPr>
              <a:t>tentative_gScore</a:t>
            </a:r>
            <a:r>
              <a:rPr lang="en-US" sz="2400" b="1" dirty="0">
                <a:latin typeface="Arial Narrow" panose="020B0606020202030204" pitchFamily="34" charset="0"/>
              </a:rPr>
              <a:t> &gt;= </a:t>
            </a:r>
            <a:r>
              <a:rPr lang="en-US" sz="2400" b="1" dirty="0" err="1">
                <a:latin typeface="Arial Narrow" panose="020B0606020202030204" pitchFamily="34" charset="0"/>
              </a:rPr>
              <a:t>gScore</a:t>
            </a:r>
            <a:r>
              <a:rPr lang="en-US" sz="2400" b="1" dirty="0">
                <a:latin typeface="Arial Narrow" panose="020B0606020202030204" pitchFamily="34" charset="0"/>
              </a:rPr>
              <a:t>[neighbor]</a:t>
            </a:r>
            <a:endParaRPr lang="en-US" sz="2400" b="1" dirty="0">
              <a:latin typeface="Arial Narrow" panose="020B0606020202030204" pitchFamily="34" charset="0"/>
            </a:endParaRPr>
          </a:p>
          <a:p>
            <a:pPr marL="0" indent="0" defTabSz="543560">
              <a:spcBef>
                <a:spcPts val="0"/>
              </a:spcBef>
              <a:buNone/>
              <a:defRPr sz="3350"/>
            </a:pPr>
            <a:r>
              <a:rPr lang="en-US" sz="2400" b="1" dirty="0">
                <a:latin typeface="Arial Narrow" panose="020B0606020202030204" pitchFamily="34" charset="0"/>
              </a:rPr>
              <a:t>                continue</a:t>
            </a:r>
            <a:r>
              <a:rPr lang="en-US" sz="2400" dirty="0">
                <a:latin typeface="Arial Narrow" panose="020B0606020202030204" pitchFamily="34" charset="0"/>
              </a:rPr>
              <a:t>		</a:t>
            </a:r>
            <a:r>
              <a:rPr lang="en-US" sz="2400" dirty="0">
                <a:highlight>
                  <a:srgbClr val="C0C0C0"/>
                </a:highlight>
                <a:latin typeface="Arial Narrow" panose="020B0606020202030204" pitchFamily="34" charset="0"/>
              </a:rPr>
              <a:t>// This is not a better path.</a:t>
            </a:r>
            <a:endParaRPr lang="en-US" sz="2400" dirty="0">
              <a:highlight>
                <a:srgbClr val="C0C0C0"/>
              </a:highlight>
              <a:latin typeface="Arial Narrow" panose="020B0606020202030204" pitchFamily="34" charset="0"/>
            </a:endParaRPr>
          </a:p>
          <a:p>
            <a:pPr marL="0" indent="0" defTabSz="543560">
              <a:spcBef>
                <a:spcPts val="0"/>
              </a:spcBef>
              <a:buNone/>
              <a:defRPr sz="3350"/>
            </a:pPr>
            <a:endParaRPr lang="en-US" sz="2400" dirty="0">
              <a:latin typeface="Arial Narrow" panose="020B0606020202030204" pitchFamily="34" charset="0"/>
            </a:endParaRPr>
          </a:p>
          <a:p>
            <a:pPr marL="0" indent="0" defTabSz="543560">
              <a:spcBef>
                <a:spcPts val="0"/>
              </a:spcBef>
              <a:buNone/>
              <a:defRPr sz="3350"/>
            </a:pPr>
            <a:r>
              <a:rPr lang="en-US" sz="2400" dirty="0">
                <a:latin typeface="Arial Narrow" panose="020B0606020202030204" pitchFamily="34" charset="0"/>
              </a:rPr>
              <a:t>            </a:t>
            </a:r>
            <a:r>
              <a:rPr lang="en-US" sz="2400" dirty="0">
                <a:highlight>
                  <a:srgbClr val="C0C0C0"/>
                </a:highlight>
                <a:latin typeface="Arial Narrow" panose="020B0606020202030204" pitchFamily="34" charset="0"/>
              </a:rPr>
              <a:t>// This path is the best until now. Record it!</a:t>
            </a:r>
            <a:endParaRPr lang="en-US" sz="2400" dirty="0">
              <a:highlight>
                <a:srgbClr val="C0C0C0"/>
              </a:highlight>
              <a:latin typeface="Arial Narrow" panose="020B0606020202030204" pitchFamily="34" charset="0"/>
            </a:endParaRPr>
          </a:p>
          <a:p>
            <a:pPr marL="0" indent="0" defTabSz="543560">
              <a:spcBef>
                <a:spcPts val="0"/>
              </a:spcBef>
              <a:buNone/>
              <a:defRPr sz="3350"/>
            </a:pPr>
            <a:r>
              <a:rPr lang="en-US" sz="2400" dirty="0">
                <a:latin typeface="Arial Narrow" panose="020B0606020202030204" pitchFamily="34" charset="0"/>
              </a:rPr>
              <a:t>            </a:t>
            </a:r>
            <a:r>
              <a:rPr lang="en-US" sz="2400" b="1" dirty="0" err="1">
                <a:latin typeface="Arial Narrow" panose="020B0606020202030204" pitchFamily="34" charset="0"/>
              </a:rPr>
              <a:t>cameFrom</a:t>
            </a:r>
            <a:r>
              <a:rPr lang="en-US" sz="2400" b="1" dirty="0">
                <a:latin typeface="Arial Narrow" panose="020B0606020202030204" pitchFamily="34" charset="0"/>
              </a:rPr>
              <a:t>[neighbor] := current</a:t>
            </a:r>
            <a:endParaRPr lang="en-US" sz="2400" b="1" dirty="0">
              <a:latin typeface="Arial Narrow" panose="020B0606020202030204" pitchFamily="34" charset="0"/>
            </a:endParaRPr>
          </a:p>
          <a:p>
            <a:pPr marL="0" indent="0" defTabSz="543560">
              <a:spcBef>
                <a:spcPts val="0"/>
              </a:spcBef>
              <a:buNone/>
              <a:defRPr sz="3350"/>
            </a:pPr>
            <a:r>
              <a:rPr lang="en-US" sz="2400" b="1" dirty="0">
                <a:latin typeface="Arial Narrow" panose="020B0606020202030204" pitchFamily="34" charset="0"/>
              </a:rPr>
              <a:t>            </a:t>
            </a:r>
            <a:r>
              <a:rPr lang="en-US" sz="2400" b="1" dirty="0" err="1">
                <a:latin typeface="Arial Narrow" panose="020B0606020202030204" pitchFamily="34" charset="0"/>
              </a:rPr>
              <a:t>gScore</a:t>
            </a:r>
            <a:r>
              <a:rPr lang="en-US" sz="2400" b="1" dirty="0">
                <a:latin typeface="Arial Narrow" panose="020B0606020202030204" pitchFamily="34" charset="0"/>
              </a:rPr>
              <a:t>[neighbor] := </a:t>
            </a:r>
            <a:r>
              <a:rPr lang="en-US" sz="2400" b="1" dirty="0" err="1">
                <a:latin typeface="Arial Narrow" panose="020B0606020202030204" pitchFamily="34" charset="0"/>
              </a:rPr>
              <a:t>tentative_gScore</a:t>
            </a:r>
            <a:endParaRPr lang="en-US" sz="2400" b="1" dirty="0">
              <a:latin typeface="Arial Narrow" panose="020B0606020202030204" pitchFamily="34" charset="0"/>
            </a:endParaRPr>
          </a:p>
          <a:p>
            <a:pPr marL="0" indent="0" defTabSz="543560">
              <a:spcBef>
                <a:spcPts val="0"/>
              </a:spcBef>
              <a:buNone/>
              <a:defRPr sz="3350"/>
            </a:pPr>
            <a:r>
              <a:rPr lang="en-US" sz="2400" b="1" dirty="0">
                <a:latin typeface="Arial Narrow" panose="020B0606020202030204" pitchFamily="34" charset="0"/>
              </a:rPr>
              <a:t>            </a:t>
            </a:r>
            <a:r>
              <a:rPr lang="en-US" sz="2400" b="1" dirty="0" err="1">
                <a:latin typeface="Arial Narrow" panose="020B0606020202030204" pitchFamily="34" charset="0"/>
              </a:rPr>
              <a:t>fScore</a:t>
            </a:r>
            <a:r>
              <a:rPr lang="en-US" sz="2400" b="1" dirty="0">
                <a:latin typeface="Arial Narrow" panose="020B0606020202030204" pitchFamily="34" charset="0"/>
              </a:rPr>
              <a:t>[neighbor] := </a:t>
            </a:r>
            <a:r>
              <a:rPr lang="en-US" sz="2400" b="1" dirty="0" err="1">
                <a:latin typeface="Arial Narrow" panose="020B0606020202030204" pitchFamily="34" charset="0"/>
              </a:rPr>
              <a:t>gScore</a:t>
            </a:r>
            <a:r>
              <a:rPr lang="en-US" sz="2400" b="1" dirty="0">
                <a:latin typeface="Arial Narrow" panose="020B0606020202030204" pitchFamily="34" charset="0"/>
              </a:rPr>
              <a:t>[neighbor] + </a:t>
            </a:r>
            <a:r>
              <a:rPr lang="en-US" sz="2400" b="1" dirty="0" err="1">
                <a:latin typeface="Arial Narrow" panose="020B0606020202030204" pitchFamily="34" charset="0"/>
              </a:rPr>
              <a:t>heuristic_cost_estimate</a:t>
            </a:r>
            <a:r>
              <a:rPr lang="en-US" sz="2400" b="1" dirty="0">
                <a:latin typeface="Arial Narrow" panose="020B0606020202030204" pitchFamily="34" charset="0"/>
              </a:rPr>
              <a:t>(neighbor, goal)</a:t>
            </a:r>
            <a:endParaRPr lang="en-US" sz="2400" b="1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2721</Words>
  <Application>WPS Presentation</Application>
  <PresentationFormat>Personalizar</PresentationFormat>
  <Paragraphs>84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8" baseType="lpstr">
      <vt:lpstr>Arial</vt:lpstr>
      <vt:lpstr>SimSun</vt:lpstr>
      <vt:lpstr>Wingdings</vt:lpstr>
      <vt:lpstr>Helvetica Light</vt:lpstr>
      <vt:lpstr>Calibri</vt:lpstr>
      <vt:lpstr>Trebuchet MS</vt:lpstr>
      <vt:lpstr>Helvetica Neue</vt:lpstr>
      <vt:lpstr>Arial Narrow</vt:lpstr>
      <vt:lpstr>Arial Narrow</vt:lpstr>
      <vt:lpstr>Calibri</vt:lpstr>
      <vt:lpstr>DejaVu Sans</vt:lpstr>
      <vt:lpstr>微软雅黑</vt:lpstr>
      <vt:lpstr>WenQuanYi Micro Hei</vt:lpstr>
      <vt:lpstr/>
      <vt:lpstr>Arial Unicode MS</vt:lpstr>
      <vt:lpstr>Gubbi</vt:lpstr>
      <vt:lpstr>Abyssinica SIL</vt:lpstr>
      <vt:lpstr>OpenSymbol</vt:lpstr>
      <vt:lpstr>White</vt:lpstr>
      <vt:lpstr>PowerPoint 演示文稿</vt:lpstr>
      <vt:lpstr>PowerPoint 演示文稿</vt:lpstr>
      <vt:lpstr>A*</vt:lpstr>
      <vt:lpstr>Aplicações</vt:lpstr>
      <vt:lpstr>PowerPoint 演示文稿</vt:lpstr>
      <vt:lpstr>PowerPoint 演示文稿</vt:lpstr>
      <vt:lpstr>Código</vt:lpstr>
      <vt:lpstr>Código</vt:lpstr>
      <vt:lpstr>Código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 Lisboa</dc:creator>
  <cp:lastModifiedBy>fernando</cp:lastModifiedBy>
  <cp:revision>38</cp:revision>
  <dcterms:created xsi:type="dcterms:W3CDTF">2019-03-27T15:14:43Z</dcterms:created>
  <dcterms:modified xsi:type="dcterms:W3CDTF">2019-03-27T15:14:43Z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