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5" r:id="rId3"/>
    <p:sldId id="258" r:id="rId4"/>
    <p:sldId id="259" r:id="rId5"/>
    <p:sldId id="260" r:id="rId6"/>
    <p:sldId id="261" r:id="rId7"/>
    <p:sldId id="262" r:id="rId8"/>
    <p:sldId id="263" r:id="rId9"/>
    <p:sldId id="266" r:id="rId10"/>
    <p:sldId id="267" r:id="rId11"/>
    <p:sldId id="268" r:id="rId12"/>
    <p:sldId id="269" r:id="rId13"/>
    <p:sldId id="270"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5233E22-DA9E-40AF-8801-C26CAF2C1D61}" type="datetimeFigureOut">
              <a:rPr lang="es-AR" smtClean="0"/>
              <a:t>25/11/2023</a:t>
            </a:fld>
            <a:endParaRPr lang="es-A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1524587-99A4-436D-8755-BC7D40A15F05}" type="slidenum">
              <a:rPr lang="es-AR" smtClean="0"/>
              <a:t>‹Nº›</a:t>
            </a:fld>
            <a:endParaRPr lang="es-A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77210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233E22-DA9E-40AF-8801-C26CAF2C1D61}" type="datetimeFigureOut">
              <a:rPr lang="es-AR" smtClean="0"/>
              <a:t>25/11/2023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1524587-99A4-436D-8755-BC7D40A15F05}" type="slidenum">
              <a:rPr lang="es-AR" smtClean="0"/>
              <a:t>‹Nº›</a:t>
            </a:fld>
            <a:endParaRPr lang="es-AR"/>
          </a:p>
        </p:txBody>
      </p:sp>
    </p:spTree>
    <p:extLst>
      <p:ext uri="{BB962C8B-B14F-4D97-AF65-F5344CB8AC3E}">
        <p14:creationId xmlns:p14="http://schemas.microsoft.com/office/powerpoint/2010/main" val="102957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233E22-DA9E-40AF-8801-C26CAF2C1D61}" type="datetimeFigureOut">
              <a:rPr lang="es-AR" smtClean="0"/>
              <a:t>25/11/2023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1524587-99A4-436D-8755-BC7D40A15F05}" type="slidenum">
              <a:rPr lang="es-AR" smtClean="0"/>
              <a:t>‹Nº›</a:t>
            </a:fld>
            <a:endParaRPr lang="es-AR"/>
          </a:p>
        </p:txBody>
      </p:sp>
    </p:spTree>
    <p:extLst>
      <p:ext uri="{BB962C8B-B14F-4D97-AF65-F5344CB8AC3E}">
        <p14:creationId xmlns:p14="http://schemas.microsoft.com/office/powerpoint/2010/main" val="30452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233E22-DA9E-40AF-8801-C26CAF2C1D61}" type="datetimeFigureOut">
              <a:rPr lang="es-AR" smtClean="0"/>
              <a:t>25/11/2023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1524587-99A4-436D-8755-BC7D40A15F05}" type="slidenum">
              <a:rPr lang="es-AR" smtClean="0"/>
              <a:t>‹Nº›</a:t>
            </a:fld>
            <a:endParaRPr lang="es-AR"/>
          </a:p>
        </p:txBody>
      </p:sp>
    </p:spTree>
    <p:extLst>
      <p:ext uri="{BB962C8B-B14F-4D97-AF65-F5344CB8AC3E}">
        <p14:creationId xmlns:p14="http://schemas.microsoft.com/office/powerpoint/2010/main" val="20007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233E22-DA9E-40AF-8801-C26CAF2C1D61}" type="datetimeFigureOut">
              <a:rPr lang="es-AR" smtClean="0"/>
              <a:t>25/11/2023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1524587-99A4-436D-8755-BC7D40A15F05}" type="slidenum">
              <a:rPr lang="es-AR" smtClean="0"/>
              <a:t>‹Nº›</a:t>
            </a:fld>
            <a:endParaRPr lang="es-A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32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5233E22-DA9E-40AF-8801-C26CAF2C1D61}" type="datetimeFigureOut">
              <a:rPr lang="es-AR" smtClean="0"/>
              <a:t>25/11/2023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1524587-99A4-436D-8755-BC7D40A15F05}" type="slidenum">
              <a:rPr lang="es-AR" smtClean="0"/>
              <a:t>‹Nº›</a:t>
            </a:fld>
            <a:endParaRPr lang="es-AR"/>
          </a:p>
        </p:txBody>
      </p:sp>
    </p:spTree>
    <p:extLst>
      <p:ext uri="{BB962C8B-B14F-4D97-AF65-F5344CB8AC3E}">
        <p14:creationId xmlns:p14="http://schemas.microsoft.com/office/powerpoint/2010/main" val="16109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233E22-DA9E-40AF-8801-C26CAF2C1D61}" type="datetimeFigureOut">
              <a:rPr lang="es-AR" smtClean="0"/>
              <a:t>25/11/2023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B1524587-99A4-436D-8755-BC7D40A15F05}" type="slidenum">
              <a:rPr lang="es-AR" smtClean="0"/>
              <a:t>‹Nº›</a:t>
            </a:fld>
            <a:endParaRPr lang="es-AR"/>
          </a:p>
        </p:txBody>
      </p:sp>
    </p:spTree>
    <p:extLst>
      <p:ext uri="{BB962C8B-B14F-4D97-AF65-F5344CB8AC3E}">
        <p14:creationId xmlns:p14="http://schemas.microsoft.com/office/powerpoint/2010/main" val="401160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5233E22-DA9E-40AF-8801-C26CAF2C1D61}" type="datetimeFigureOut">
              <a:rPr lang="es-AR" smtClean="0"/>
              <a:t>25/11/2023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1524587-99A4-436D-8755-BC7D40A15F05}" type="slidenum">
              <a:rPr lang="es-AR" smtClean="0"/>
              <a:t>‹Nº›</a:t>
            </a:fld>
            <a:endParaRPr lang="es-AR"/>
          </a:p>
        </p:txBody>
      </p:sp>
    </p:spTree>
    <p:extLst>
      <p:ext uri="{BB962C8B-B14F-4D97-AF65-F5344CB8AC3E}">
        <p14:creationId xmlns:p14="http://schemas.microsoft.com/office/powerpoint/2010/main" val="89591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33E22-DA9E-40AF-8801-C26CAF2C1D61}" type="datetimeFigureOut">
              <a:rPr lang="es-AR" smtClean="0"/>
              <a:t>25/11/2023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B1524587-99A4-436D-8755-BC7D40A15F05}" type="slidenum">
              <a:rPr lang="es-AR" smtClean="0"/>
              <a:t>‹Nº›</a:t>
            </a:fld>
            <a:endParaRPr lang="es-AR"/>
          </a:p>
        </p:txBody>
      </p:sp>
    </p:spTree>
    <p:extLst>
      <p:ext uri="{BB962C8B-B14F-4D97-AF65-F5344CB8AC3E}">
        <p14:creationId xmlns:p14="http://schemas.microsoft.com/office/powerpoint/2010/main" val="384409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233E22-DA9E-40AF-8801-C26CAF2C1D61}" type="datetimeFigureOut">
              <a:rPr lang="es-AR" smtClean="0"/>
              <a:t>25/11/2023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1524587-99A4-436D-8755-BC7D40A15F05}" type="slidenum">
              <a:rPr lang="es-AR" smtClean="0"/>
              <a:t>‹Nº›</a:t>
            </a:fld>
            <a:endParaRPr lang="es-AR"/>
          </a:p>
        </p:txBody>
      </p:sp>
    </p:spTree>
    <p:extLst>
      <p:ext uri="{BB962C8B-B14F-4D97-AF65-F5344CB8AC3E}">
        <p14:creationId xmlns:p14="http://schemas.microsoft.com/office/powerpoint/2010/main" val="427355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233E22-DA9E-40AF-8801-C26CAF2C1D61}" type="datetimeFigureOut">
              <a:rPr lang="es-AR" smtClean="0"/>
              <a:t>25/11/2023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1524587-99A4-436D-8755-BC7D40A15F05}" type="slidenum">
              <a:rPr lang="es-AR" smtClean="0"/>
              <a:t>‹Nº›</a:t>
            </a:fld>
            <a:endParaRPr lang="es-AR"/>
          </a:p>
        </p:txBody>
      </p:sp>
    </p:spTree>
    <p:extLst>
      <p:ext uri="{BB962C8B-B14F-4D97-AF65-F5344CB8AC3E}">
        <p14:creationId xmlns:p14="http://schemas.microsoft.com/office/powerpoint/2010/main" val="327738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5233E22-DA9E-40AF-8801-C26CAF2C1D61}" type="datetimeFigureOut">
              <a:rPr lang="es-AR" smtClean="0"/>
              <a:t>25/11/2023</a:t>
            </a:fld>
            <a:endParaRPr lang="es-A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1524587-99A4-436D-8755-BC7D40A15F05}" type="slidenum">
              <a:rPr lang="es-AR" smtClean="0"/>
              <a:t>‹Nº›</a:t>
            </a:fld>
            <a:endParaRPr lang="es-AR"/>
          </a:p>
        </p:txBody>
      </p:sp>
    </p:spTree>
    <p:extLst>
      <p:ext uri="{BB962C8B-B14F-4D97-AF65-F5344CB8AC3E}">
        <p14:creationId xmlns:p14="http://schemas.microsoft.com/office/powerpoint/2010/main" val="35655668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A961F-B224-4F68-B7BB-6208FAA19D84}"/>
              </a:ext>
            </a:extLst>
          </p:cNvPr>
          <p:cNvSpPr>
            <a:spLocks noGrp="1"/>
          </p:cNvSpPr>
          <p:nvPr>
            <p:ph type="ctrTitle"/>
          </p:nvPr>
        </p:nvSpPr>
        <p:spPr>
          <a:xfrm>
            <a:off x="1524000" y="1748118"/>
            <a:ext cx="9144000" cy="1761844"/>
          </a:xfrm>
        </p:spPr>
        <p:txBody>
          <a:bodyPr>
            <a:normAutofit fontScale="90000"/>
          </a:bodyPr>
          <a:lstStyle/>
          <a:p>
            <a:r>
              <a:rPr lang="es-AR" dirty="0"/>
              <a:t>Evaluación Crediticia: Datos y Decisiones</a:t>
            </a:r>
          </a:p>
        </p:txBody>
      </p:sp>
      <p:sp>
        <p:nvSpPr>
          <p:cNvPr id="3" name="Subtítulo 2">
            <a:extLst>
              <a:ext uri="{FF2B5EF4-FFF2-40B4-BE49-F238E27FC236}">
                <a16:creationId xmlns:a16="http://schemas.microsoft.com/office/drawing/2014/main" id="{68604E94-076A-40FF-A830-ACADAF1961A2}"/>
              </a:ext>
            </a:extLst>
          </p:cNvPr>
          <p:cNvSpPr>
            <a:spLocks noGrp="1"/>
          </p:cNvSpPr>
          <p:nvPr>
            <p:ph type="subTitle" idx="1"/>
          </p:nvPr>
        </p:nvSpPr>
        <p:spPr>
          <a:xfrm>
            <a:off x="1524000" y="4260944"/>
            <a:ext cx="9144000" cy="1655762"/>
          </a:xfrm>
        </p:spPr>
        <p:txBody>
          <a:bodyPr/>
          <a:lstStyle/>
          <a:p>
            <a:r>
              <a:rPr lang="es-AR" dirty="0"/>
              <a:t>Fernando Martínez Chehda</a:t>
            </a:r>
          </a:p>
        </p:txBody>
      </p:sp>
    </p:spTree>
    <p:extLst>
      <p:ext uri="{BB962C8B-B14F-4D97-AF65-F5344CB8AC3E}">
        <p14:creationId xmlns:p14="http://schemas.microsoft.com/office/powerpoint/2010/main" val="3707763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E0EEE-02E7-438A-AB75-450DB6B6F8EA}"/>
              </a:ext>
            </a:extLst>
          </p:cNvPr>
          <p:cNvSpPr>
            <a:spLocks noGrp="1"/>
          </p:cNvSpPr>
          <p:nvPr>
            <p:ph type="title"/>
          </p:nvPr>
        </p:nvSpPr>
        <p:spPr/>
        <p:txBody>
          <a:bodyPr/>
          <a:lstStyle/>
          <a:p>
            <a:r>
              <a:rPr lang="es-AR" dirty="0"/>
              <a:t>Modelos de Machine </a:t>
            </a:r>
            <a:r>
              <a:rPr lang="es-AR" dirty="0" err="1"/>
              <a:t>Learning</a:t>
            </a:r>
            <a:endParaRPr lang="es-AR" dirty="0"/>
          </a:p>
        </p:txBody>
      </p:sp>
      <p:sp>
        <p:nvSpPr>
          <p:cNvPr id="3" name="Marcador de contenido 2">
            <a:extLst>
              <a:ext uri="{FF2B5EF4-FFF2-40B4-BE49-F238E27FC236}">
                <a16:creationId xmlns:a16="http://schemas.microsoft.com/office/drawing/2014/main" id="{0507751C-FBF7-4ADE-8E55-F5E9468739E8}"/>
              </a:ext>
            </a:extLst>
          </p:cNvPr>
          <p:cNvSpPr>
            <a:spLocks noGrp="1"/>
          </p:cNvSpPr>
          <p:nvPr>
            <p:ph idx="1"/>
          </p:nvPr>
        </p:nvSpPr>
        <p:spPr/>
        <p:txBody>
          <a:bodyPr/>
          <a:lstStyle/>
          <a:p>
            <a:r>
              <a:rPr lang="es-AR" dirty="0"/>
              <a:t>Se realizó el análisis de componentes principales mediante PCA.</a:t>
            </a:r>
          </a:p>
          <a:p>
            <a:endParaRPr lang="es-AR" dirty="0"/>
          </a:p>
        </p:txBody>
      </p:sp>
      <p:pic>
        <p:nvPicPr>
          <p:cNvPr id="7" name="Imagen 6">
            <a:extLst>
              <a:ext uri="{FF2B5EF4-FFF2-40B4-BE49-F238E27FC236}">
                <a16:creationId xmlns:a16="http://schemas.microsoft.com/office/drawing/2014/main" id="{4F9CF04E-320F-432F-89B2-ACCAE4F9A54C}"/>
              </a:ext>
            </a:extLst>
          </p:cNvPr>
          <p:cNvPicPr>
            <a:picLocks noChangeAspect="1"/>
          </p:cNvPicPr>
          <p:nvPr/>
        </p:nvPicPr>
        <p:blipFill>
          <a:blip r:embed="rId2"/>
          <a:stretch>
            <a:fillRect/>
          </a:stretch>
        </p:blipFill>
        <p:spPr>
          <a:xfrm>
            <a:off x="893258" y="2366426"/>
            <a:ext cx="5887272" cy="3658111"/>
          </a:xfrm>
          <a:prstGeom prst="rect">
            <a:avLst/>
          </a:prstGeom>
        </p:spPr>
      </p:pic>
      <p:sp>
        <p:nvSpPr>
          <p:cNvPr id="8" name="CuadroTexto 7">
            <a:extLst>
              <a:ext uri="{FF2B5EF4-FFF2-40B4-BE49-F238E27FC236}">
                <a16:creationId xmlns:a16="http://schemas.microsoft.com/office/drawing/2014/main" id="{45831005-1C27-4A95-B98E-9DF448A21520}"/>
              </a:ext>
            </a:extLst>
          </p:cNvPr>
          <p:cNvSpPr txBox="1"/>
          <p:nvPr/>
        </p:nvSpPr>
        <p:spPr>
          <a:xfrm>
            <a:off x="7273066" y="3041319"/>
            <a:ext cx="3576918" cy="2308324"/>
          </a:xfrm>
          <a:prstGeom prst="rect">
            <a:avLst/>
          </a:prstGeom>
          <a:noFill/>
        </p:spPr>
        <p:txBody>
          <a:bodyPr wrap="square" rtlCol="0">
            <a:spAutoFit/>
          </a:bodyPr>
          <a:lstStyle/>
          <a:p>
            <a:r>
              <a:rPr lang="es-AR" dirty="0"/>
              <a:t>El gráfico nos resulta muy útil para entender que cerca del componente 38 se alcanza el 95% (o muy cerca de él), lo cual sugiere que con 38 componentes principales se estarían conservando la totalidad de los datos originales.</a:t>
            </a:r>
          </a:p>
        </p:txBody>
      </p:sp>
    </p:spTree>
    <p:extLst>
      <p:ext uri="{BB962C8B-B14F-4D97-AF65-F5344CB8AC3E}">
        <p14:creationId xmlns:p14="http://schemas.microsoft.com/office/powerpoint/2010/main" val="87681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07E8F-823D-49E7-BAA1-85AC5D33FD33}"/>
              </a:ext>
            </a:extLst>
          </p:cNvPr>
          <p:cNvSpPr>
            <a:spLocks noGrp="1"/>
          </p:cNvSpPr>
          <p:nvPr>
            <p:ph type="title"/>
          </p:nvPr>
        </p:nvSpPr>
        <p:spPr/>
        <p:txBody>
          <a:bodyPr/>
          <a:lstStyle/>
          <a:p>
            <a:r>
              <a:rPr lang="es-AR" dirty="0"/>
              <a:t>Modelos de Machine </a:t>
            </a:r>
            <a:r>
              <a:rPr lang="es-AR" dirty="0" err="1"/>
              <a:t>Learning</a:t>
            </a:r>
            <a:endParaRPr lang="es-AR" dirty="0"/>
          </a:p>
        </p:txBody>
      </p:sp>
      <p:sp>
        <p:nvSpPr>
          <p:cNvPr id="3" name="Marcador de contenido 2">
            <a:extLst>
              <a:ext uri="{FF2B5EF4-FFF2-40B4-BE49-F238E27FC236}">
                <a16:creationId xmlns:a16="http://schemas.microsoft.com/office/drawing/2014/main" id="{EBE01F0A-49AB-4F23-8629-987CBD08ED21}"/>
              </a:ext>
            </a:extLst>
          </p:cNvPr>
          <p:cNvSpPr>
            <a:spLocks noGrp="1"/>
          </p:cNvSpPr>
          <p:nvPr>
            <p:ph idx="1"/>
          </p:nvPr>
        </p:nvSpPr>
        <p:spPr/>
        <p:txBody>
          <a:bodyPr/>
          <a:lstStyle/>
          <a:p>
            <a:r>
              <a:rPr lang="es-AR" dirty="0"/>
              <a:t>Regresión logística</a:t>
            </a:r>
          </a:p>
          <a:p>
            <a:endParaRPr lang="es-AR" dirty="0"/>
          </a:p>
          <a:p>
            <a:r>
              <a:rPr lang="es-AR" dirty="0" err="1"/>
              <a:t>Random</a:t>
            </a:r>
            <a:r>
              <a:rPr lang="es-AR" dirty="0"/>
              <a:t> </a:t>
            </a:r>
            <a:r>
              <a:rPr lang="es-AR" dirty="0" err="1"/>
              <a:t>forest</a:t>
            </a:r>
            <a:endParaRPr lang="es-AR" dirty="0"/>
          </a:p>
          <a:p>
            <a:endParaRPr lang="es-AR" dirty="0"/>
          </a:p>
          <a:p>
            <a:r>
              <a:rPr lang="es-AR" dirty="0" err="1"/>
              <a:t>Naive</a:t>
            </a:r>
            <a:r>
              <a:rPr lang="es-AR" dirty="0"/>
              <a:t> Bayes</a:t>
            </a:r>
          </a:p>
          <a:p>
            <a:endParaRPr lang="es-AR" dirty="0"/>
          </a:p>
          <a:p>
            <a:r>
              <a:rPr lang="es-AR" dirty="0"/>
              <a:t>Redes neuronales</a:t>
            </a:r>
          </a:p>
        </p:txBody>
      </p:sp>
      <p:pic>
        <p:nvPicPr>
          <p:cNvPr id="5" name="Imagen 4">
            <a:extLst>
              <a:ext uri="{FF2B5EF4-FFF2-40B4-BE49-F238E27FC236}">
                <a16:creationId xmlns:a16="http://schemas.microsoft.com/office/drawing/2014/main" id="{D9183999-94A2-4043-A820-FCADC854B798}"/>
              </a:ext>
            </a:extLst>
          </p:cNvPr>
          <p:cNvPicPr>
            <a:picLocks noChangeAspect="1"/>
          </p:cNvPicPr>
          <p:nvPr/>
        </p:nvPicPr>
        <p:blipFill>
          <a:blip r:embed="rId2"/>
          <a:stretch>
            <a:fillRect/>
          </a:stretch>
        </p:blipFill>
        <p:spPr>
          <a:xfrm>
            <a:off x="1261872" y="2284575"/>
            <a:ext cx="5277587" cy="352474"/>
          </a:xfrm>
          <a:prstGeom prst="rect">
            <a:avLst/>
          </a:prstGeom>
        </p:spPr>
      </p:pic>
      <p:pic>
        <p:nvPicPr>
          <p:cNvPr id="7" name="Imagen 6">
            <a:extLst>
              <a:ext uri="{FF2B5EF4-FFF2-40B4-BE49-F238E27FC236}">
                <a16:creationId xmlns:a16="http://schemas.microsoft.com/office/drawing/2014/main" id="{035CDE49-2171-40CA-A8EF-DF1534E8FBF6}"/>
              </a:ext>
            </a:extLst>
          </p:cNvPr>
          <p:cNvPicPr>
            <a:picLocks noChangeAspect="1"/>
          </p:cNvPicPr>
          <p:nvPr/>
        </p:nvPicPr>
        <p:blipFill>
          <a:blip r:embed="rId3"/>
          <a:stretch>
            <a:fillRect/>
          </a:stretch>
        </p:blipFill>
        <p:spPr>
          <a:xfrm>
            <a:off x="1261872" y="3200368"/>
            <a:ext cx="8002117" cy="457264"/>
          </a:xfrm>
          <a:prstGeom prst="rect">
            <a:avLst/>
          </a:prstGeom>
        </p:spPr>
      </p:pic>
      <p:pic>
        <p:nvPicPr>
          <p:cNvPr id="9" name="Imagen 8">
            <a:extLst>
              <a:ext uri="{FF2B5EF4-FFF2-40B4-BE49-F238E27FC236}">
                <a16:creationId xmlns:a16="http://schemas.microsoft.com/office/drawing/2014/main" id="{39755482-8768-4F4F-B16A-24D3EAD07A8A}"/>
              </a:ext>
            </a:extLst>
          </p:cNvPr>
          <p:cNvPicPr>
            <a:picLocks noChangeAspect="1"/>
          </p:cNvPicPr>
          <p:nvPr/>
        </p:nvPicPr>
        <p:blipFill>
          <a:blip r:embed="rId4"/>
          <a:stretch>
            <a:fillRect/>
          </a:stretch>
        </p:blipFill>
        <p:spPr>
          <a:xfrm>
            <a:off x="1261872" y="4220951"/>
            <a:ext cx="3667637" cy="209579"/>
          </a:xfrm>
          <a:prstGeom prst="rect">
            <a:avLst/>
          </a:prstGeom>
        </p:spPr>
      </p:pic>
      <p:pic>
        <p:nvPicPr>
          <p:cNvPr id="11" name="Imagen 10">
            <a:extLst>
              <a:ext uri="{FF2B5EF4-FFF2-40B4-BE49-F238E27FC236}">
                <a16:creationId xmlns:a16="http://schemas.microsoft.com/office/drawing/2014/main" id="{ADFC60F8-D73D-45A8-8A8E-F2EED7DB560A}"/>
              </a:ext>
            </a:extLst>
          </p:cNvPr>
          <p:cNvPicPr>
            <a:picLocks noChangeAspect="1"/>
          </p:cNvPicPr>
          <p:nvPr/>
        </p:nvPicPr>
        <p:blipFill>
          <a:blip r:embed="rId5"/>
          <a:stretch>
            <a:fillRect/>
          </a:stretch>
        </p:blipFill>
        <p:spPr>
          <a:xfrm>
            <a:off x="1261872" y="5029200"/>
            <a:ext cx="9335803" cy="543001"/>
          </a:xfrm>
          <a:prstGeom prst="rect">
            <a:avLst/>
          </a:prstGeom>
        </p:spPr>
      </p:pic>
    </p:spTree>
    <p:extLst>
      <p:ext uri="{BB962C8B-B14F-4D97-AF65-F5344CB8AC3E}">
        <p14:creationId xmlns:p14="http://schemas.microsoft.com/office/powerpoint/2010/main" val="425972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0FCD7-A450-4984-991B-B561C22A33D4}"/>
              </a:ext>
            </a:extLst>
          </p:cNvPr>
          <p:cNvSpPr>
            <a:spLocks noGrp="1"/>
          </p:cNvSpPr>
          <p:nvPr>
            <p:ph type="title"/>
          </p:nvPr>
        </p:nvSpPr>
        <p:spPr/>
        <p:txBody>
          <a:bodyPr/>
          <a:lstStyle/>
          <a:p>
            <a:r>
              <a:rPr lang="es-AR" dirty="0"/>
              <a:t>Cross </a:t>
            </a:r>
            <a:r>
              <a:rPr lang="es-AR" dirty="0" err="1"/>
              <a:t>Validation</a:t>
            </a:r>
            <a:r>
              <a:rPr lang="es-AR" dirty="0"/>
              <a:t> de modelos</a:t>
            </a:r>
          </a:p>
        </p:txBody>
      </p:sp>
      <p:pic>
        <p:nvPicPr>
          <p:cNvPr id="5" name="Marcador de contenido 4">
            <a:extLst>
              <a:ext uri="{FF2B5EF4-FFF2-40B4-BE49-F238E27FC236}">
                <a16:creationId xmlns:a16="http://schemas.microsoft.com/office/drawing/2014/main" id="{9A4E9B1F-A8E9-4AE6-A535-5BB2EFBC371C}"/>
              </a:ext>
            </a:extLst>
          </p:cNvPr>
          <p:cNvPicPr>
            <a:picLocks noGrp="1" noChangeAspect="1"/>
          </p:cNvPicPr>
          <p:nvPr>
            <p:ph idx="1"/>
          </p:nvPr>
        </p:nvPicPr>
        <p:blipFill>
          <a:blip r:embed="rId2"/>
          <a:stretch>
            <a:fillRect/>
          </a:stretch>
        </p:blipFill>
        <p:spPr>
          <a:xfrm>
            <a:off x="1261872" y="2305603"/>
            <a:ext cx="8298468" cy="1029267"/>
          </a:xfrm>
        </p:spPr>
      </p:pic>
      <p:sp>
        <p:nvSpPr>
          <p:cNvPr id="6" name="CuadroTexto 5">
            <a:extLst>
              <a:ext uri="{FF2B5EF4-FFF2-40B4-BE49-F238E27FC236}">
                <a16:creationId xmlns:a16="http://schemas.microsoft.com/office/drawing/2014/main" id="{C85EDE05-20F6-494A-9E34-DD4EC79E4E8F}"/>
              </a:ext>
            </a:extLst>
          </p:cNvPr>
          <p:cNvSpPr txBox="1"/>
          <p:nvPr/>
        </p:nvSpPr>
        <p:spPr>
          <a:xfrm>
            <a:off x="1261872" y="3724835"/>
            <a:ext cx="9126070" cy="1754326"/>
          </a:xfrm>
          <a:prstGeom prst="rect">
            <a:avLst/>
          </a:prstGeom>
          <a:noFill/>
        </p:spPr>
        <p:txBody>
          <a:bodyPr wrap="square" rtlCol="0">
            <a:spAutoFit/>
          </a:bodyPr>
          <a:lstStyle/>
          <a:p>
            <a:r>
              <a:rPr lang="es-AR" dirty="0"/>
              <a:t>Modelo seleccionado: Regresión logística:</a:t>
            </a:r>
          </a:p>
          <a:p>
            <a:endParaRPr lang="es-AR" dirty="0"/>
          </a:p>
          <a:p>
            <a:r>
              <a:rPr lang="es-AR" dirty="0"/>
              <a:t>Motivos: - Precisión</a:t>
            </a:r>
          </a:p>
          <a:p>
            <a:r>
              <a:rPr lang="es-AR" dirty="0"/>
              <a:t>		 - Se comporta de manera eficaz para variables objetivos de 2 posibilidades</a:t>
            </a:r>
          </a:p>
          <a:p>
            <a:r>
              <a:rPr lang="es-AR" dirty="0"/>
              <a:t>		 - Computacionalmente no ocupa demasiados recursos.</a:t>
            </a:r>
          </a:p>
          <a:p>
            <a:r>
              <a:rPr lang="es-AR" dirty="0"/>
              <a:t>		 - Sencilla de interpretar</a:t>
            </a:r>
          </a:p>
        </p:txBody>
      </p:sp>
    </p:spTree>
    <p:extLst>
      <p:ext uri="{BB962C8B-B14F-4D97-AF65-F5344CB8AC3E}">
        <p14:creationId xmlns:p14="http://schemas.microsoft.com/office/powerpoint/2010/main" val="237443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66317F-03BE-4EEA-B6C2-3FFBE4A3A01F}"/>
              </a:ext>
            </a:extLst>
          </p:cNvPr>
          <p:cNvSpPr>
            <a:spLocks noGrp="1"/>
          </p:cNvSpPr>
          <p:nvPr>
            <p:ph type="title"/>
          </p:nvPr>
        </p:nvSpPr>
        <p:spPr/>
        <p:txBody>
          <a:bodyPr/>
          <a:lstStyle/>
          <a:p>
            <a:r>
              <a:rPr lang="es-AR" dirty="0"/>
              <a:t>Modelo final</a:t>
            </a:r>
          </a:p>
        </p:txBody>
      </p:sp>
      <p:pic>
        <p:nvPicPr>
          <p:cNvPr id="5" name="Imagen 4">
            <a:extLst>
              <a:ext uri="{FF2B5EF4-FFF2-40B4-BE49-F238E27FC236}">
                <a16:creationId xmlns:a16="http://schemas.microsoft.com/office/drawing/2014/main" id="{E9DE3EA1-A673-4E7F-94A2-C1551A910F1A}"/>
              </a:ext>
            </a:extLst>
          </p:cNvPr>
          <p:cNvPicPr>
            <a:picLocks noChangeAspect="1"/>
          </p:cNvPicPr>
          <p:nvPr/>
        </p:nvPicPr>
        <p:blipFill>
          <a:blip r:embed="rId2"/>
          <a:stretch>
            <a:fillRect/>
          </a:stretch>
        </p:blipFill>
        <p:spPr>
          <a:xfrm>
            <a:off x="813172" y="2037618"/>
            <a:ext cx="10273119" cy="3971297"/>
          </a:xfrm>
          <a:prstGeom prst="rect">
            <a:avLst/>
          </a:prstGeom>
        </p:spPr>
      </p:pic>
    </p:spTree>
    <p:extLst>
      <p:ext uri="{BB962C8B-B14F-4D97-AF65-F5344CB8AC3E}">
        <p14:creationId xmlns:p14="http://schemas.microsoft.com/office/powerpoint/2010/main" val="4232555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D72BD-F998-4A03-BAB2-CD96C969D8D6}"/>
              </a:ext>
            </a:extLst>
          </p:cNvPr>
          <p:cNvSpPr>
            <a:spLocks noGrp="1"/>
          </p:cNvSpPr>
          <p:nvPr>
            <p:ph type="title"/>
          </p:nvPr>
        </p:nvSpPr>
        <p:spPr/>
        <p:txBody>
          <a:bodyPr/>
          <a:lstStyle/>
          <a:p>
            <a:r>
              <a:rPr lang="es-AR" dirty="0" err="1"/>
              <a:t>Insights</a:t>
            </a:r>
            <a:r>
              <a:rPr lang="es-AR" dirty="0"/>
              <a:t> y recomendaciones</a:t>
            </a:r>
          </a:p>
        </p:txBody>
      </p:sp>
      <p:sp>
        <p:nvSpPr>
          <p:cNvPr id="3" name="Marcador de contenido 2">
            <a:extLst>
              <a:ext uri="{FF2B5EF4-FFF2-40B4-BE49-F238E27FC236}">
                <a16:creationId xmlns:a16="http://schemas.microsoft.com/office/drawing/2014/main" id="{59004B27-D8B9-4679-A724-94E771E6D44E}"/>
              </a:ext>
            </a:extLst>
          </p:cNvPr>
          <p:cNvSpPr>
            <a:spLocks noGrp="1"/>
          </p:cNvSpPr>
          <p:nvPr>
            <p:ph idx="1"/>
          </p:nvPr>
        </p:nvSpPr>
        <p:spPr>
          <a:xfrm>
            <a:off x="1261872" y="2339788"/>
            <a:ext cx="8595360" cy="4351337"/>
          </a:xfrm>
        </p:spPr>
        <p:txBody>
          <a:bodyPr/>
          <a:lstStyle/>
          <a:p>
            <a:r>
              <a:rPr lang="es-AR" dirty="0"/>
              <a:t>Se puede apreciar una clara tendencia que indica que a medida que la edad aumenta, el riesgo asociado a la entrega de un crédito disminuye.</a:t>
            </a:r>
          </a:p>
          <a:p>
            <a:r>
              <a:rPr lang="es-AR" dirty="0"/>
              <a:t>La edad y el monto del crédito solicitado no tienen una relación muy clara.</a:t>
            </a:r>
          </a:p>
          <a:p>
            <a:r>
              <a:rPr lang="es-AR" dirty="0">
                <a:solidFill>
                  <a:srgbClr val="000000"/>
                </a:solidFill>
                <a:latin typeface="+mj-lt"/>
              </a:rPr>
              <a:t>A</a:t>
            </a:r>
            <a:r>
              <a:rPr lang="es-AR" b="0" i="0" dirty="0">
                <a:solidFill>
                  <a:srgbClr val="000000"/>
                </a:solidFill>
                <a:effectLst/>
                <a:latin typeface="+mj-lt"/>
              </a:rPr>
              <a:t> mayor tiempo trabajado, menor riesgo de entregar un crédito.</a:t>
            </a:r>
          </a:p>
          <a:p>
            <a:r>
              <a:rPr lang="es-AR" dirty="0">
                <a:latin typeface="+mj-lt"/>
              </a:rPr>
              <a:t>No se observa una notoria diferencia entre las cantidades de ahorro y en la clase en la que divide este </a:t>
            </a:r>
            <a:r>
              <a:rPr lang="es-AR" dirty="0" err="1">
                <a:latin typeface="+mj-lt"/>
              </a:rPr>
              <a:t>dataset</a:t>
            </a:r>
            <a:r>
              <a:rPr lang="es-AR" dirty="0">
                <a:latin typeface="+mj-lt"/>
              </a:rPr>
              <a:t> entre buen riesgo y mal riesgo.</a:t>
            </a:r>
          </a:p>
          <a:p>
            <a:r>
              <a:rPr lang="es-AR" dirty="0">
                <a:latin typeface="+mj-lt"/>
              </a:rPr>
              <a:t>Recomendaciones: utilizar un </a:t>
            </a:r>
            <a:r>
              <a:rPr lang="es-AR" dirty="0" err="1">
                <a:latin typeface="+mj-lt"/>
              </a:rPr>
              <a:t>dataset</a:t>
            </a:r>
            <a:r>
              <a:rPr lang="es-AR" dirty="0">
                <a:latin typeface="+mj-lt"/>
              </a:rPr>
              <a:t> más amplio con mayor cantidad de casos y características</a:t>
            </a:r>
          </a:p>
          <a:p>
            <a:r>
              <a:rPr lang="es-AR" dirty="0">
                <a:latin typeface="+mj-lt"/>
              </a:rPr>
              <a:t>Para casos de machine </a:t>
            </a:r>
            <a:r>
              <a:rPr lang="es-AR" dirty="0" err="1">
                <a:latin typeface="+mj-lt"/>
              </a:rPr>
              <a:t>learning</a:t>
            </a:r>
            <a:r>
              <a:rPr lang="es-AR" dirty="0">
                <a:latin typeface="+mj-lt"/>
              </a:rPr>
              <a:t> se recomienda utilizar regresión logística por el tipo de datos que tenemos en el </a:t>
            </a:r>
            <a:r>
              <a:rPr lang="es-AR" dirty="0" err="1">
                <a:latin typeface="+mj-lt"/>
              </a:rPr>
              <a:t>dataset</a:t>
            </a:r>
            <a:r>
              <a:rPr lang="es-AR" dirty="0">
                <a:latin typeface="+mj-lt"/>
              </a:rPr>
              <a:t>, ya que queremos relacionar muchas características y contrastarlas con la clave “</a:t>
            </a:r>
            <a:r>
              <a:rPr lang="es-AR" dirty="0" err="1">
                <a:latin typeface="+mj-lt"/>
              </a:rPr>
              <a:t>class</a:t>
            </a:r>
            <a:r>
              <a:rPr lang="es-AR" dirty="0">
                <a:latin typeface="+mj-lt"/>
              </a:rPr>
              <a:t>”.</a:t>
            </a:r>
          </a:p>
        </p:txBody>
      </p:sp>
    </p:spTree>
    <p:extLst>
      <p:ext uri="{BB962C8B-B14F-4D97-AF65-F5344CB8AC3E}">
        <p14:creationId xmlns:p14="http://schemas.microsoft.com/office/powerpoint/2010/main" val="295357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E9B08-3496-427F-892D-2AE14B2187EC}"/>
              </a:ext>
            </a:extLst>
          </p:cNvPr>
          <p:cNvSpPr>
            <a:spLocks noGrp="1"/>
          </p:cNvSpPr>
          <p:nvPr>
            <p:ph type="title"/>
          </p:nvPr>
        </p:nvSpPr>
        <p:spPr/>
        <p:txBody>
          <a:bodyPr/>
          <a:lstStyle/>
          <a:p>
            <a:r>
              <a:rPr lang="es-AR" dirty="0"/>
              <a:t>Temario</a:t>
            </a:r>
          </a:p>
        </p:txBody>
      </p:sp>
      <p:sp>
        <p:nvSpPr>
          <p:cNvPr id="3" name="Marcador de contenido 2">
            <a:extLst>
              <a:ext uri="{FF2B5EF4-FFF2-40B4-BE49-F238E27FC236}">
                <a16:creationId xmlns:a16="http://schemas.microsoft.com/office/drawing/2014/main" id="{0F6D83A5-D277-486E-A896-5CA60D1509E6}"/>
              </a:ext>
            </a:extLst>
          </p:cNvPr>
          <p:cNvSpPr>
            <a:spLocks noGrp="1"/>
          </p:cNvSpPr>
          <p:nvPr>
            <p:ph idx="1"/>
          </p:nvPr>
        </p:nvSpPr>
        <p:spPr>
          <a:xfrm>
            <a:off x="1261872" y="2140903"/>
            <a:ext cx="8595360" cy="4351337"/>
          </a:xfrm>
        </p:spPr>
        <p:txBody>
          <a:bodyPr/>
          <a:lstStyle/>
          <a:p>
            <a:r>
              <a:rPr lang="es-AR" sz="2400" dirty="0"/>
              <a:t>Contexto y audiencia</a:t>
            </a:r>
          </a:p>
          <a:p>
            <a:pPr marL="0" indent="0">
              <a:buNone/>
            </a:pPr>
            <a:endParaRPr lang="es-AR" sz="2400" dirty="0"/>
          </a:p>
          <a:p>
            <a:r>
              <a:rPr lang="es-AR" sz="2400" dirty="0"/>
              <a:t>Hipótesis</a:t>
            </a:r>
          </a:p>
          <a:p>
            <a:pPr marL="0" indent="0">
              <a:buNone/>
            </a:pPr>
            <a:endParaRPr lang="es-AR" sz="2400" dirty="0"/>
          </a:p>
          <a:p>
            <a:r>
              <a:rPr lang="es-AR" sz="2400" dirty="0"/>
              <a:t>Análisis exploratorio de datos</a:t>
            </a:r>
          </a:p>
          <a:p>
            <a:pPr marL="0" indent="0">
              <a:buNone/>
            </a:pPr>
            <a:endParaRPr lang="es-AR" sz="2400" dirty="0"/>
          </a:p>
          <a:p>
            <a:r>
              <a:rPr lang="es-AR" sz="2400" dirty="0" err="1"/>
              <a:t>Insights</a:t>
            </a:r>
            <a:r>
              <a:rPr lang="es-AR" sz="2400" dirty="0"/>
              <a:t> y recomendaciones</a:t>
            </a:r>
          </a:p>
          <a:p>
            <a:endParaRPr lang="es-AR" dirty="0"/>
          </a:p>
        </p:txBody>
      </p:sp>
    </p:spTree>
    <p:extLst>
      <p:ext uri="{BB962C8B-B14F-4D97-AF65-F5344CB8AC3E}">
        <p14:creationId xmlns:p14="http://schemas.microsoft.com/office/powerpoint/2010/main" val="285487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9F4DA-BB94-47EF-8765-44F4A0944DAC}"/>
              </a:ext>
            </a:extLst>
          </p:cNvPr>
          <p:cNvSpPr>
            <a:spLocks noGrp="1"/>
          </p:cNvSpPr>
          <p:nvPr>
            <p:ph type="title"/>
          </p:nvPr>
        </p:nvSpPr>
        <p:spPr>
          <a:xfrm>
            <a:off x="1155193" y="365760"/>
            <a:ext cx="9692640" cy="1325562"/>
          </a:xfrm>
        </p:spPr>
        <p:txBody>
          <a:bodyPr/>
          <a:lstStyle/>
          <a:p>
            <a:r>
              <a:rPr lang="es-AR" dirty="0"/>
              <a:t>Contexto y audiencia</a:t>
            </a:r>
          </a:p>
        </p:txBody>
      </p:sp>
      <p:sp>
        <p:nvSpPr>
          <p:cNvPr id="3" name="Marcador de contenido 2">
            <a:extLst>
              <a:ext uri="{FF2B5EF4-FFF2-40B4-BE49-F238E27FC236}">
                <a16:creationId xmlns:a16="http://schemas.microsoft.com/office/drawing/2014/main" id="{E2C50307-DF82-455E-B9D3-2048B855EC99}"/>
              </a:ext>
            </a:extLst>
          </p:cNvPr>
          <p:cNvSpPr>
            <a:spLocks noGrp="1"/>
          </p:cNvSpPr>
          <p:nvPr>
            <p:ph idx="1"/>
          </p:nvPr>
        </p:nvSpPr>
        <p:spPr>
          <a:xfrm>
            <a:off x="1155193" y="2407024"/>
            <a:ext cx="9905998" cy="3124201"/>
          </a:xfrm>
        </p:spPr>
        <p:txBody>
          <a:bodyPr>
            <a:normAutofit fontScale="92500" lnSpcReduction="10000"/>
          </a:bodyPr>
          <a:lstStyle/>
          <a:p>
            <a:r>
              <a:rPr lang="es-AR" dirty="0"/>
              <a:t>Este proyecto tiene como objetivo determinar el riesgo asociado a la concesión de créditos a clientes</a:t>
            </a:r>
          </a:p>
          <a:p>
            <a:r>
              <a:rPr lang="es-AR" dirty="0"/>
              <a:t>Se utiliza un </a:t>
            </a:r>
            <a:r>
              <a:rPr lang="es-AR" dirty="0" err="1"/>
              <a:t>dataset</a:t>
            </a:r>
            <a:r>
              <a:rPr lang="es-AR" dirty="0"/>
              <a:t> que contiene información relevante sobre los clientes, como duración del crédito solicitado, ahorros aproximados al momento de la solicitud, propósito del crédito y edad, entre otros.</a:t>
            </a:r>
          </a:p>
          <a:p>
            <a:r>
              <a:rPr lang="es-AR" dirty="0"/>
              <a:t> El </a:t>
            </a:r>
            <a:r>
              <a:rPr lang="es-AR" dirty="0" err="1"/>
              <a:t>Scoring</a:t>
            </a:r>
            <a:r>
              <a:rPr lang="es-AR" dirty="0"/>
              <a:t> Crediticio es un modelo matemático que emplea variables financieras y características del cliente para asignar una puntuación que refleja la probabilidad de que dicho cliente cumpla con sus obligaciones crediticias. En base a esta información pública, se intentó tomar condiciones similares para que el proyecto cuente con una dosis de realidad.</a:t>
            </a:r>
          </a:p>
          <a:p>
            <a:r>
              <a:rPr lang="es-AR" dirty="0"/>
              <a:t>Público objetivo: empresas financieras, ONG, proveedores y destinatarios de crédito, personas interesadas en la ciencia de datos</a:t>
            </a:r>
          </a:p>
        </p:txBody>
      </p:sp>
    </p:spTree>
    <p:extLst>
      <p:ext uri="{BB962C8B-B14F-4D97-AF65-F5344CB8AC3E}">
        <p14:creationId xmlns:p14="http://schemas.microsoft.com/office/powerpoint/2010/main" val="426714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8572F-C19F-447D-B9E6-B5C89EA5A9CA}"/>
              </a:ext>
            </a:extLst>
          </p:cNvPr>
          <p:cNvSpPr>
            <a:spLocks noGrp="1"/>
          </p:cNvSpPr>
          <p:nvPr>
            <p:ph type="title"/>
          </p:nvPr>
        </p:nvSpPr>
        <p:spPr>
          <a:xfrm>
            <a:off x="1261872" y="325419"/>
            <a:ext cx="9692640" cy="1325562"/>
          </a:xfrm>
        </p:spPr>
        <p:txBody>
          <a:bodyPr/>
          <a:lstStyle/>
          <a:p>
            <a:r>
              <a:rPr lang="es-AR" dirty="0"/>
              <a:t>Hipótesis</a:t>
            </a:r>
          </a:p>
        </p:txBody>
      </p:sp>
      <p:graphicFrame>
        <p:nvGraphicFramePr>
          <p:cNvPr id="4" name="Tabla 4">
            <a:extLst>
              <a:ext uri="{FF2B5EF4-FFF2-40B4-BE49-F238E27FC236}">
                <a16:creationId xmlns:a16="http://schemas.microsoft.com/office/drawing/2014/main" id="{3BD73819-6BA0-4CD8-A723-06C16610D6BE}"/>
              </a:ext>
            </a:extLst>
          </p:cNvPr>
          <p:cNvGraphicFramePr>
            <a:graphicFrameLocks noGrp="1"/>
          </p:cNvGraphicFramePr>
          <p:nvPr>
            <p:ph idx="1"/>
            <p:extLst>
              <p:ext uri="{D42A27DB-BD31-4B8C-83A1-F6EECF244321}">
                <p14:modId xmlns:p14="http://schemas.microsoft.com/office/powerpoint/2010/main" val="1757689458"/>
              </p:ext>
            </p:extLst>
          </p:nvPr>
        </p:nvGraphicFramePr>
        <p:xfrm>
          <a:off x="1261872" y="2312894"/>
          <a:ext cx="8594724" cy="2834640"/>
        </p:xfrm>
        <a:graphic>
          <a:graphicData uri="http://schemas.openxmlformats.org/drawingml/2006/table">
            <a:tbl>
              <a:tblPr firstRow="1" bandRow="1">
                <a:tableStyleId>{BDBED569-4797-4DF1-A0F4-6AAB3CD982D8}</a:tableStyleId>
              </a:tblPr>
              <a:tblGrid>
                <a:gridCol w="2864908">
                  <a:extLst>
                    <a:ext uri="{9D8B030D-6E8A-4147-A177-3AD203B41FA5}">
                      <a16:colId xmlns:a16="http://schemas.microsoft.com/office/drawing/2014/main" val="2045784373"/>
                    </a:ext>
                  </a:extLst>
                </a:gridCol>
                <a:gridCol w="2864908">
                  <a:extLst>
                    <a:ext uri="{9D8B030D-6E8A-4147-A177-3AD203B41FA5}">
                      <a16:colId xmlns:a16="http://schemas.microsoft.com/office/drawing/2014/main" val="3648429542"/>
                    </a:ext>
                  </a:extLst>
                </a:gridCol>
                <a:gridCol w="2864908">
                  <a:extLst>
                    <a:ext uri="{9D8B030D-6E8A-4147-A177-3AD203B41FA5}">
                      <a16:colId xmlns:a16="http://schemas.microsoft.com/office/drawing/2014/main" val="1733591930"/>
                    </a:ext>
                  </a:extLst>
                </a:gridCol>
              </a:tblGrid>
              <a:tr h="370840">
                <a:tc>
                  <a:txBody>
                    <a:bodyPr/>
                    <a:lstStyle/>
                    <a:p>
                      <a:r>
                        <a:rPr lang="es-AR" b="0" i="0" dirty="0"/>
                        <a:t>A medida que la edad de los solicitantes de crédito disminuye, el riesgo asociado a la entrega del crédito tiende a aumentar.</a:t>
                      </a:r>
                    </a:p>
                  </a:txBody>
                  <a:tcPr/>
                </a:tc>
                <a:tc>
                  <a:txBody>
                    <a:bodyPr/>
                    <a:lstStyle/>
                    <a:p>
                      <a:r>
                        <a:rPr lang="es-AR" b="0" i="0" dirty="0"/>
                        <a:t>La estabilidad laboral de una persona influye significativamente en el nivel de riesgo crediticio. Se espera que aquellos con un empleo estable tengan un menor riesgo al ser evaluados para la concesión de un crédito</a:t>
                      </a:r>
                    </a:p>
                  </a:txBody>
                  <a:tcPr/>
                </a:tc>
                <a:tc>
                  <a:txBody>
                    <a:bodyPr/>
                    <a:lstStyle/>
                    <a:p>
                      <a:r>
                        <a:rPr lang="es-AR" b="0" i="0" dirty="0"/>
                        <a:t>La cantidad de ahorros de una persona se relaciona directamente con el riesgo de no devolver un crédito. Se anticipa que aquellos individuos con un mayor nivel de ahorros presenten un menor riesgo crediticio.</a:t>
                      </a:r>
                    </a:p>
                  </a:txBody>
                  <a:tcPr/>
                </a:tc>
                <a:extLst>
                  <a:ext uri="{0D108BD9-81ED-4DB2-BD59-A6C34878D82A}">
                    <a16:rowId xmlns:a16="http://schemas.microsoft.com/office/drawing/2014/main" val="2239425220"/>
                  </a:ext>
                </a:extLst>
              </a:tr>
            </a:tbl>
          </a:graphicData>
        </a:graphic>
      </p:graphicFrame>
    </p:spTree>
    <p:extLst>
      <p:ext uri="{BB962C8B-B14F-4D97-AF65-F5344CB8AC3E}">
        <p14:creationId xmlns:p14="http://schemas.microsoft.com/office/powerpoint/2010/main" val="120978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6DB13-958C-4A38-97F5-6244FF3EED9F}"/>
              </a:ext>
            </a:extLst>
          </p:cNvPr>
          <p:cNvSpPr>
            <a:spLocks noGrp="1"/>
          </p:cNvSpPr>
          <p:nvPr>
            <p:ph type="title"/>
          </p:nvPr>
        </p:nvSpPr>
        <p:spPr/>
        <p:txBody>
          <a:bodyPr/>
          <a:lstStyle/>
          <a:p>
            <a:r>
              <a:rPr lang="es-AR" dirty="0"/>
              <a:t>Análisis exploratorio</a:t>
            </a:r>
          </a:p>
        </p:txBody>
      </p:sp>
      <p:pic>
        <p:nvPicPr>
          <p:cNvPr id="5" name="Imagen 4">
            <a:extLst>
              <a:ext uri="{FF2B5EF4-FFF2-40B4-BE49-F238E27FC236}">
                <a16:creationId xmlns:a16="http://schemas.microsoft.com/office/drawing/2014/main" id="{DED0ADBD-105F-46A7-8D60-E968F8122576}"/>
              </a:ext>
            </a:extLst>
          </p:cNvPr>
          <p:cNvPicPr>
            <a:picLocks noChangeAspect="1"/>
          </p:cNvPicPr>
          <p:nvPr/>
        </p:nvPicPr>
        <p:blipFill>
          <a:blip r:embed="rId2"/>
          <a:stretch>
            <a:fillRect/>
          </a:stretch>
        </p:blipFill>
        <p:spPr>
          <a:xfrm>
            <a:off x="295836" y="1949093"/>
            <a:ext cx="4594053" cy="2955775"/>
          </a:xfrm>
          <a:prstGeom prst="rect">
            <a:avLst/>
          </a:prstGeom>
        </p:spPr>
      </p:pic>
      <p:pic>
        <p:nvPicPr>
          <p:cNvPr id="7" name="Imagen 6">
            <a:extLst>
              <a:ext uri="{FF2B5EF4-FFF2-40B4-BE49-F238E27FC236}">
                <a16:creationId xmlns:a16="http://schemas.microsoft.com/office/drawing/2014/main" id="{DD608E23-A1AA-4EAE-805B-A6AA070946F8}"/>
              </a:ext>
            </a:extLst>
          </p:cNvPr>
          <p:cNvPicPr>
            <a:picLocks noChangeAspect="1"/>
          </p:cNvPicPr>
          <p:nvPr/>
        </p:nvPicPr>
        <p:blipFill>
          <a:blip r:embed="rId3"/>
          <a:stretch>
            <a:fillRect/>
          </a:stretch>
        </p:blipFill>
        <p:spPr>
          <a:xfrm>
            <a:off x="5768790" y="1949093"/>
            <a:ext cx="4410633" cy="2963217"/>
          </a:xfrm>
          <a:prstGeom prst="rect">
            <a:avLst/>
          </a:prstGeom>
        </p:spPr>
      </p:pic>
      <p:sp>
        <p:nvSpPr>
          <p:cNvPr id="8" name="CuadroTexto 7">
            <a:extLst>
              <a:ext uri="{FF2B5EF4-FFF2-40B4-BE49-F238E27FC236}">
                <a16:creationId xmlns:a16="http://schemas.microsoft.com/office/drawing/2014/main" id="{59F36BE6-96A1-44F8-8702-B830FBC1D646}"/>
              </a:ext>
            </a:extLst>
          </p:cNvPr>
          <p:cNvSpPr txBox="1"/>
          <p:nvPr/>
        </p:nvSpPr>
        <p:spPr>
          <a:xfrm>
            <a:off x="1528124" y="5291911"/>
            <a:ext cx="7938605" cy="1200329"/>
          </a:xfrm>
          <a:prstGeom prst="rect">
            <a:avLst/>
          </a:prstGeom>
          <a:noFill/>
        </p:spPr>
        <p:txBody>
          <a:bodyPr wrap="square" rtlCol="0">
            <a:spAutoFit/>
          </a:bodyPr>
          <a:lstStyle/>
          <a:p>
            <a:r>
              <a:rPr lang="es-AR" dirty="0"/>
              <a:t>Edad con respecto a clase: Good = riesgo bajo, </a:t>
            </a:r>
            <a:r>
              <a:rPr lang="es-AR" dirty="0" err="1"/>
              <a:t>Bad</a:t>
            </a:r>
            <a:r>
              <a:rPr lang="es-AR" dirty="0"/>
              <a:t> = riesgo alto</a:t>
            </a:r>
          </a:p>
          <a:p>
            <a:endParaRPr lang="es-AR" dirty="0"/>
          </a:p>
          <a:p>
            <a:r>
              <a:rPr lang="es-AR" dirty="0"/>
              <a:t>Para poder analizar nuestra primer hipótesis se realizaron estos gráficos, se transformaron los datos y se llego a las imágenes que se muestran </a:t>
            </a:r>
          </a:p>
        </p:txBody>
      </p:sp>
    </p:spTree>
    <p:extLst>
      <p:ext uri="{BB962C8B-B14F-4D97-AF65-F5344CB8AC3E}">
        <p14:creationId xmlns:p14="http://schemas.microsoft.com/office/powerpoint/2010/main" val="181137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FAF23-7B6C-4301-9D18-7B089C2679AD}"/>
              </a:ext>
            </a:extLst>
          </p:cNvPr>
          <p:cNvSpPr>
            <a:spLocks noGrp="1"/>
          </p:cNvSpPr>
          <p:nvPr>
            <p:ph type="title"/>
          </p:nvPr>
        </p:nvSpPr>
        <p:spPr/>
        <p:txBody>
          <a:bodyPr/>
          <a:lstStyle/>
          <a:p>
            <a:r>
              <a:rPr lang="es-AR" dirty="0"/>
              <a:t>Análisis exploratorio</a:t>
            </a:r>
          </a:p>
        </p:txBody>
      </p:sp>
      <p:pic>
        <p:nvPicPr>
          <p:cNvPr id="5" name="Imagen 4">
            <a:extLst>
              <a:ext uri="{FF2B5EF4-FFF2-40B4-BE49-F238E27FC236}">
                <a16:creationId xmlns:a16="http://schemas.microsoft.com/office/drawing/2014/main" id="{AE98678A-52DE-465A-86B9-AF64FF08DB55}"/>
              </a:ext>
            </a:extLst>
          </p:cNvPr>
          <p:cNvPicPr>
            <a:picLocks noChangeAspect="1"/>
          </p:cNvPicPr>
          <p:nvPr/>
        </p:nvPicPr>
        <p:blipFill>
          <a:blip r:embed="rId2"/>
          <a:stretch>
            <a:fillRect/>
          </a:stretch>
        </p:blipFill>
        <p:spPr>
          <a:xfrm>
            <a:off x="403411" y="1691322"/>
            <a:ext cx="5074024" cy="5074024"/>
          </a:xfrm>
          <a:prstGeom prst="rect">
            <a:avLst/>
          </a:prstGeom>
        </p:spPr>
      </p:pic>
      <p:pic>
        <p:nvPicPr>
          <p:cNvPr id="9" name="Imagen 8">
            <a:extLst>
              <a:ext uri="{FF2B5EF4-FFF2-40B4-BE49-F238E27FC236}">
                <a16:creationId xmlns:a16="http://schemas.microsoft.com/office/drawing/2014/main" id="{25F219D5-BA49-4AC6-8ED1-4A73F05838CE}"/>
              </a:ext>
            </a:extLst>
          </p:cNvPr>
          <p:cNvPicPr>
            <a:picLocks noChangeAspect="1"/>
          </p:cNvPicPr>
          <p:nvPr/>
        </p:nvPicPr>
        <p:blipFill>
          <a:blip r:embed="rId3"/>
          <a:stretch>
            <a:fillRect/>
          </a:stretch>
        </p:blipFill>
        <p:spPr>
          <a:xfrm>
            <a:off x="6320174" y="4393471"/>
            <a:ext cx="3610521" cy="2371875"/>
          </a:xfrm>
          <a:prstGeom prst="rect">
            <a:avLst/>
          </a:prstGeom>
        </p:spPr>
      </p:pic>
      <p:sp>
        <p:nvSpPr>
          <p:cNvPr id="10" name="CuadroTexto 9">
            <a:extLst>
              <a:ext uri="{FF2B5EF4-FFF2-40B4-BE49-F238E27FC236}">
                <a16:creationId xmlns:a16="http://schemas.microsoft.com/office/drawing/2014/main" id="{8A997D44-42AE-442F-B3A0-B49CF15A78A0}"/>
              </a:ext>
            </a:extLst>
          </p:cNvPr>
          <p:cNvSpPr txBox="1"/>
          <p:nvPr/>
        </p:nvSpPr>
        <p:spPr>
          <a:xfrm>
            <a:off x="6187709" y="2350228"/>
            <a:ext cx="4056529" cy="923330"/>
          </a:xfrm>
          <a:prstGeom prst="rect">
            <a:avLst/>
          </a:prstGeom>
          <a:noFill/>
        </p:spPr>
        <p:txBody>
          <a:bodyPr wrap="square" rtlCol="0">
            <a:spAutoFit/>
          </a:bodyPr>
          <a:lstStyle/>
          <a:p>
            <a:r>
              <a:rPr lang="es-AR" dirty="0"/>
              <a:t>Aquí quisimos ver la relación entre la edad y el monto del crédito solicitado</a:t>
            </a:r>
          </a:p>
        </p:txBody>
      </p:sp>
    </p:spTree>
    <p:extLst>
      <p:ext uri="{BB962C8B-B14F-4D97-AF65-F5344CB8AC3E}">
        <p14:creationId xmlns:p14="http://schemas.microsoft.com/office/powerpoint/2010/main" val="342407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162CE-2F97-4EC0-A4F0-A8E7C5932A4F}"/>
              </a:ext>
            </a:extLst>
          </p:cNvPr>
          <p:cNvSpPr>
            <a:spLocks noGrp="1"/>
          </p:cNvSpPr>
          <p:nvPr>
            <p:ph type="title"/>
          </p:nvPr>
        </p:nvSpPr>
        <p:spPr/>
        <p:txBody>
          <a:bodyPr/>
          <a:lstStyle/>
          <a:p>
            <a:r>
              <a:rPr lang="es-AR" dirty="0"/>
              <a:t>Análisis exploratorio</a:t>
            </a:r>
          </a:p>
        </p:txBody>
      </p:sp>
      <p:pic>
        <p:nvPicPr>
          <p:cNvPr id="5" name="Imagen 4">
            <a:extLst>
              <a:ext uri="{FF2B5EF4-FFF2-40B4-BE49-F238E27FC236}">
                <a16:creationId xmlns:a16="http://schemas.microsoft.com/office/drawing/2014/main" id="{F0101C6B-A6A9-4895-8928-1BFDB3A8DC6F}"/>
              </a:ext>
            </a:extLst>
          </p:cNvPr>
          <p:cNvPicPr>
            <a:picLocks noChangeAspect="1"/>
          </p:cNvPicPr>
          <p:nvPr/>
        </p:nvPicPr>
        <p:blipFill>
          <a:blip r:embed="rId2"/>
          <a:stretch>
            <a:fillRect/>
          </a:stretch>
        </p:blipFill>
        <p:spPr>
          <a:xfrm>
            <a:off x="420794" y="2507701"/>
            <a:ext cx="4433593" cy="2874649"/>
          </a:xfrm>
          <a:prstGeom prst="rect">
            <a:avLst/>
          </a:prstGeom>
        </p:spPr>
      </p:pic>
      <p:pic>
        <p:nvPicPr>
          <p:cNvPr id="7" name="Imagen 6">
            <a:extLst>
              <a:ext uri="{FF2B5EF4-FFF2-40B4-BE49-F238E27FC236}">
                <a16:creationId xmlns:a16="http://schemas.microsoft.com/office/drawing/2014/main" id="{2296854F-F882-488F-A55C-9CB4AE1C4FA2}"/>
              </a:ext>
            </a:extLst>
          </p:cNvPr>
          <p:cNvPicPr>
            <a:picLocks noChangeAspect="1"/>
          </p:cNvPicPr>
          <p:nvPr/>
        </p:nvPicPr>
        <p:blipFill>
          <a:blip r:embed="rId3"/>
          <a:stretch>
            <a:fillRect/>
          </a:stretch>
        </p:blipFill>
        <p:spPr>
          <a:xfrm>
            <a:off x="6096000" y="2507701"/>
            <a:ext cx="4083424" cy="2800062"/>
          </a:xfrm>
          <a:prstGeom prst="rect">
            <a:avLst/>
          </a:prstGeom>
        </p:spPr>
      </p:pic>
      <p:sp>
        <p:nvSpPr>
          <p:cNvPr id="8" name="CuadroTexto 7">
            <a:extLst>
              <a:ext uri="{FF2B5EF4-FFF2-40B4-BE49-F238E27FC236}">
                <a16:creationId xmlns:a16="http://schemas.microsoft.com/office/drawing/2014/main" id="{F10F0B51-1549-41CA-A6FE-DBDC2EBDF136}"/>
              </a:ext>
            </a:extLst>
          </p:cNvPr>
          <p:cNvSpPr txBox="1"/>
          <p:nvPr/>
        </p:nvSpPr>
        <p:spPr>
          <a:xfrm>
            <a:off x="2030505" y="5754810"/>
            <a:ext cx="7019365" cy="369332"/>
          </a:xfrm>
          <a:prstGeom prst="rect">
            <a:avLst/>
          </a:prstGeom>
          <a:noFill/>
        </p:spPr>
        <p:txBody>
          <a:bodyPr wrap="square" rtlCol="0">
            <a:spAutoFit/>
          </a:bodyPr>
          <a:lstStyle/>
          <a:p>
            <a:r>
              <a:rPr lang="es-AR" dirty="0"/>
              <a:t>Antigüedad trabajando con respecto al riesgo de entregar crédito</a:t>
            </a:r>
          </a:p>
        </p:txBody>
      </p:sp>
    </p:spTree>
    <p:extLst>
      <p:ext uri="{BB962C8B-B14F-4D97-AF65-F5344CB8AC3E}">
        <p14:creationId xmlns:p14="http://schemas.microsoft.com/office/powerpoint/2010/main" val="1651807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E1B4A9-DCA9-4279-90D8-A37C485696CC}"/>
              </a:ext>
            </a:extLst>
          </p:cNvPr>
          <p:cNvSpPr>
            <a:spLocks noGrp="1"/>
          </p:cNvSpPr>
          <p:nvPr>
            <p:ph type="title"/>
          </p:nvPr>
        </p:nvSpPr>
        <p:spPr/>
        <p:txBody>
          <a:bodyPr/>
          <a:lstStyle/>
          <a:p>
            <a:r>
              <a:rPr lang="es-AR" dirty="0"/>
              <a:t>Análisis exploratorio</a:t>
            </a:r>
          </a:p>
        </p:txBody>
      </p:sp>
      <p:pic>
        <p:nvPicPr>
          <p:cNvPr id="5" name="Imagen 4">
            <a:extLst>
              <a:ext uri="{FF2B5EF4-FFF2-40B4-BE49-F238E27FC236}">
                <a16:creationId xmlns:a16="http://schemas.microsoft.com/office/drawing/2014/main" id="{B9DA0746-BE6A-4C3D-9F8B-32CAEC77AC54}"/>
              </a:ext>
            </a:extLst>
          </p:cNvPr>
          <p:cNvPicPr>
            <a:picLocks noChangeAspect="1"/>
          </p:cNvPicPr>
          <p:nvPr/>
        </p:nvPicPr>
        <p:blipFill>
          <a:blip r:embed="rId2"/>
          <a:stretch>
            <a:fillRect/>
          </a:stretch>
        </p:blipFill>
        <p:spPr>
          <a:xfrm>
            <a:off x="688893" y="2109603"/>
            <a:ext cx="4866167" cy="3336456"/>
          </a:xfrm>
          <a:prstGeom prst="rect">
            <a:avLst/>
          </a:prstGeom>
        </p:spPr>
      </p:pic>
      <p:sp>
        <p:nvSpPr>
          <p:cNvPr id="6" name="CuadroTexto 5">
            <a:extLst>
              <a:ext uri="{FF2B5EF4-FFF2-40B4-BE49-F238E27FC236}">
                <a16:creationId xmlns:a16="http://schemas.microsoft.com/office/drawing/2014/main" id="{B0C9B915-4B9A-4C4A-AA7E-E71FED31E517}"/>
              </a:ext>
            </a:extLst>
          </p:cNvPr>
          <p:cNvSpPr txBox="1"/>
          <p:nvPr/>
        </p:nvSpPr>
        <p:spPr>
          <a:xfrm>
            <a:off x="6214209" y="3105834"/>
            <a:ext cx="4289611" cy="646331"/>
          </a:xfrm>
          <a:prstGeom prst="rect">
            <a:avLst/>
          </a:prstGeom>
          <a:noFill/>
        </p:spPr>
        <p:txBody>
          <a:bodyPr wrap="square" rtlCol="0">
            <a:spAutoFit/>
          </a:bodyPr>
          <a:lstStyle/>
          <a:p>
            <a:r>
              <a:rPr lang="es-AR" dirty="0"/>
              <a:t>Cantidad de ahorro con respecto al riesgo crediticio</a:t>
            </a:r>
          </a:p>
        </p:txBody>
      </p:sp>
    </p:spTree>
    <p:extLst>
      <p:ext uri="{BB962C8B-B14F-4D97-AF65-F5344CB8AC3E}">
        <p14:creationId xmlns:p14="http://schemas.microsoft.com/office/powerpoint/2010/main" val="275072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E3008-59A1-4609-8A3B-602508B72566}"/>
              </a:ext>
            </a:extLst>
          </p:cNvPr>
          <p:cNvSpPr>
            <a:spLocks noGrp="1"/>
          </p:cNvSpPr>
          <p:nvPr>
            <p:ph type="title"/>
          </p:nvPr>
        </p:nvSpPr>
        <p:spPr/>
        <p:txBody>
          <a:bodyPr/>
          <a:lstStyle/>
          <a:p>
            <a:r>
              <a:rPr lang="es-AR" dirty="0"/>
              <a:t>Análisis bivariado</a:t>
            </a:r>
          </a:p>
        </p:txBody>
      </p:sp>
      <p:pic>
        <p:nvPicPr>
          <p:cNvPr id="5" name="Imagen 4">
            <a:extLst>
              <a:ext uri="{FF2B5EF4-FFF2-40B4-BE49-F238E27FC236}">
                <a16:creationId xmlns:a16="http://schemas.microsoft.com/office/drawing/2014/main" id="{CF9541BF-2CB3-400C-9810-02A7E7DF9310}"/>
              </a:ext>
            </a:extLst>
          </p:cNvPr>
          <p:cNvPicPr>
            <a:picLocks noChangeAspect="1"/>
          </p:cNvPicPr>
          <p:nvPr/>
        </p:nvPicPr>
        <p:blipFill>
          <a:blip r:embed="rId2"/>
          <a:stretch>
            <a:fillRect/>
          </a:stretch>
        </p:blipFill>
        <p:spPr>
          <a:xfrm>
            <a:off x="522897" y="1862444"/>
            <a:ext cx="5982535" cy="4629796"/>
          </a:xfrm>
          <a:prstGeom prst="rect">
            <a:avLst/>
          </a:prstGeom>
        </p:spPr>
      </p:pic>
      <p:sp>
        <p:nvSpPr>
          <p:cNvPr id="6" name="CuadroTexto 5">
            <a:extLst>
              <a:ext uri="{FF2B5EF4-FFF2-40B4-BE49-F238E27FC236}">
                <a16:creationId xmlns:a16="http://schemas.microsoft.com/office/drawing/2014/main" id="{1631C5F1-998F-4294-AAC8-93CA3D54EA4E}"/>
              </a:ext>
            </a:extLst>
          </p:cNvPr>
          <p:cNvSpPr txBox="1"/>
          <p:nvPr/>
        </p:nvSpPr>
        <p:spPr>
          <a:xfrm>
            <a:off x="6992471" y="2551837"/>
            <a:ext cx="3962041" cy="1754326"/>
          </a:xfrm>
          <a:prstGeom prst="rect">
            <a:avLst/>
          </a:prstGeom>
          <a:noFill/>
        </p:spPr>
        <p:txBody>
          <a:bodyPr wrap="square" rtlCol="0">
            <a:spAutoFit/>
          </a:bodyPr>
          <a:lstStyle/>
          <a:p>
            <a:r>
              <a:rPr lang="es-AR" dirty="0"/>
              <a:t>Se observa una relación entre el monto del crédito y la duración, lo cual indicaría que a mayor cantidad de tiempo de vencimiento, mayor el monto del crédito que se solicita.</a:t>
            </a:r>
          </a:p>
        </p:txBody>
      </p:sp>
    </p:spTree>
    <p:extLst>
      <p:ext uri="{BB962C8B-B14F-4D97-AF65-F5344CB8AC3E}">
        <p14:creationId xmlns:p14="http://schemas.microsoft.com/office/powerpoint/2010/main" val="965257429"/>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425</TotalTime>
  <Words>615</Words>
  <Application>Microsoft Office PowerPoint</Application>
  <PresentationFormat>Panorámica</PresentationFormat>
  <Paragraphs>57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Schoolbook</vt:lpstr>
      <vt:lpstr>Wingdings 2</vt:lpstr>
      <vt:lpstr>Vista</vt:lpstr>
      <vt:lpstr>Evaluación Crediticia: Datos y Decisiones</vt:lpstr>
      <vt:lpstr>Temario</vt:lpstr>
      <vt:lpstr>Contexto y audiencia</vt:lpstr>
      <vt:lpstr>Hipótesis</vt:lpstr>
      <vt:lpstr>Análisis exploratorio</vt:lpstr>
      <vt:lpstr>Análisis exploratorio</vt:lpstr>
      <vt:lpstr>Análisis exploratorio</vt:lpstr>
      <vt:lpstr>Análisis exploratorio</vt:lpstr>
      <vt:lpstr>Análisis bivariado</vt:lpstr>
      <vt:lpstr>Modelos de Machine Learning</vt:lpstr>
      <vt:lpstr>Modelos de Machine Learning</vt:lpstr>
      <vt:lpstr>Cross Validation de modelos</vt:lpstr>
      <vt:lpstr>Modelo final</vt:lpstr>
      <vt:lpstr>Insights y 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Crediticia: Datos y Decisiones</dc:title>
  <dc:creator>Fernando Martínez Chehda</dc:creator>
  <cp:lastModifiedBy>Fernando Martínez Chehda</cp:lastModifiedBy>
  <cp:revision>3</cp:revision>
  <dcterms:created xsi:type="dcterms:W3CDTF">2023-09-16T18:41:02Z</dcterms:created>
  <dcterms:modified xsi:type="dcterms:W3CDTF">2023-11-25T18:14:12Z</dcterms:modified>
</cp:coreProperties>
</file>