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5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20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53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7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8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7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0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9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A262C3-2416-46AF-A2C8-54B886FA2B33}" type="datetimeFigureOut">
              <a:rPr lang="pt-BR" smtClean="0"/>
              <a:t>16/07/2017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25C47E-2FC8-4F76-9E81-E420A706997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3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.seade.gov.br/" TargetMode="External"/><Relationship Id="rId2" Type="http://schemas.openxmlformats.org/officeDocument/2006/relationships/hyperlink" Target="http://dados.gov.br/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Showing Connections between Investment and City Growth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3139880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FERNANDO MEIRA,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SPRINGBOARD – DATA SCIENCE INTENSIVE	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1191" y="2033779"/>
            <a:ext cx="6065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Merging statistical and clustering approaches to study growth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pt-BR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16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Cleaning:</a:t>
            </a:r>
            <a:endParaRPr lang="en-US" sz="2000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680200" y="3007348"/>
            <a:ext cx="3555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Considering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features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interest</a:t>
            </a:r>
            <a:r>
              <a:rPr lang="pt-BR" dirty="0" smtClean="0"/>
              <a:t> are GDP per capita,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investment</a:t>
            </a:r>
            <a:r>
              <a:rPr lang="pt-BR" b="1" dirty="0" smtClean="0"/>
              <a:t>, 2013 </a:t>
            </a:r>
            <a:r>
              <a:rPr lang="pt-BR" b="1" dirty="0" err="1" smtClean="0"/>
              <a:t>is</a:t>
            </a:r>
            <a:r>
              <a:rPr lang="pt-BR" b="1" dirty="0" smtClean="0"/>
              <a:t> a </a:t>
            </a:r>
            <a:r>
              <a:rPr lang="pt-BR" b="1" dirty="0" err="1" smtClean="0"/>
              <a:t>clear</a:t>
            </a:r>
            <a:r>
              <a:rPr lang="pt-BR" b="1" dirty="0" smtClean="0"/>
              <a:t> </a:t>
            </a:r>
            <a:r>
              <a:rPr lang="pt-BR" b="1" dirty="0" err="1" smtClean="0"/>
              <a:t>choice</a:t>
            </a:r>
            <a:r>
              <a:rPr lang="pt-BR" b="1" dirty="0" smtClean="0"/>
              <a:t> for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analysis</a:t>
            </a:r>
            <a:r>
              <a:rPr lang="pt-BR" b="1" dirty="0" smtClean="0"/>
              <a:t>.</a:t>
            </a:r>
            <a:endParaRPr lang="pt-BR" dirty="0"/>
          </a:p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680200" y="2498028"/>
            <a:ext cx="3797300" cy="2432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4914900" y="3556000"/>
            <a:ext cx="12700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864099" y="5177613"/>
            <a:ext cx="12700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Cleaning:</a:t>
            </a:r>
            <a:endParaRPr lang="en-US" sz="2000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044814" y="1879411"/>
            <a:ext cx="539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Since</a:t>
            </a:r>
            <a:r>
              <a:rPr lang="pt-BR" dirty="0" smtClean="0"/>
              <a:t> 2013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year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choice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entries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for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indicatorts</a:t>
            </a:r>
            <a:r>
              <a:rPr lang="pt-BR" dirty="0" smtClean="0"/>
              <a:t> in </a:t>
            </a:r>
            <a:r>
              <a:rPr lang="pt-BR" dirty="0" err="1" smtClean="0"/>
              <a:t>this</a:t>
            </a:r>
            <a:r>
              <a:rPr lang="pt-BR" dirty="0" smtClean="0"/>
              <a:t> particular </a:t>
            </a:r>
            <a:r>
              <a:rPr lang="pt-BR" dirty="0" err="1" smtClean="0"/>
              <a:t>year</a:t>
            </a:r>
            <a:r>
              <a:rPr lang="pt-BR" dirty="0" smtClean="0"/>
              <a:t>: </a:t>
            </a:r>
            <a:endParaRPr lang="pt-BR" dirty="0"/>
          </a:p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8" name="image14.png"/>
          <p:cNvPicPr/>
          <p:nvPr/>
        </p:nvPicPr>
        <p:blipFill>
          <a:blip r:embed="rId3"/>
          <a:srcRect l="22923" t="32448" r="64784" b="16519"/>
          <a:stretch>
            <a:fillRect/>
          </a:stretch>
        </p:blipFill>
        <p:spPr>
          <a:xfrm>
            <a:off x="7506107" y="2750765"/>
            <a:ext cx="2474913" cy="40056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352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Cleaning:</a:t>
            </a:r>
            <a:endParaRPr lang="en-US" sz="2000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4091" y="5908522"/>
            <a:ext cx="28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the 3 main features, by year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pic>
        <p:nvPicPr>
          <p:cNvPr id="9" name="image19.png"/>
          <p:cNvPicPr/>
          <p:nvPr/>
        </p:nvPicPr>
        <p:blipFill>
          <a:blip r:embed="rId2"/>
          <a:srcRect l="14784" t="27433" r="47176" b="5899"/>
          <a:stretch>
            <a:fillRect/>
          </a:stretch>
        </p:blipFill>
        <p:spPr>
          <a:xfrm>
            <a:off x="1325562" y="2498028"/>
            <a:ext cx="4181475" cy="3709670"/>
          </a:xfrm>
          <a:prstGeom prst="rect">
            <a:avLst/>
          </a:prstGeom>
          <a:ln/>
        </p:spPr>
      </p:pic>
      <p:sp>
        <p:nvSpPr>
          <p:cNvPr id="10" name="CaixaDeTexto 9"/>
          <p:cNvSpPr txBox="1"/>
          <p:nvPr/>
        </p:nvSpPr>
        <p:spPr>
          <a:xfrm>
            <a:off x="6044814" y="1989164"/>
            <a:ext cx="539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Since</a:t>
            </a:r>
            <a:r>
              <a:rPr lang="pt-BR" dirty="0" smtClean="0"/>
              <a:t> 2013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year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choice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for </a:t>
            </a:r>
            <a:r>
              <a:rPr lang="pt-BR" dirty="0" err="1" smtClean="0"/>
              <a:t>tentries</a:t>
            </a:r>
            <a:r>
              <a:rPr lang="pt-BR" dirty="0" smtClean="0"/>
              <a:t> for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indicatorts</a:t>
            </a:r>
            <a:r>
              <a:rPr lang="pt-BR" dirty="0" smtClean="0"/>
              <a:t> in </a:t>
            </a:r>
            <a:r>
              <a:rPr lang="pt-BR" dirty="0" err="1" smtClean="0"/>
              <a:t>this</a:t>
            </a:r>
            <a:r>
              <a:rPr lang="pt-BR" dirty="0" smtClean="0"/>
              <a:t> particular </a:t>
            </a:r>
            <a:r>
              <a:rPr lang="pt-BR" dirty="0" err="1" smtClean="0"/>
              <a:t>year</a:t>
            </a:r>
            <a:r>
              <a:rPr lang="pt-BR" dirty="0" smtClean="0"/>
              <a:t>: </a:t>
            </a:r>
            <a:endParaRPr lang="pt-BR" dirty="0"/>
          </a:p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8" name="image14.png"/>
          <p:cNvPicPr/>
          <p:nvPr/>
        </p:nvPicPr>
        <p:blipFill>
          <a:blip r:embed="rId3"/>
          <a:srcRect l="22923" t="32448" r="64784" b="16519"/>
          <a:stretch>
            <a:fillRect/>
          </a:stretch>
        </p:blipFill>
        <p:spPr>
          <a:xfrm>
            <a:off x="7391807" y="2725365"/>
            <a:ext cx="2474913" cy="4005635"/>
          </a:xfrm>
          <a:prstGeom prst="rect">
            <a:avLst/>
          </a:prstGeom>
          <a:ln/>
        </p:spPr>
      </p:pic>
      <p:sp>
        <p:nvSpPr>
          <p:cNvPr id="3" name="Retângulo 2"/>
          <p:cNvSpPr/>
          <p:nvPr/>
        </p:nvSpPr>
        <p:spPr>
          <a:xfrm>
            <a:off x="7391807" y="3924300"/>
            <a:ext cx="2247493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391807" y="5118100"/>
            <a:ext cx="2247493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9639300" y="4076700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9669870" y="5181600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035358" y="4076700"/>
            <a:ext cx="0" cy="110490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0035358" y="4654731"/>
            <a:ext cx="3683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0068287" y="4487386"/>
            <a:ext cx="2020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Needs </a:t>
            </a:r>
            <a:r>
              <a:rPr lang="pt-BR" sz="1400" b="1" dirty="0" err="1" smtClean="0"/>
              <a:t>dropping</a:t>
            </a:r>
            <a:endParaRPr lang="pt-BR" sz="1400" b="1" dirty="0"/>
          </a:p>
          <a:p>
            <a:pPr algn="ctr"/>
            <a:r>
              <a:rPr lang="pt-BR" sz="1400" b="1" dirty="0" smtClean="0"/>
              <a:t/>
            </a:r>
            <a:br>
              <a:rPr lang="pt-BR" sz="1400" b="1" dirty="0" smtClean="0"/>
            </a:b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9923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Choosing between the best version of I-Distance method: </a:t>
            </a:r>
            <a:r>
              <a:rPr lang="en-US" sz="2000" b="1" dirty="0" smtClean="0"/>
              <a:t>squared or not squared?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549" y="2237018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/>
          </a:p>
          <a:p>
            <a:r>
              <a:rPr lang="en-US" sz="2000" b="1" u="sng" dirty="0"/>
              <a:t>N</a:t>
            </a:r>
            <a:r>
              <a:rPr lang="en-US" sz="2000" b="1" u="sng" dirty="0" smtClean="0"/>
              <a:t>ot Squared Results</a:t>
            </a:r>
            <a:endParaRPr lang="en-US" sz="2000" b="1" u="sng" dirty="0"/>
          </a:p>
          <a:p>
            <a:pPr lvl="1"/>
            <a:r>
              <a:rPr lang="pt-BR" sz="2000" u="sng" dirty="0" smtClean="0"/>
              <a:t/>
            </a:r>
            <a:br>
              <a:rPr lang="pt-BR" sz="2000" u="sng" dirty="0" smtClean="0"/>
            </a:br>
            <a:endParaRPr lang="pt-BR" sz="2000" u="sng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17419"/>
              </p:ext>
            </p:extLst>
          </p:nvPr>
        </p:nvGraphicFramePr>
        <p:xfrm>
          <a:off x="396549" y="3557904"/>
          <a:ext cx="6276975" cy="2116074"/>
        </p:xfrm>
        <a:graphic>
          <a:graphicData uri="http://schemas.openxmlformats.org/drawingml/2006/table">
            <a:tbl>
              <a:tblPr/>
              <a:tblGrid>
                <a:gridCol w="733425"/>
                <a:gridCol w="895350"/>
                <a:gridCol w="1476375"/>
                <a:gridCol w="3171825"/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Method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iterations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excluded features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Features that remained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gdp_growth;  gdp_per; density_pop;  urbing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violence;  jobs;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services_add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valued_add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urban_pop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population;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hosp_rooms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fundamental;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pub_inv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electricity;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industry_add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rural_pop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import;  export;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density_pop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jobs_revenue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gdp_per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Imagem 11"/>
          <p:cNvPicPr/>
          <p:nvPr/>
        </p:nvPicPr>
        <p:blipFill rotWithShape="1">
          <a:blip r:embed="rId2"/>
          <a:srcRect l="23480" t="52402" r="60679" b="32156"/>
          <a:stretch/>
        </p:blipFill>
        <p:spPr bwMode="auto">
          <a:xfrm>
            <a:off x="7629524" y="3667747"/>
            <a:ext cx="3063875" cy="1918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10232" y="5809035"/>
            <a:ext cx="587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iterations and excluded features for the I-Distance calculation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264727" y="5693679"/>
            <a:ext cx="379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Rank of features relevance for the not squared I-Distance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51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Choosing the best version of I-Distance method for this project: </a:t>
            </a:r>
            <a:r>
              <a:rPr lang="en-US" sz="2000" b="1" dirty="0" smtClean="0"/>
              <a:t>squared or not squared?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549" y="2351318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/>
          </a:p>
          <a:p>
            <a:r>
              <a:rPr lang="en-US" sz="2000" b="1" u="sng" dirty="0"/>
              <a:t>N</a:t>
            </a:r>
            <a:r>
              <a:rPr lang="en-US" sz="2000" b="1" u="sng" dirty="0" smtClean="0"/>
              <a:t>ot Squared Results</a:t>
            </a:r>
            <a:endParaRPr lang="en-US" sz="2000" b="1" u="sng" dirty="0"/>
          </a:p>
          <a:p>
            <a:pPr lvl="1"/>
            <a:r>
              <a:rPr lang="pt-BR" sz="2000" u="sng" dirty="0" smtClean="0"/>
              <a:t/>
            </a:r>
            <a:br>
              <a:rPr lang="pt-BR" sz="2000" u="sng" dirty="0" smtClean="0"/>
            </a:br>
            <a:endParaRPr lang="pt-BR" sz="2000" u="sng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6549" y="3557904"/>
          <a:ext cx="6276975" cy="2116074"/>
        </p:xfrm>
        <a:graphic>
          <a:graphicData uri="http://schemas.openxmlformats.org/drawingml/2006/table">
            <a:tbl>
              <a:tblPr/>
              <a:tblGrid>
                <a:gridCol w="733425"/>
                <a:gridCol w="895350"/>
                <a:gridCol w="1476375"/>
                <a:gridCol w="3171825"/>
              </a:tblGrid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Method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iterations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Number of excluded features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Features that remained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gdp_growth;  gdp_per; density_pop;  urbing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Squared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violence;  jobs;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services_add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valued_add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urban_pop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population;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hosp_rooms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fundamental;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pub_inv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electricity;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industry_add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rural_pop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import;  export;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density_pop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jobs_revenue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; 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gdp_per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Imagem 11"/>
          <p:cNvPicPr/>
          <p:nvPr/>
        </p:nvPicPr>
        <p:blipFill rotWithShape="1">
          <a:blip r:embed="rId2"/>
          <a:srcRect l="23480" t="52402" r="60679" b="32156"/>
          <a:stretch/>
        </p:blipFill>
        <p:spPr bwMode="auto">
          <a:xfrm>
            <a:off x="7439024" y="3667747"/>
            <a:ext cx="3063875" cy="1918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10232" y="5809035"/>
            <a:ext cx="587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iterations and excluded features for the I-Distance calculation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074227" y="5693679"/>
            <a:ext cx="3793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Rank of features relevance for the not squared I-Distance </a:t>
            </a:r>
            <a:endParaRPr lang="pt-BR" sz="1600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0477499" y="4864100"/>
            <a:ext cx="364796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10477499" y="5225244"/>
            <a:ext cx="364796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0871881" y="4676743"/>
            <a:ext cx="124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Weakness of this version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8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549" y="1983018"/>
            <a:ext cx="11398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Squared Results</a:t>
            </a:r>
            <a:endParaRPr lang="en-US" sz="2000" b="1" u="sng" dirty="0"/>
          </a:p>
          <a:p>
            <a:pPr lvl="1"/>
            <a:r>
              <a:rPr lang="pt-BR" sz="2000" u="sng" dirty="0" smtClean="0"/>
              <a:t/>
            </a:r>
            <a:br>
              <a:rPr lang="pt-BR" sz="2000" u="sng" dirty="0" smtClean="0"/>
            </a:br>
            <a:endParaRPr lang="pt-BR" sz="2000" u="sng" dirty="0"/>
          </a:p>
        </p:txBody>
      </p:sp>
      <p:pic>
        <p:nvPicPr>
          <p:cNvPr id="16" name="Imagem 15"/>
          <p:cNvPicPr/>
          <p:nvPr/>
        </p:nvPicPr>
        <p:blipFill rotWithShape="1">
          <a:blip r:embed="rId2"/>
          <a:srcRect l="23352" t="21096" r="59412" b="25832"/>
          <a:stretch/>
        </p:blipFill>
        <p:spPr bwMode="auto">
          <a:xfrm>
            <a:off x="1066636" y="2392362"/>
            <a:ext cx="2238375" cy="387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396549" y="6309049"/>
            <a:ext cx="3578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 of features relevance for the squared I-Distance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/>
          </a:p>
        </p:txBody>
      </p:sp>
      <p:pic>
        <p:nvPicPr>
          <p:cNvPr id="19" name="Imagem 18"/>
          <p:cNvPicPr/>
          <p:nvPr/>
        </p:nvPicPr>
        <p:blipFill rotWithShape="1">
          <a:blip r:embed="rId3"/>
          <a:srcRect l="23354" t="19975" r="59780" b="4948"/>
          <a:stretch/>
        </p:blipFill>
        <p:spPr bwMode="auto">
          <a:xfrm>
            <a:off x="7153518" y="1918881"/>
            <a:ext cx="2033270" cy="453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373369" y="6453481"/>
            <a:ext cx="610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 of cities for the squared I-Distance (best positioned cities)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93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Preparing for clustering: </a:t>
            </a:r>
            <a:r>
              <a:rPr lang="en-US" sz="2000" b="1" dirty="0" smtClean="0"/>
              <a:t>The Elbow Method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16" name="image22.png"/>
          <p:cNvPicPr/>
          <p:nvPr/>
        </p:nvPicPr>
        <p:blipFill>
          <a:blip r:embed="rId2"/>
          <a:srcRect l="19435" t="39233" r="54485" b="26843"/>
          <a:stretch>
            <a:fillRect/>
          </a:stretch>
        </p:blipFill>
        <p:spPr>
          <a:xfrm>
            <a:off x="2659062" y="2467292"/>
            <a:ext cx="6002338" cy="3997008"/>
          </a:xfrm>
          <a:prstGeom prst="rect">
            <a:avLst/>
          </a:prstGeom>
          <a:ln/>
        </p:spPr>
      </p:pic>
      <p:sp>
        <p:nvSpPr>
          <p:cNvPr id="18" name="CaixaDeTexto 17"/>
          <p:cNvSpPr txBox="1"/>
          <p:nvPr/>
        </p:nvSpPr>
        <p:spPr>
          <a:xfrm>
            <a:off x="2199015" y="6273225"/>
            <a:ext cx="7438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Variance explained versus the number of centroids chosen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00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Preparing for clustering: </a:t>
            </a:r>
            <a:r>
              <a:rPr lang="en-US" sz="2000" b="1" dirty="0" smtClean="0"/>
              <a:t>The Elbow Method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16" name="image22.png"/>
          <p:cNvPicPr/>
          <p:nvPr/>
        </p:nvPicPr>
        <p:blipFill>
          <a:blip r:embed="rId2"/>
          <a:srcRect l="19435" t="39233" r="54485" b="26843"/>
          <a:stretch>
            <a:fillRect/>
          </a:stretch>
        </p:blipFill>
        <p:spPr>
          <a:xfrm>
            <a:off x="2659062" y="2467292"/>
            <a:ext cx="6002338" cy="3997008"/>
          </a:xfrm>
          <a:prstGeom prst="rect">
            <a:avLst/>
          </a:prstGeom>
          <a:ln/>
        </p:spPr>
      </p:pic>
      <p:sp>
        <p:nvSpPr>
          <p:cNvPr id="18" name="CaixaDeTexto 17"/>
          <p:cNvSpPr txBox="1"/>
          <p:nvPr/>
        </p:nvSpPr>
        <p:spPr>
          <a:xfrm>
            <a:off x="2199015" y="6273225"/>
            <a:ext cx="74383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Variance explained versus the number of centroids chosen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5499100" y="4978400"/>
            <a:ext cx="2667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776157" y="4635038"/>
            <a:ext cx="263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/>
              <a:t>Optimal</a:t>
            </a:r>
            <a:r>
              <a:rPr lang="pt-BR" sz="1600" dirty="0" smtClean="0"/>
              <a:t> </a:t>
            </a:r>
            <a:r>
              <a:rPr lang="pt-BR" sz="1600" dirty="0" err="1" smtClean="0"/>
              <a:t>choice</a:t>
            </a:r>
            <a:endParaRPr lang="pt-BR" sz="1600" dirty="0"/>
          </a:p>
          <a:p>
            <a:pPr algn="ctr"/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6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 rotWithShape="1">
          <a:blip r:embed="rId2"/>
          <a:srcRect l="23353" t="31988" r="48709" b="24697"/>
          <a:stretch/>
        </p:blipFill>
        <p:spPr bwMode="auto">
          <a:xfrm>
            <a:off x="1898331" y="2532380"/>
            <a:ext cx="5696269" cy="4084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K-Means results for K=5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52815" y="6527197"/>
            <a:ext cx="743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distribution of the clusters using all the features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043997" y="3007348"/>
            <a:ext cx="3698050" cy="161743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043997" y="3333913"/>
            <a:ext cx="3486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Two-dimension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visualization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possible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due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</a:rPr>
              <a:t> a PCA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</a:rPr>
              <a:t>application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 algn="ctr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K-Means results for K=5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98427"/>
              </p:ext>
            </p:extLst>
          </p:nvPr>
        </p:nvGraphicFramePr>
        <p:xfrm>
          <a:off x="3165475" y="3114638"/>
          <a:ext cx="4819650" cy="1918716"/>
        </p:xfrm>
        <a:graphic>
          <a:graphicData uri="http://schemas.openxmlformats.org/drawingml/2006/table">
            <a:tbl>
              <a:tblPr/>
              <a:tblGrid>
                <a:gridCol w="1143000"/>
                <a:gridCol w="1838325"/>
                <a:gridCol w="18383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Cluster_id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Most representative city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I-Distance Squared Rank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Porto Feliz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Paulo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Taubaté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Sebastião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São José dos Campos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856116" y="5140644"/>
            <a:ext cx="743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centroids most representative cities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80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OVERVIEW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276290"/>
            <a:ext cx="11029615" cy="3678303"/>
          </a:xfrm>
        </p:spPr>
        <p:txBody>
          <a:bodyPr>
            <a:noAutofit/>
          </a:bodyPr>
          <a:lstStyle/>
          <a:p>
            <a:r>
              <a:rPr lang="pt-BR" sz="2400" dirty="0" smtClean="0"/>
              <a:t>Project Description</a:t>
            </a:r>
          </a:p>
          <a:p>
            <a:r>
              <a:rPr lang="pt-BR" sz="2400" dirty="0" err="1" smtClean="0"/>
              <a:t>Introduction</a:t>
            </a:r>
            <a:endParaRPr lang="pt-BR" sz="2400" dirty="0" smtClean="0"/>
          </a:p>
          <a:p>
            <a:pPr lvl="1"/>
            <a:r>
              <a:rPr lang="pt-BR" sz="2000" dirty="0" smtClean="0"/>
              <a:t>The challenges on measuring growth</a:t>
            </a:r>
          </a:p>
          <a:p>
            <a:pPr lvl="1"/>
            <a:r>
              <a:rPr lang="pt-BR" sz="2000" dirty="0" smtClean="0"/>
              <a:t>The </a:t>
            </a:r>
            <a:r>
              <a:rPr lang="pt-BR" sz="2000" dirty="0" err="1" smtClean="0"/>
              <a:t>methods</a:t>
            </a:r>
            <a:endParaRPr lang="pt-BR" sz="2000" dirty="0" smtClean="0"/>
          </a:p>
          <a:p>
            <a:r>
              <a:rPr lang="pt-BR" sz="2400" dirty="0" smtClean="0"/>
              <a:t>Data Set</a:t>
            </a:r>
          </a:p>
          <a:p>
            <a:r>
              <a:rPr lang="pt-BR" sz="2400" dirty="0" err="1" smtClean="0"/>
              <a:t>Results</a:t>
            </a:r>
            <a:r>
              <a:rPr lang="pt-BR" sz="2400" dirty="0" smtClean="0"/>
              <a:t> </a:t>
            </a:r>
            <a:endParaRPr lang="pt-BR" sz="2400" dirty="0"/>
          </a:p>
          <a:p>
            <a:r>
              <a:rPr lang="pt-BR" sz="2400" dirty="0" err="1" smtClean="0"/>
              <a:t>Conclusion</a:t>
            </a:r>
            <a:endParaRPr lang="pt-BR" sz="2400" dirty="0" smtClean="0"/>
          </a:p>
          <a:p>
            <a:r>
              <a:rPr lang="pt-BR" sz="2400" dirty="0" smtClean="0"/>
              <a:t>Future </a:t>
            </a:r>
            <a:r>
              <a:rPr lang="pt-BR" sz="2400" dirty="0" err="1" smtClean="0"/>
              <a:t>Work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970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Rank of cities for the I-Distance using the clustering labeling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6" name="Imagem 5"/>
          <p:cNvPicPr/>
          <p:nvPr/>
        </p:nvPicPr>
        <p:blipFill rotWithShape="1">
          <a:blip r:embed="rId2"/>
          <a:srcRect l="23354" t="39947" r="55599" b="25279"/>
          <a:stretch/>
        </p:blipFill>
        <p:spPr bwMode="auto">
          <a:xfrm>
            <a:off x="1567180" y="3007348"/>
            <a:ext cx="2428240" cy="2256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3599" t="65779" r="55723" b="31464"/>
          <a:stretch/>
        </p:blipFill>
        <p:spPr bwMode="auto">
          <a:xfrm>
            <a:off x="1567180" y="5264138"/>
            <a:ext cx="2438400" cy="182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585277" y="5249533"/>
            <a:ext cx="239204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9" name="Imagem 8"/>
          <p:cNvPicPr/>
          <p:nvPr/>
        </p:nvPicPr>
        <p:blipFill rotWithShape="1">
          <a:blip r:embed="rId4"/>
          <a:srcRect l="23320" t="68952" r="62459" b="25145"/>
          <a:stretch/>
        </p:blipFill>
        <p:spPr bwMode="auto">
          <a:xfrm>
            <a:off x="5183595" y="3007348"/>
            <a:ext cx="2199640" cy="513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228362" y="3326741"/>
            <a:ext cx="20847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1" name="Imagem 10"/>
          <p:cNvPicPr/>
          <p:nvPr/>
        </p:nvPicPr>
        <p:blipFill rotWithShape="1">
          <a:blip r:embed="rId5"/>
          <a:srcRect l="23353" t="71008" r="57768" b="16737"/>
          <a:stretch/>
        </p:blipFill>
        <p:spPr bwMode="auto">
          <a:xfrm>
            <a:off x="5183595" y="4132020"/>
            <a:ext cx="2203450" cy="8045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177562" y="4346344"/>
            <a:ext cx="21863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4" name="Imagem 13"/>
          <p:cNvPicPr/>
          <p:nvPr/>
        </p:nvPicPr>
        <p:blipFill rotWithShape="1">
          <a:blip r:embed="rId6"/>
          <a:srcRect l="23352" t="41734" r="61814" b="51912"/>
          <a:stretch/>
        </p:blipFill>
        <p:spPr bwMode="auto">
          <a:xfrm>
            <a:off x="5228362" y="5362748"/>
            <a:ext cx="2154873" cy="540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5228362" y="5632939"/>
            <a:ext cx="2135505" cy="270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Imagem 15"/>
          <p:cNvPicPr/>
          <p:nvPr/>
        </p:nvPicPr>
        <p:blipFill rotWithShape="1">
          <a:blip r:embed="rId7"/>
          <a:srcRect l="23226" t="24950" r="61723" b="39416"/>
          <a:stretch/>
        </p:blipFill>
        <p:spPr bwMode="auto">
          <a:xfrm>
            <a:off x="8864282" y="2899496"/>
            <a:ext cx="1981835" cy="2639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8896350" y="4868805"/>
            <a:ext cx="1894205" cy="19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982157" y="5526735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0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471572" y="3577537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1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53492" y="4890500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2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53492" y="5922628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3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9056057" y="5630240"/>
            <a:ext cx="1598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Cluster 4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208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RESULTS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68390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Visualizing I-Distance results grouping cities with cluster labels</a:t>
            </a:r>
            <a:endParaRPr lang="en-US" sz="2000" b="1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23" name="image6.png"/>
          <p:cNvPicPr/>
          <p:nvPr/>
        </p:nvPicPr>
        <p:blipFill>
          <a:blip r:embed="rId2"/>
          <a:srcRect l="22782" t="42772" r="49169" b="13274"/>
          <a:stretch>
            <a:fillRect/>
          </a:stretch>
        </p:blipFill>
        <p:spPr>
          <a:xfrm>
            <a:off x="835024" y="2630804"/>
            <a:ext cx="4676775" cy="3731895"/>
          </a:xfrm>
          <a:prstGeom prst="rect">
            <a:avLst/>
          </a:prstGeom>
          <a:ln/>
        </p:spPr>
      </p:pic>
      <p:pic>
        <p:nvPicPr>
          <p:cNvPr id="24" name="image10.png"/>
          <p:cNvPicPr/>
          <p:nvPr/>
        </p:nvPicPr>
        <p:blipFill>
          <a:blip r:embed="rId3"/>
          <a:srcRect l="23255" t="35103" r="49667" b="20058"/>
          <a:stretch>
            <a:fillRect/>
          </a:stretch>
        </p:blipFill>
        <p:spPr>
          <a:xfrm>
            <a:off x="6755764" y="2630804"/>
            <a:ext cx="4356736" cy="3731895"/>
          </a:xfrm>
          <a:prstGeom prst="rect">
            <a:avLst/>
          </a:prstGeom>
          <a:ln/>
        </p:spPr>
      </p:pic>
      <p:sp>
        <p:nvSpPr>
          <p:cNvPr id="25" name="CaixaDeTexto 24"/>
          <p:cNvSpPr txBox="1"/>
          <p:nvPr/>
        </p:nvSpPr>
        <p:spPr>
          <a:xfrm>
            <a:off x="530223" y="6248399"/>
            <a:ext cx="5025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 plot of the </a:t>
            </a:r>
            <a:r>
              <a:rPr lang="en-US" sz="1400" b="1" dirty="0"/>
              <a:t>sum</a:t>
            </a:r>
            <a:r>
              <a:rPr lang="en-US" sz="1400" dirty="0"/>
              <a:t> of I-Distance and public investment by cluster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423023" y="6248399"/>
            <a:ext cx="5286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 plot of the </a:t>
            </a:r>
            <a:r>
              <a:rPr lang="en-US" sz="1400" b="1" dirty="0" smtClean="0"/>
              <a:t>mean</a:t>
            </a:r>
            <a:r>
              <a:rPr lang="en-US" sz="1400" dirty="0" smtClean="0"/>
              <a:t> </a:t>
            </a:r>
            <a:r>
              <a:rPr lang="en-US" sz="1400" dirty="0"/>
              <a:t>of I-Distance and public investment by cluster</a:t>
            </a: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881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CONCLUSION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990600" y="2435848"/>
            <a:ext cx="938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Private </a:t>
            </a:r>
            <a:r>
              <a:rPr lang="pt-BR" sz="2400" dirty="0" err="1" smtClean="0"/>
              <a:t>investment</a:t>
            </a:r>
            <a:r>
              <a:rPr lang="pt-BR" sz="2400" dirty="0" smtClean="0"/>
              <a:t> </a:t>
            </a:r>
            <a:r>
              <a:rPr lang="pt-BR" sz="2400" dirty="0" err="1" smtClean="0"/>
              <a:t>not</a:t>
            </a:r>
            <a:r>
              <a:rPr lang="pt-BR" sz="2400" dirty="0" smtClean="0"/>
              <a:t> </a:t>
            </a:r>
            <a:r>
              <a:rPr lang="pt-BR" sz="2400" dirty="0" err="1" smtClean="0"/>
              <a:t>relevant</a:t>
            </a:r>
            <a:r>
              <a:rPr lang="pt-BR" sz="2400" dirty="0" smtClean="0"/>
              <a:t> for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period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study</a:t>
            </a:r>
            <a:endParaRPr lang="pt-BR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investment</a:t>
            </a:r>
            <a:r>
              <a:rPr lang="pt-BR" sz="2400" dirty="0" smtClean="0"/>
              <a:t> </a:t>
            </a:r>
            <a:r>
              <a:rPr lang="pt-BR" sz="2400" dirty="0" err="1" smtClean="0"/>
              <a:t>relatively</a:t>
            </a:r>
            <a:r>
              <a:rPr lang="pt-BR" sz="2400" dirty="0" smtClean="0"/>
              <a:t> </a:t>
            </a:r>
            <a:r>
              <a:rPr lang="pt-BR" sz="2400" dirty="0" err="1" smtClean="0"/>
              <a:t>relevant</a:t>
            </a:r>
            <a:r>
              <a:rPr lang="pt-BR" sz="2400" dirty="0" smtClean="0"/>
              <a:t> for </a:t>
            </a:r>
            <a:r>
              <a:rPr lang="pt-BR" sz="2400" dirty="0" err="1" smtClean="0"/>
              <a:t>the</a:t>
            </a:r>
            <a:r>
              <a:rPr lang="pt-BR" sz="2400" dirty="0"/>
              <a:t> </a:t>
            </a:r>
            <a:r>
              <a:rPr lang="pt-BR" sz="2400" dirty="0" err="1" smtClean="0"/>
              <a:t>modellig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growth</a:t>
            </a:r>
            <a:r>
              <a:rPr lang="pt-BR" sz="2400" dirty="0" smtClean="0"/>
              <a:t> </a:t>
            </a:r>
            <a:r>
              <a:rPr lang="pt-BR" sz="2400" dirty="0" err="1" smtClean="0"/>
              <a:t>when</a:t>
            </a:r>
            <a:r>
              <a:rPr lang="pt-BR" sz="2400" dirty="0" smtClean="0"/>
              <a:t> </a:t>
            </a:r>
            <a:r>
              <a:rPr lang="pt-BR" sz="2400" dirty="0" err="1" smtClean="0"/>
              <a:t>looking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I-</a:t>
            </a:r>
            <a:r>
              <a:rPr lang="pt-BR" sz="2400" dirty="0" err="1" smtClean="0"/>
              <a:t>Distance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clustering</a:t>
            </a:r>
            <a:r>
              <a:rPr lang="pt-BR" sz="2400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Results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model</a:t>
            </a:r>
            <a:r>
              <a:rPr lang="pt-BR" sz="2400" dirty="0" smtClean="0"/>
              <a:t> are </a:t>
            </a:r>
            <a:r>
              <a:rPr lang="pt-BR" sz="2400" dirty="0" err="1" smtClean="0"/>
              <a:t>robust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reality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172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FUTURE WORK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990600" y="2435848"/>
            <a:ext cx="9385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Deeper</a:t>
            </a:r>
            <a:r>
              <a:rPr lang="pt-BR" sz="2400" dirty="0" smtClean="0"/>
              <a:t> look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other</a:t>
            </a:r>
            <a:r>
              <a:rPr lang="pt-BR" sz="2400" dirty="0" smtClean="0"/>
              <a:t> </a:t>
            </a:r>
            <a:r>
              <a:rPr lang="pt-BR" sz="2400" dirty="0" err="1" smtClean="0"/>
              <a:t>variables</a:t>
            </a:r>
            <a:r>
              <a:rPr lang="pt-BR" sz="2400" dirty="0" smtClean="0"/>
              <a:t> </a:t>
            </a:r>
            <a:r>
              <a:rPr lang="pt-BR" sz="2400" dirty="0" err="1" smtClean="0"/>
              <a:t>diferent</a:t>
            </a:r>
            <a:r>
              <a:rPr lang="pt-BR" sz="2400" dirty="0" smtClean="0"/>
              <a:t> </a:t>
            </a:r>
            <a:r>
              <a:rPr lang="pt-BR" sz="2400" dirty="0" err="1" smtClean="0"/>
              <a:t>than</a:t>
            </a:r>
            <a:r>
              <a:rPr lang="pt-BR" sz="2400" dirty="0" smtClean="0"/>
              <a:t> </a:t>
            </a:r>
            <a:r>
              <a:rPr lang="pt-BR" sz="2400" dirty="0" err="1" smtClean="0"/>
              <a:t>investment</a:t>
            </a:r>
            <a:endParaRPr lang="pt-BR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Deeper</a:t>
            </a:r>
            <a:r>
              <a:rPr lang="pt-BR" sz="2400" dirty="0" smtClean="0"/>
              <a:t> </a:t>
            </a:r>
            <a:r>
              <a:rPr lang="pt-BR" sz="2400" dirty="0" err="1" smtClean="0"/>
              <a:t>study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high </a:t>
            </a:r>
            <a:r>
              <a:rPr lang="pt-BR" sz="2400" dirty="0" err="1" smtClean="0"/>
              <a:t>positioned</a:t>
            </a:r>
            <a:r>
              <a:rPr lang="pt-BR" sz="2400" dirty="0" smtClean="0"/>
              <a:t> </a:t>
            </a:r>
            <a:r>
              <a:rPr lang="pt-BR" sz="2400" dirty="0" err="1" smtClean="0"/>
              <a:t>cities</a:t>
            </a:r>
            <a:r>
              <a:rPr lang="pt-BR" sz="2400" dirty="0" smtClean="0"/>
              <a:t> </a:t>
            </a:r>
            <a:r>
              <a:rPr lang="pt-BR" sz="2400" dirty="0" err="1" smtClean="0"/>
              <a:t>looking</a:t>
            </a:r>
            <a:r>
              <a:rPr lang="pt-BR" sz="2400" dirty="0" smtClean="0"/>
              <a:t> for </a:t>
            </a:r>
            <a:r>
              <a:rPr lang="pt-BR" sz="2400" dirty="0" err="1" smtClean="0"/>
              <a:t>patterns</a:t>
            </a:r>
            <a:endParaRPr lang="pt-BR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Add</a:t>
            </a:r>
            <a:r>
              <a:rPr lang="pt-BR" sz="2400" dirty="0" smtClean="0"/>
              <a:t> more </a:t>
            </a:r>
            <a:r>
              <a:rPr lang="pt-BR" sz="2400" dirty="0" err="1" smtClean="0"/>
              <a:t>features</a:t>
            </a:r>
            <a:r>
              <a:rPr lang="pt-BR" sz="2400" dirty="0" smtClean="0"/>
              <a:t> </a:t>
            </a:r>
            <a:r>
              <a:rPr lang="pt-BR" sz="2400" dirty="0" err="1" smtClean="0"/>
              <a:t>related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technology</a:t>
            </a:r>
            <a:r>
              <a:rPr lang="pt-BR" sz="2400" dirty="0" smtClean="0"/>
              <a:t>, </a:t>
            </a:r>
            <a:r>
              <a:rPr lang="pt-BR" sz="2400" dirty="0" err="1" smtClean="0"/>
              <a:t>such</a:t>
            </a:r>
            <a:r>
              <a:rPr lang="pt-BR" sz="2400" dirty="0" smtClean="0"/>
              <a:t> as internet </a:t>
            </a:r>
            <a:r>
              <a:rPr lang="pt-BR" sz="2400" dirty="0" err="1" smtClean="0"/>
              <a:t>access</a:t>
            </a:r>
            <a:endParaRPr lang="pt-BR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err="1" smtClean="0"/>
              <a:t>Try</a:t>
            </a:r>
            <a:r>
              <a:rPr lang="pt-BR" sz="2400" dirty="0" smtClean="0"/>
              <a:t> </a:t>
            </a:r>
            <a:r>
              <a:rPr lang="pt-BR" sz="2400" dirty="0" err="1" smtClean="0"/>
              <a:t>to</a:t>
            </a:r>
            <a:r>
              <a:rPr lang="pt-BR" sz="2400" dirty="0" smtClean="0"/>
              <a:t> </a:t>
            </a:r>
            <a:r>
              <a:rPr lang="pt-BR" sz="2400" dirty="0" err="1" smtClean="0"/>
              <a:t>apply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method</a:t>
            </a:r>
            <a:r>
              <a:rPr lang="pt-BR" sz="2400" dirty="0" smtClean="0"/>
              <a:t> in more recente data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78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THE END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914400" y="2463800"/>
            <a:ext cx="4406900" cy="825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778500" y="2463800"/>
            <a:ext cx="4279900" cy="8255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22684" y="2148500"/>
            <a:ext cx="31937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TITLE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899484" y="2148500"/>
            <a:ext cx="31937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AUTHOR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90600" y="3289300"/>
            <a:ext cx="433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SHOWING CONNECTIONS BETWEEEN INVESTMENT AND CITY GROWTH</a:t>
            </a:r>
            <a:endParaRPr lang="en-US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90600" y="4489629"/>
            <a:ext cx="361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Merging statistical and clustering approaches to study growth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727700" y="3289300"/>
            <a:ext cx="4330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Fernando Meira</a:t>
            </a:r>
          </a:p>
          <a:p>
            <a:r>
              <a:rPr lang="en-US" sz="2400" dirty="0" smtClean="0"/>
              <a:t>Economist</a:t>
            </a:r>
          </a:p>
          <a:p>
            <a:endParaRPr lang="en-US" sz="2400" dirty="0"/>
          </a:p>
          <a:p>
            <a:r>
              <a:rPr lang="en-US" sz="2400" dirty="0" err="1" smtClean="0"/>
              <a:t>Ribeirão</a:t>
            </a:r>
            <a:r>
              <a:rPr lang="en-US" sz="2400" dirty="0" smtClean="0"/>
              <a:t> </a:t>
            </a:r>
            <a:r>
              <a:rPr lang="en-US" sz="2400" dirty="0" err="1" smtClean="0"/>
              <a:t>Preto</a:t>
            </a:r>
            <a:r>
              <a:rPr lang="en-US" sz="2400" dirty="0" smtClean="0"/>
              <a:t>, SP – Brazil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meira.filho@gmail.com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8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PROJECT DESCRIPTION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4437" y="2490652"/>
            <a:ext cx="87772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Showing Connections between Investment and City Growth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Hyperplanes distance comparison (I-Distance method)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Merging I-Distance with 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Modelling growth and finding patterns between cities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851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INTRODUCTION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24437" y="2490652"/>
            <a:ext cx="7327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challenges on measuring growth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culture of using GDP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HDI and the first multidimensional approach to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Alternatives </a:t>
            </a:r>
            <a:r>
              <a:rPr lang="en-US" sz="2400" dirty="0" smtClean="0"/>
              <a:t>for </a:t>
            </a:r>
            <a:r>
              <a:rPr lang="en-US" sz="2400" dirty="0" err="1" smtClean="0"/>
              <a:t>th</a:t>
            </a:r>
            <a:r>
              <a:rPr lang="en-US" sz="2400" dirty="0" smtClean="0"/>
              <a:t> </a:t>
            </a:r>
            <a:r>
              <a:rPr lang="en-US" sz="2400" dirty="0" smtClean="0"/>
              <a:t>HDI and the actual trends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425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INTRODUCTION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35044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methods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I- Distance method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682" t="75644" r="40556" b="14197"/>
          <a:stretch/>
        </p:blipFill>
        <p:spPr>
          <a:xfrm>
            <a:off x="1465943" y="3686628"/>
            <a:ext cx="6357258" cy="10450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206" t="69859" r="40080" b="20123"/>
          <a:stretch/>
        </p:blipFill>
        <p:spPr>
          <a:xfrm>
            <a:off x="1465944" y="5099836"/>
            <a:ext cx="6357258" cy="1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INTRODUCTION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102996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methods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the clustering methods to see if I-Distance ranking </a:t>
            </a:r>
            <a:r>
              <a:rPr lang="en-US" sz="2400" dirty="0" err="1" smtClean="0"/>
              <a:t>matchs</a:t>
            </a:r>
            <a:r>
              <a:rPr lang="en-US" sz="2400" dirty="0" smtClean="0"/>
              <a:t>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Find growth patterns within clustering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96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5728" y="2081349"/>
            <a:ext cx="86848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set used for this study was merged from two sources: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Investment (public and private) values by </a:t>
            </a:r>
            <a:r>
              <a:rPr lang="en-US" sz="2400" dirty="0" smtClean="0"/>
              <a:t>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2"/>
              </a:rPr>
              <a:t>http://dados.gov.br/dataset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rest of the features (demographics, social, economic,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hlinkClick r:id="rId3"/>
              </a:rPr>
              <a:t>http://www.imp.seade.gov.br/</a:t>
            </a:r>
            <a:endParaRPr lang="pt-BR" sz="2400" dirty="0"/>
          </a:p>
          <a:p>
            <a:pPr lvl="1"/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08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57661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ranged from the years 2000 to 2016 for all the 645 cities of the province of São Paulo, Brazil</a:t>
            </a:r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4" name="image20.png"/>
          <p:cNvPicPr/>
          <p:nvPr/>
        </p:nvPicPr>
        <p:blipFill rotWithShape="1">
          <a:blip r:embed="rId2"/>
          <a:srcRect l="1941" t="24778" r="61663" b="14159"/>
          <a:stretch/>
        </p:blipFill>
        <p:spPr>
          <a:xfrm>
            <a:off x="2997200" y="2455680"/>
            <a:ext cx="5664200" cy="42372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5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5745324" y="2900058"/>
            <a:ext cx="5865483" cy="19894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62819"/>
            <a:ext cx="11029616" cy="10138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DATA SET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1191" y="1576619"/>
            <a:ext cx="113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 Cleaning:</a:t>
            </a:r>
            <a:endParaRPr lang="en-US" sz="2000" dirty="0"/>
          </a:p>
          <a:p>
            <a:pPr lvl="1"/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/>
          </a:p>
        </p:txBody>
      </p:sp>
      <p:pic>
        <p:nvPicPr>
          <p:cNvPr id="6" name="image18.png"/>
          <p:cNvPicPr/>
          <p:nvPr/>
        </p:nvPicPr>
        <p:blipFill>
          <a:blip r:embed="rId2"/>
          <a:srcRect l="23421" t="44542" r="63455" b="23303"/>
          <a:stretch>
            <a:fillRect/>
          </a:stretch>
        </p:blipFill>
        <p:spPr>
          <a:xfrm>
            <a:off x="2326640" y="2590419"/>
            <a:ext cx="3032760" cy="3627742"/>
          </a:xfrm>
          <a:prstGeom prst="rect">
            <a:avLst/>
          </a:prstGeom>
          <a:ln/>
        </p:spPr>
      </p:pic>
      <p:sp>
        <p:nvSpPr>
          <p:cNvPr id="7" name="CaixaDeTexto 6"/>
          <p:cNvSpPr txBox="1"/>
          <p:nvPr/>
        </p:nvSpPr>
        <p:spPr>
          <a:xfrm>
            <a:off x="2194091" y="5908522"/>
            <a:ext cx="2847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dirty="0"/>
              <a:t>Number of entries for GDP per capita variable, per year</a:t>
            </a:r>
            <a:r>
              <a:rPr lang="pt-BR" sz="1600" dirty="0" smtClean="0"/>
              <a:t/>
            </a:r>
            <a:br>
              <a:rPr lang="pt-BR" sz="1600" dirty="0" smtClean="0"/>
            </a:b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98657" y="3114638"/>
            <a:ext cx="5848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Here we could conclude that 2000, 2001 and 2015 were years that should not be used to this analysis, once there were no entries for any one of them.</a:t>
            </a: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448</TotalTime>
  <Words>835</Words>
  <Application>Microsoft Office PowerPoint</Application>
  <PresentationFormat>Widescreen</PresentationFormat>
  <Paragraphs>219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 2</vt:lpstr>
      <vt:lpstr>Dividendo</vt:lpstr>
      <vt:lpstr>Showing Connections between Investment and City Growth </vt:lpstr>
      <vt:lpstr>OVERVIEW</vt:lpstr>
      <vt:lpstr>PROJECT DESCRIPTION</vt:lpstr>
      <vt:lpstr>INTRODUCTION</vt:lpstr>
      <vt:lpstr>INTRODUCTION</vt:lpstr>
      <vt:lpstr>INTRODUCTION</vt:lpstr>
      <vt:lpstr>DATA SET</vt:lpstr>
      <vt:lpstr>DATA SET</vt:lpstr>
      <vt:lpstr>DATA SET</vt:lpstr>
      <vt:lpstr>DATA SET</vt:lpstr>
      <vt:lpstr>DATA SET</vt:lpstr>
      <vt:lpstr>DATA SET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FUTURE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Showing Connections between Investment and City Growth </dc:title>
  <dc:creator>Fernando Meira</dc:creator>
  <cp:lastModifiedBy>Fernando Meira</cp:lastModifiedBy>
  <cp:revision>16</cp:revision>
  <dcterms:created xsi:type="dcterms:W3CDTF">2017-07-15T15:54:39Z</dcterms:created>
  <dcterms:modified xsi:type="dcterms:W3CDTF">2017-07-16T20:06:47Z</dcterms:modified>
</cp:coreProperties>
</file>