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5"/>
      <p:bold r:id="rId6"/>
      <p:italic r:id="rId7"/>
      <p:boldItalic r:id="rId8"/>
    </p:embeddedFont>
    <p:embeddedFont>
      <p:font typeface="Open Sans Light" panose="020B0306030504020204" pitchFamily="34" charset="0"/>
      <p:regular r:id="rId9"/>
      <p:bold r:id="rId10"/>
      <p:italic r:id="rId11"/>
      <p:boldItalic r:id="rId12"/>
    </p:embeddedFont>
    <p:embeddedFont>
      <p:font typeface="Open Sans SemiBold" panose="020B0706030804020204" pitchFamily="34" charset="0"/>
      <p:regular r:id="rId13"/>
      <p:bold r:id="rId14"/>
      <p:italic r:id="rId15"/>
      <p:boldItalic r:id="rId16"/>
    </p:embeddedFont>
    <p:embeddedFont>
      <p:font typeface="Rajdhani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AYE9r1vbG6sVUAOFj90V697RZ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heme" Target="theme/theme1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0c3ab2a32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gf0c3ab2a32_0_21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gf0c3ab2a32_0_217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0c3ab2a32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400" cy="400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gf0c3ab2a32_0_22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f0c3ab2a32_0_224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3575" y="-69225"/>
            <a:ext cx="9472072" cy="530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9"/>
          <p:cNvSpPr txBox="1">
            <a:spLocks noGrp="1"/>
          </p:cNvSpPr>
          <p:nvPr>
            <p:ph type="title"/>
          </p:nvPr>
        </p:nvSpPr>
        <p:spPr>
          <a:xfrm>
            <a:off x="4429925" y="412925"/>
            <a:ext cx="4222800" cy="2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Rajdhani"/>
              <a:buNone/>
              <a:defRPr sz="4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6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7" name="Google Shape;57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0" name="Google Shape;60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6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6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9" name="Google Shape;69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6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-AULA">
  <p:cSld name="TITLE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7"/>
          <p:cNvSpPr txBox="1">
            <a:spLocks noGrp="1"/>
          </p:cNvSpPr>
          <p:nvPr>
            <p:ph type="title"/>
          </p:nvPr>
        </p:nvSpPr>
        <p:spPr>
          <a:xfrm>
            <a:off x="4759034" y="1189125"/>
            <a:ext cx="3707100" cy="20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7"/>
          <p:cNvSpPr txBox="1">
            <a:spLocks noGrp="1"/>
          </p:cNvSpPr>
          <p:nvPr>
            <p:ph type="subTitle" idx="1"/>
          </p:nvPr>
        </p:nvSpPr>
        <p:spPr>
          <a:xfrm>
            <a:off x="2830209" y="877350"/>
            <a:ext cx="56358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e Corpo de Texto">
  <p:cSld name="TITLE_AND_BOD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8"/>
          <p:cNvSpPr txBox="1">
            <a:spLocks noGrp="1"/>
          </p:cNvSpPr>
          <p:nvPr>
            <p:ph type="subTitle" idx="1"/>
          </p:nvPr>
        </p:nvSpPr>
        <p:spPr>
          <a:xfrm>
            <a:off x="454725" y="876775"/>
            <a:ext cx="77568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 b="1"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2500"/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68"/>
          <p:cNvSpPr txBox="1">
            <a:spLocks noGrp="1"/>
          </p:cNvSpPr>
          <p:nvPr>
            <p:ph type="body" idx="2"/>
          </p:nvPr>
        </p:nvSpPr>
        <p:spPr>
          <a:xfrm>
            <a:off x="454725" y="1801038"/>
            <a:ext cx="7685100" cy="18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  <a:defRPr sz="15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  <a:defRPr sz="15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■"/>
              <a:defRPr sz="15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81" name="Google Shape;81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1895" y="4696245"/>
            <a:ext cx="9260323" cy="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8"/>
          <p:cNvSpPr txBox="1">
            <a:spLocks noGrp="1"/>
          </p:cNvSpPr>
          <p:nvPr>
            <p:ph type="subTitle" idx="3"/>
          </p:nvPr>
        </p:nvSpPr>
        <p:spPr>
          <a:xfrm>
            <a:off x="87525" y="4860900"/>
            <a:ext cx="56358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-AULA 1">
  <p:cSld name="TITLE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9"/>
          <p:cNvSpPr txBox="1">
            <a:spLocks noGrp="1"/>
          </p:cNvSpPr>
          <p:nvPr>
            <p:ph type="subTitle" idx="1"/>
          </p:nvPr>
        </p:nvSpPr>
        <p:spPr>
          <a:xfrm>
            <a:off x="388400" y="724325"/>
            <a:ext cx="38607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329">
          <p15:clr>
            <a:srgbClr val="FA7B17"/>
          </p15:clr>
        </p15:guide>
        <p15:guide id="2" orient="horz" pos="898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 1">
  <p:cSld name="CUSTOM_6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0"/>
          <p:cNvSpPr/>
          <p:nvPr/>
        </p:nvSpPr>
        <p:spPr>
          <a:xfrm>
            <a:off x="-23150" y="0"/>
            <a:ext cx="9179700" cy="5156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4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0"/>
          <p:cNvPicPr preferRelativeResize="0"/>
          <p:nvPr/>
        </p:nvPicPr>
        <p:blipFill rotWithShape="1">
          <a:blip r:embed="rId2">
            <a:alphaModFix/>
          </a:blip>
          <a:srcRect l="50" t="-19237" r="-43" b="-10915"/>
          <a:stretch/>
        </p:blipFill>
        <p:spPr>
          <a:xfrm>
            <a:off x="-21437" y="4679282"/>
            <a:ext cx="9186872" cy="542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1" cy="9599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0"/>
          <p:cNvSpPr txBox="1">
            <a:spLocks noGrp="1"/>
          </p:cNvSpPr>
          <p:nvPr>
            <p:ph type="title"/>
          </p:nvPr>
        </p:nvSpPr>
        <p:spPr>
          <a:xfrm>
            <a:off x="681675" y="950450"/>
            <a:ext cx="6038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subTitle" idx="1"/>
          </p:nvPr>
        </p:nvSpPr>
        <p:spPr>
          <a:xfrm>
            <a:off x="681675" y="1943100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Open Sans"/>
              <a:buNone/>
              <a:defRPr sz="2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subTitle" idx="2"/>
          </p:nvPr>
        </p:nvSpPr>
        <p:spPr>
          <a:xfrm>
            <a:off x="698150" y="3291950"/>
            <a:ext cx="38925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None/>
              <a:defRPr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0"/>
          <p:cNvSpPr txBox="1"/>
          <p:nvPr/>
        </p:nvSpPr>
        <p:spPr>
          <a:xfrm>
            <a:off x="1024575" y="4863525"/>
            <a:ext cx="21879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AR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Conhecendo nossos endereços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1"/>
          <p:cNvPicPr preferRelativeResize="0"/>
          <p:nvPr/>
        </p:nvPicPr>
        <p:blipFill rotWithShape="1">
          <a:blip r:embed="rId2">
            <a:alphaModFix/>
          </a:blip>
          <a:srcRect l="-130" t="-30140" r="125"/>
          <a:stretch/>
        </p:blipFill>
        <p:spPr>
          <a:xfrm>
            <a:off x="-21437" y="4655757"/>
            <a:ext cx="9186872" cy="54246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1"/>
          <p:cNvSpPr txBox="1"/>
          <p:nvPr/>
        </p:nvSpPr>
        <p:spPr>
          <a:xfrm>
            <a:off x="1012800" y="4943400"/>
            <a:ext cx="2187900" cy="2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AR" sz="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 zócalo</a:t>
            </a:r>
            <a:endParaRPr sz="9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100" y="546250"/>
            <a:ext cx="8453102" cy="4348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478649">
            <a:off x="696034" y="1692685"/>
            <a:ext cx="714584" cy="7120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1"/>
          <p:cNvSpPr txBox="1">
            <a:spLocks noGrp="1"/>
          </p:cNvSpPr>
          <p:nvPr>
            <p:ph type="subTitle" idx="1"/>
          </p:nvPr>
        </p:nvSpPr>
        <p:spPr>
          <a:xfrm>
            <a:off x="1330225" y="1591875"/>
            <a:ext cx="6157800" cy="9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ajdhani"/>
              <a:buNone/>
              <a:defRPr sz="25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1"/>
          <p:cNvSpPr txBox="1">
            <a:spLocks noGrp="1"/>
          </p:cNvSpPr>
          <p:nvPr>
            <p:ph type="subTitle" idx="2"/>
          </p:nvPr>
        </p:nvSpPr>
        <p:spPr>
          <a:xfrm>
            <a:off x="886250" y="2627925"/>
            <a:ext cx="3892500" cy="1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None/>
              <a:defRPr sz="17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-635575" y="241450"/>
            <a:ext cx="1294700" cy="1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8525850" y="3728500"/>
            <a:ext cx="1294700" cy="12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CUSTOM_5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" name="Google Shape;37;p5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6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0c3ab2a32_0_217"/>
          <p:cNvSpPr txBox="1">
            <a:spLocks noGrp="1"/>
          </p:cNvSpPr>
          <p:nvPr>
            <p:ph type="title"/>
          </p:nvPr>
        </p:nvSpPr>
        <p:spPr>
          <a:xfrm>
            <a:off x="4787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 dirty="0"/>
              <a:t>GEYSON KAIO</a:t>
            </a:r>
            <a:endParaRPr dirty="0">
              <a:solidFill>
                <a:srgbClr val="EC183F"/>
              </a:solidFill>
            </a:endParaRPr>
          </a:p>
        </p:txBody>
      </p:sp>
      <p:sp>
        <p:nvSpPr>
          <p:cNvPr id="94" name="Google Shape;94;gf0c3ab2a32_0_217"/>
          <p:cNvSpPr txBox="1"/>
          <p:nvPr/>
        </p:nvSpPr>
        <p:spPr>
          <a:xfrm>
            <a:off x="383975" y="1446050"/>
            <a:ext cx="7887600" cy="277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Char char="●"/>
            </a:pPr>
            <a:r>
              <a:rPr lang="es-AR" sz="1500" b="0" i="0" u="none" strike="noStrike" cap="none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Endereço</a:t>
            </a:r>
            <a:r>
              <a:rPr lang="es-AR" sz="1500" b="0" i="0" u="none" strike="noStrike" cap="none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IP público</a:t>
            </a:r>
            <a:endParaRPr sz="1500" b="0" i="0" u="none" strike="noStrike" cap="none" dirty="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dirty="0">
                <a:latin typeface="Open Sans Light"/>
                <a:ea typeface="Open Sans Light"/>
                <a:cs typeface="Open Sans Light"/>
                <a:sym typeface="Open Sans Light"/>
              </a:rPr>
              <a:t>Virtex……………………….45.179.114.193</a:t>
            </a:r>
            <a:endParaRPr sz="1500" dirty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Char char="●"/>
            </a:pPr>
            <a:r>
              <a:rPr lang="es-AR" sz="1500" b="0" i="0" u="none" strike="noStrike" cap="none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Endereço</a:t>
            </a:r>
            <a:r>
              <a:rPr lang="es-AR" sz="1500" b="0" i="0" u="none" strike="noStrike" cap="none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IP privado e </a:t>
            </a:r>
            <a:r>
              <a:rPr lang="es-AR" sz="1500" b="0" i="0" u="none" strike="noStrike" cap="none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sua</a:t>
            </a:r>
            <a:r>
              <a:rPr lang="es-AR" sz="1500" b="0" i="0" u="none" strike="noStrike" cap="none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máscara de rede</a:t>
            </a:r>
            <a:endParaRPr sz="1500" b="0" i="0" u="none" strike="noStrike" cap="none" dirty="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dirty="0" err="1">
                <a:latin typeface="Open Sans Light"/>
                <a:ea typeface="Open Sans Light"/>
                <a:cs typeface="Open Sans Light"/>
                <a:sym typeface="Open Sans Light"/>
              </a:rPr>
              <a:t>Endereço</a:t>
            </a:r>
            <a:r>
              <a:rPr lang="es-AR" sz="1500" dirty="0">
                <a:latin typeface="Open Sans Light"/>
                <a:ea typeface="Open Sans Light"/>
                <a:cs typeface="Open Sans Light"/>
                <a:sym typeface="Open Sans Light"/>
              </a:rPr>
              <a:t> IPv4. . . . . . . .  . . . . . . . : 192.168.</a:t>
            </a:r>
            <a:r>
              <a:rPr lang="es-AR" sz="1500" dirty="0">
                <a:highlight>
                  <a:srgbClr val="000000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13</a:t>
            </a:r>
            <a:r>
              <a:rPr lang="es-AR" sz="1500" dirty="0">
                <a:latin typeface="Open Sans Light"/>
                <a:ea typeface="Open Sans Light"/>
                <a:cs typeface="Open Sans Light"/>
                <a:sym typeface="Open Sans Light"/>
              </a:rPr>
              <a:t>7.1(Preferencial)</a:t>
            </a:r>
            <a:endParaRPr sz="1500" dirty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dirty="0">
                <a:latin typeface="Open Sans Light"/>
                <a:ea typeface="Open Sans Light"/>
                <a:cs typeface="Open Sans Light"/>
                <a:sym typeface="Open Sans Light"/>
              </a:rPr>
              <a:t>Máscara de </a:t>
            </a:r>
            <a:r>
              <a:rPr lang="es-AR" sz="1500" dirty="0" err="1">
                <a:latin typeface="Open Sans Light"/>
                <a:ea typeface="Open Sans Light"/>
                <a:cs typeface="Open Sans Light"/>
                <a:sym typeface="Open Sans Light"/>
              </a:rPr>
              <a:t>Sub-rede</a:t>
            </a:r>
            <a:r>
              <a:rPr lang="es-AR" sz="1500" dirty="0">
                <a:latin typeface="Open Sans Light"/>
                <a:ea typeface="Open Sans Light"/>
                <a:cs typeface="Open Sans Light"/>
                <a:sym typeface="Open Sans Light"/>
              </a:rPr>
              <a:t> . . . . . . . . . . . . : 255.255.255.0</a:t>
            </a:r>
            <a:endParaRPr sz="1500" dirty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Char char="●"/>
            </a:pPr>
            <a:r>
              <a:rPr lang="es-AR" sz="1500" b="0" i="0" u="none" strike="noStrike" cap="none" dirty="0" err="1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Endereço</a:t>
            </a:r>
            <a:r>
              <a:rPr lang="es-AR" sz="1500" b="0" i="0" u="none" strike="noStrike" cap="none" dirty="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MAC</a:t>
            </a:r>
            <a:endParaRPr sz="1500" b="0" i="0" u="none" strike="noStrike" cap="none" dirty="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dirty="0" err="1">
                <a:latin typeface="Open Sans Light"/>
                <a:ea typeface="Open Sans Light"/>
                <a:cs typeface="Open Sans Light"/>
                <a:sym typeface="Open Sans Light"/>
              </a:rPr>
              <a:t>Endereço</a:t>
            </a:r>
            <a:r>
              <a:rPr lang="es-AR" sz="1500" dirty="0">
                <a:latin typeface="Open Sans Light"/>
                <a:ea typeface="Open Sans Light"/>
                <a:cs typeface="Open Sans Light"/>
                <a:sym typeface="Open Sans Light"/>
              </a:rPr>
              <a:t> Físico . . . . . . . . . . . . . . :  A4-63-A1-</a:t>
            </a:r>
            <a:r>
              <a:rPr lang="es-AR" sz="1500" dirty="0">
                <a:highlight>
                  <a:srgbClr val="000000"/>
                </a:highlight>
                <a:latin typeface="Open Sans Light"/>
                <a:ea typeface="Open Sans Light"/>
                <a:cs typeface="Open Sans Light"/>
                <a:sym typeface="Open Sans Light"/>
              </a:rPr>
              <a:t>23</a:t>
            </a:r>
            <a:r>
              <a:rPr lang="es-AR" sz="1500" dirty="0">
                <a:latin typeface="Open Sans Light"/>
                <a:ea typeface="Open Sans Light"/>
                <a:cs typeface="Open Sans Light"/>
                <a:sym typeface="Open Sans Light"/>
              </a:rPr>
              <a:t>-87-52</a:t>
            </a:r>
            <a:endParaRPr sz="1500" dirty="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0c3ab2a32_0_224"/>
          <p:cNvSpPr txBox="1">
            <a:spLocks noGrp="1"/>
          </p:cNvSpPr>
          <p:nvPr>
            <p:ph type="title"/>
          </p:nvPr>
        </p:nvSpPr>
        <p:spPr>
          <a:xfrm>
            <a:off x="478775" y="874250"/>
            <a:ext cx="77928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-AR"/>
              <a:t>Vamos investigar!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101" name="Google Shape;101;gf0c3ab2a32_0_224"/>
          <p:cNvSpPr txBox="1"/>
          <p:nvPr/>
        </p:nvSpPr>
        <p:spPr>
          <a:xfrm>
            <a:off x="529175" y="1555625"/>
            <a:ext cx="7887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D</a:t>
            </a:r>
            <a:r>
              <a:rPr lang="es-AR" sz="15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ados os nossos endereços IP e máscaras de sub-rede, responda às seguintes perguntas:</a:t>
            </a:r>
            <a:endParaRPr sz="1500" b="0" i="0" u="none" strike="noStrike" cap="non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Char char="●"/>
            </a:pPr>
            <a:r>
              <a:rPr lang="es-AR" sz="15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Os IPs público e privado pertencem à qual classe de rede?</a:t>
            </a:r>
            <a:endParaRPr sz="1500" b="0" i="0" u="none" strike="noStrike" cap="non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IP Público e IP Privado-Classe C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Char char="●"/>
            </a:pPr>
            <a:r>
              <a:rPr lang="es-AR" sz="1500" b="0" i="0" u="none" strike="noStrike" cap="non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Que informações podemos obter do nosso endereço MAC?</a:t>
            </a:r>
            <a:endParaRPr sz="1500" b="0" i="0" u="none" strike="noStrike" cap="non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 Light"/>
              <a:buChar char="○"/>
            </a:pPr>
            <a:r>
              <a:rPr lang="es-AR" sz="1500">
                <a:latin typeface="Open Sans Light"/>
                <a:ea typeface="Open Sans Light"/>
                <a:cs typeface="Open Sans Light"/>
                <a:sym typeface="Open Sans Light"/>
              </a:rPr>
              <a:t>É um endereço único que serve para identificar a nossa placa de rede que serve, ou seja, identificar aquele dispositivo de rede Ethernet ou Wi-Fi globalmente.</a:t>
            </a:r>
            <a:endParaRPr sz="1500" b="0" i="0" u="none" strike="noStrike" cap="none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50">
                <a:solidFill>
                  <a:srgbClr val="FFFFFF"/>
                </a:solidFill>
                <a:highlight>
                  <a:srgbClr val="2F3832"/>
                </a:highlight>
                <a:latin typeface="Open Sans"/>
                <a:ea typeface="Open Sans"/>
                <a:cs typeface="Open Sans"/>
                <a:sym typeface="Open Sans"/>
              </a:rPr>
              <a:t>Inventus Power Eletronica do Brasil LTDA</a:t>
            </a:r>
            <a:endParaRPr sz="1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B71C1C"/>
      </a:dk2>
      <a:lt2>
        <a:srgbClr val="FFEBEE"/>
      </a:lt2>
      <a:accent1>
        <a:srgbClr val="C62828"/>
      </a:accent1>
      <a:accent2>
        <a:srgbClr val="D32F2F"/>
      </a:accent2>
      <a:accent3>
        <a:srgbClr val="E53935"/>
      </a:accent3>
      <a:accent4>
        <a:srgbClr val="F44336"/>
      </a:accent4>
      <a:accent5>
        <a:srgbClr val="EF5350"/>
      </a:accent5>
      <a:accent6>
        <a:srgbClr val="E57373"/>
      </a:accent6>
      <a:hlink>
        <a:srgbClr val="E53935"/>
      </a:hlink>
      <a:folHlink>
        <a:srgbClr val="C6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Apresentação na tela (16:9)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Open Sans SemiBold</vt:lpstr>
      <vt:lpstr>Open Sans</vt:lpstr>
      <vt:lpstr>Arial</vt:lpstr>
      <vt:lpstr>Open Sans Light</vt:lpstr>
      <vt:lpstr>Times New Roman</vt:lpstr>
      <vt:lpstr>Rajdhani</vt:lpstr>
      <vt:lpstr>Simple Light</vt:lpstr>
      <vt:lpstr>GEYSON KAIO</vt:lpstr>
      <vt:lpstr>Vamos investigar!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GEYSON KAIO</dc:title>
  <cp:lastModifiedBy>Geyson Kaio</cp:lastModifiedBy>
  <cp:revision>1</cp:revision>
  <dcterms:modified xsi:type="dcterms:W3CDTF">2021-09-28T02:55:08Z</dcterms:modified>
</cp:coreProperties>
</file>