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ajdhani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  <p:embeddedFont>
      <p:font typeface="Karl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6k1uzQU1ibMVcSwLpxn32pNa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jdhani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Rajdhani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11" Type="http://schemas.openxmlformats.org/officeDocument/2006/relationships/slide" Target="slides/slide4.xml"/><Relationship Id="rId33" Type="http://schemas.openxmlformats.org/officeDocument/2006/relationships/font" Target="fonts/Karla-boldItalic.fntdata"/><Relationship Id="rId10" Type="http://schemas.openxmlformats.org/officeDocument/2006/relationships/slide" Target="slides/slide3.xml"/><Relationship Id="rId32" Type="http://schemas.openxmlformats.org/officeDocument/2006/relationships/font" Target="fonts/Karla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8a4d4fe76_0_8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c8a4d4fe76_0_8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gravar apresentação</a:t>
            </a:r>
            <a:endParaRPr/>
          </a:p>
        </p:txBody>
      </p:sp>
      <p:sp>
        <p:nvSpPr>
          <p:cNvPr id="189" name="Google Shape;189;gc8a4d4fe76_0_8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8a4d4fe76_0_55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c8a4d4fe76_0_55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c8a4d4fe76_0_55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8a4d4fe76_0_65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c8a4d4fe76_0_6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c8a4d4fe76_0_65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cfa848be1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dcfa848be1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dcfa848be1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8a4d4fe76_0_119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c8a4d4fe76_0_119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rm -r mydir (pasta não vazia)</a:t>
            </a:r>
            <a:endParaRPr/>
          </a:p>
        </p:txBody>
      </p:sp>
      <p:sp>
        <p:nvSpPr>
          <p:cNvPr id="308" name="Google Shape;308;gc8a4d4fe76_0_119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abda213e3_0_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dabda213e3_0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dabda213e3_0_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abda213e3_0_1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dabda213e3_0_1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mv nomeantigo nomenovo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linux - rename (tem que instalar via apt get)</a:t>
            </a:r>
            <a:endParaRPr/>
          </a:p>
        </p:txBody>
      </p:sp>
      <p:sp>
        <p:nvSpPr>
          <p:cNvPr id="322" name="Google Shape;322;gdabda213e3_0_1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90c34793e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c90c34793e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gravar apresentação</a:t>
            </a:r>
            <a:endParaRPr/>
          </a:p>
        </p:txBody>
      </p:sp>
      <p:sp>
        <p:nvSpPr>
          <p:cNvPr id="195" name="Google Shape;195;gc90c34793e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8a4d4fe76_0_72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c8a4d4fe76_0_72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c8a4d4fe76_0_72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8a4d4fe76_0_45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8a4d4fe76_0_45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c8a4d4fe76_0_45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cfa848be1_0_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dcfa848be1_0_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Basicamente, terminal é um programa que usamos para gerenciar recursos mais avançados do sistema. É geralmente uma tela preta, sem botões e sem elementos gráficos, a qual você interage digitando linhas de comandos.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CLIs (Command-line interface, ou Interface de Linha de Comando).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Como você deve imaginar, existem vários comandos que já vem por padrão em cada sistema operacional. Esses comandos executam tarefas distintas e resolvem diferentes tipos de problemas, muitos dos quais são relevantes para programadores.</a:t>
            </a:r>
            <a:endParaRPr/>
          </a:p>
        </p:txBody>
      </p:sp>
      <p:sp>
        <p:nvSpPr>
          <p:cNvPr id="222" name="Google Shape;222;gdcfa848be1_0_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abda213e3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dabda213e3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vscode</a:t>
            </a:r>
            <a:endParaRPr/>
          </a:p>
        </p:txBody>
      </p:sp>
      <p:sp>
        <p:nvSpPr>
          <p:cNvPr id="228" name="Google Shape;228;gdabda213e3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8a4d4fe76_0_109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c8a4d4fe76_0_109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c8a4d4fe76_0_109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8a4d4fe76_0_54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c8a4d4fe76_0_54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c8a4d4fe76_0_54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8a4d4fe76_0_54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c8a4d4fe76_0_54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c8a4d4fe76_0_54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c8a4d4fe76_0_8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c8a4d4fe76_0_892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8a4d4fe76_0_8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c8a4d4fe76_0_8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c8a4d4fe76_0_8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c8a4d4fe76_0_8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c8a4d4fe76_0_8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a4d4fe76_0_87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gc8a4d4fe76_0_8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8a4d4fe76_0_87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c8a4d4fe76_0_87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c8a4d4fe76_0_8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8a4d4fe76_0_8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c8a4d4fe76_0_8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c8a4d4fe76_0_880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c8a4d4fe76_0_880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a4d4fe76_0_884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66" name="Google Shape;66;gc8a4d4fe76_0_884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7" name="Google Shape;67;gc8a4d4fe76_0_8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c8a4d4fe76_0_884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c8a4d4fe76_0_8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c8a4d4fe76_0_88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c8a4d4fe76_0_902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c8a4d4fe76_0_902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gc8a4d4fe76_0_9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c8a4d4fe76_0_9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c8a4d4fe76_0_902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c8a4d4fe76_0_902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gc8a4d4fe76_0_9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c8a4d4fe76_0_9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a4d4fe76_0_911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c8a4d4fe76_0_895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c8a4d4fe76_0_8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c8a4d4fe76_0_89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gc8a4d4fe76_0_895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c8a4d4fe76_0_895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c8a4d4fe76_0_895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 com terminal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a4d4fe76_0_674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a4d4fe76_0_667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c8a4d4fe76_0_6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c8a4d4fe76_0_66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a4d4fe76_0_67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c8a4d4fe76_0_6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c8a4d4fe76_0_678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c8a4d4fe76_0_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c8a4d4fe76_0_67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gc8a4d4fe76_0_678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c8a4d4fe76_0_678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c8a4d4fe76_0_678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a4d4fe76_0_685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8a4d4fe76_0_68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8a4d4fe76_0_68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gc8a4d4fe76_0_688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c8a4d4fe76_0_688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c8a4d4fe76_0_688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8a4d4fe76_0_69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c8a4d4fe76_0_69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gc8a4d4fe76_0_69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c8a4d4fe76_0_8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gc8a4d4fe76_0_8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gc8a4d4fe76_0_8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a4d4fe76_0_698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c8a4d4fe76_0_698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c8a4d4fe76_0_698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c8a4d4fe76_0_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c8a4d4fe76_0_698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8a4d4fe76_0_698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c8a4d4fe76_0_698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c8a4d4fe76_0_69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gc8a4d4fe76_0_698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gc8a4d4fe76_0_698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c8a4d4fe76_0_709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c8a4d4fe76_0_709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gc8a4d4fe76_0_7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c8a4d4fe76_0_7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c8a4d4fe76_0_709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gc8a4d4fe76_0_709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Google Shape;140;gc8a4d4fe76_0_7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c8a4d4fe76_0_7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8a4d4fe76_0_8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gc8a4d4fe76_0_8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85" name="Google Shape;18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8a4d4fe76_0_8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c8a4d4fe76_0_8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c8a4d4fe76_0_8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c8a4d4fe76_0_8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gc8a4d4fe76_0_8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c8a4d4fe76_0_8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c8a4d4fe76_0_8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8a4d4fe76_0_8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c8a4d4fe76_0_8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8a4d4fe76_0_8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c8a4d4fe76_0_8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c8a4d4fe76_0_8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8a4d4fe76_0_8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c8a4d4fe76_0_8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8a4d4fe76_0_8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c8a4d4fe76_0_8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c8a4d4fe76_0_8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a4d4fe76_0_66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gc8a4d4fe76_0_660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7" name="Google Shape;87;gc8a4d4fe76_0_660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8" name="Google Shape;88;gc8a4d4fe76_0_660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9" name="Google Shape;89;gc8a4d4fe76_0_66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" name="Google Shape;90;gc8a4d4fe76_0_660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4" name="Google Shape;14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5" name="Google Shape;14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6" name="Google Shape;14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7" name="Google Shape;14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a4d4fe76_0_8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Atividade com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terminal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gc8a4d4fe76_0_553"/>
          <p:cNvGrpSpPr/>
          <p:nvPr/>
        </p:nvGrpSpPr>
        <p:grpSpPr>
          <a:xfrm>
            <a:off x="1122550" y="3444231"/>
            <a:ext cx="6846900" cy="471244"/>
            <a:chOff x="0" y="2265898"/>
            <a:chExt cx="6846900" cy="954902"/>
          </a:xfrm>
        </p:grpSpPr>
        <p:sp>
          <p:nvSpPr>
            <p:cNvPr id="279" name="Google Shape;279;gc8a4d4fe76_0_553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c8a4d4fe76_0_553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1" name="Google Shape;281;gc8a4d4fe76_0_553"/>
          <p:cNvGrpSpPr/>
          <p:nvPr/>
        </p:nvGrpSpPr>
        <p:grpSpPr>
          <a:xfrm>
            <a:off x="1122550" y="2309736"/>
            <a:ext cx="6846900" cy="471244"/>
            <a:chOff x="0" y="2265898"/>
            <a:chExt cx="6846900" cy="954902"/>
          </a:xfrm>
        </p:grpSpPr>
        <p:sp>
          <p:nvSpPr>
            <p:cNvPr id="282" name="Google Shape;282;gc8a4d4fe76_0_553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c8a4d4fe76_0_553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4" name="Google Shape;284;gc8a4d4fe76_0_553"/>
          <p:cNvGrpSpPr/>
          <p:nvPr/>
        </p:nvGrpSpPr>
        <p:grpSpPr>
          <a:xfrm>
            <a:off x="1122550" y="1130376"/>
            <a:ext cx="6846900" cy="471244"/>
            <a:chOff x="0" y="2265898"/>
            <a:chExt cx="6846900" cy="954902"/>
          </a:xfrm>
        </p:grpSpPr>
        <p:sp>
          <p:nvSpPr>
            <p:cNvPr id="285" name="Google Shape;285;gc8a4d4fe76_0_553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c8a4d4fe76_0_553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7" name="Google Shape;287;gc8a4d4fe76_0_553"/>
          <p:cNvSpPr txBox="1"/>
          <p:nvPr/>
        </p:nvSpPr>
        <p:spPr>
          <a:xfrm>
            <a:off x="1811150" y="1153950"/>
            <a:ext cx="61584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cd nomePasta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hange 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irectory] Nos permite acessar a pasta que indicarmos o nome.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8" name="Google Shape;288;gc8a4d4fe76_0_553"/>
          <p:cNvSpPr txBox="1"/>
          <p:nvPr/>
        </p:nvSpPr>
        <p:spPr>
          <a:xfrm>
            <a:off x="1811150" y="2309725"/>
            <a:ext cx="61584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mkdir nomePasta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ectory] Cria uma pasta com o nome que a indicarmos.</a:t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9" name="Google Shape;289;gc8a4d4fe76_0_553"/>
          <p:cNvSpPr txBox="1"/>
          <p:nvPr/>
        </p:nvSpPr>
        <p:spPr>
          <a:xfrm>
            <a:off x="1811150" y="3444225"/>
            <a:ext cx="61584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touch nomeArquivo.extensao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Cria um arquivo com o nome e extensão que indicarmos.</a:t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1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8a4d4fe76_0_65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Exercícios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6" name="Google Shape;296;gc8a4d4fe76_0_65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7" name="Google Shape;297;gc8a4d4fe76_0_65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cfa848be1_0_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ajudar o Sr. Terminalino ?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304" name="Google Shape;304;gdcfa848be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150" y="1188600"/>
            <a:ext cx="1296700" cy="32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8a4d4fe76_0_119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Modelo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311" name="Google Shape;311;gc8a4d4fe76_0_1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650" y="1140350"/>
            <a:ext cx="5563183" cy="33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abda213e3_0_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Obrigado Pessoal!!!!!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318" name="Google Shape;318;gdabda213e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150" y="1188600"/>
            <a:ext cx="1296700" cy="32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abda213e3_0_1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Recapitulando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25" name="Google Shape;325;gdabda213e3_0_19"/>
          <p:cNvSpPr txBox="1"/>
          <p:nvPr/>
        </p:nvSpPr>
        <p:spPr>
          <a:xfrm>
            <a:off x="471550" y="1823050"/>
            <a:ext cx="7940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arenR"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Navegar entre as pastas…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Criar pastas…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Excluir pastas…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Mover pastas…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Como renomear arquivos ou pastas ?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90c34793e_0_0"/>
          <p:cNvSpPr txBox="1"/>
          <p:nvPr/>
        </p:nvSpPr>
        <p:spPr>
          <a:xfrm>
            <a:off x="1360033" y="2450200"/>
            <a:ext cx="182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Terminal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gc90c34793e_0_0"/>
          <p:cNvSpPr txBox="1"/>
          <p:nvPr/>
        </p:nvSpPr>
        <p:spPr>
          <a:xfrm>
            <a:off x="546026" y="2214975"/>
            <a:ext cx="515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gc90c34793e_0_0"/>
          <p:cNvSpPr txBox="1"/>
          <p:nvPr/>
        </p:nvSpPr>
        <p:spPr>
          <a:xfrm>
            <a:off x="4000455" y="2450200"/>
            <a:ext cx="182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Comandos básicos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gc90c34793e_0_0"/>
          <p:cNvSpPr txBox="1"/>
          <p:nvPr/>
        </p:nvSpPr>
        <p:spPr>
          <a:xfrm>
            <a:off x="3186448" y="2214975"/>
            <a:ext cx="515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gc90c34793e_0_0"/>
          <p:cNvSpPr txBox="1"/>
          <p:nvPr/>
        </p:nvSpPr>
        <p:spPr>
          <a:xfrm>
            <a:off x="6640878" y="2450200"/>
            <a:ext cx="182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Exercícios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c90c34793e_0_0"/>
          <p:cNvSpPr txBox="1"/>
          <p:nvPr/>
        </p:nvSpPr>
        <p:spPr>
          <a:xfrm>
            <a:off x="5826871" y="2214975"/>
            <a:ext cx="515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c90c34793e_0_0"/>
          <p:cNvSpPr txBox="1"/>
          <p:nvPr>
            <p:ph type="title"/>
          </p:nvPr>
        </p:nvSpPr>
        <p:spPr>
          <a:xfrm>
            <a:off x="608617" y="1263425"/>
            <a:ext cx="7324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8a4d4fe76_0_72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Terminal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0" name="Google Shape;210;gc8a4d4fe76_0_72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gc8a4d4fe76_0_72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8a4d4fe76_0_452"/>
          <p:cNvSpPr txBox="1"/>
          <p:nvPr/>
        </p:nvSpPr>
        <p:spPr>
          <a:xfrm>
            <a:off x="471550" y="1823050"/>
            <a:ext cx="7940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arenR"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O que é o Terminal e quais são suas principais funções?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arenR"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Cite e explique dois comandos do Terminal.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AutoNum type="arabicParenR"/>
            </a:pPr>
            <a:r>
              <a:rPr b="1" lang="es" sz="1500">
                <a:latin typeface="Open Sans"/>
                <a:ea typeface="Open Sans"/>
                <a:cs typeface="Open Sans"/>
                <a:sym typeface="Open Sans"/>
              </a:rPr>
              <a:t>Adicione a imagem de um Terminal.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gc8a4d4fe76_0_452"/>
          <p:cNvSpPr/>
          <p:nvPr/>
        </p:nvSpPr>
        <p:spPr>
          <a:xfrm>
            <a:off x="6754044" y="19946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dcfa848be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425" y="1149750"/>
            <a:ext cx="4844725" cy="31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dabda213e3_0_0"/>
          <p:cNvPicPr preferRelativeResize="0"/>
          <p:nvPr/>
        </p:nvPicPr>
        <p:blipFill rotWithShape="1">
          <a:blip r:embed="rId3">
            <a:alphaModFix/>
          </a:blip>
          <a:srcRect b="0" l="4888" r="0" t="0"/>
          <a:stretch/>
        </p:blipFill>
        <p:spPr>
          <a:xfrm>
            <a:off x="1579727" y="1221300"/>
            <a:ext cx="5473999" cy="27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8a4d4fe76_0_109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Comandos básicos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7" name="Google Shape;237;gc8a4d4fe76_0_109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8" name="Google Shape;238;gc8a4d4fe76_0_109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gc8a4d4fe76_0_541"/>
          <p:cNvGrpSpPr/>
          <p:nvPr/>
        </p:nvGrpSpPr>
        <p:grpSpPr>
          <a:xfrm>
            <a:off x="929800" y="3707407"/>
            <a:ext cx="7296057" cy="471244"/>
            <a:chOff x="0" y="2265898"/>
            <a:chExt cx="6846900" cy="954902"/>
          </a:xfrm>
        </p:grpSpPr>
        <p:sp>
          <p:nvSpPr>
            <p:cNvPr id="245" name="Google Shape;245;gc8a4d4fe76_0_54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c8a4d4fe76_0_541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7" name="Google Shape;247;gc8a4d4fe76_0_541"/>
          <p:cNvGrpSpPr/>
          <p:nvPr/>
        </p:nvGrpSpPr>
        <p:grpSpPr>
          <a:xfrm>
            <a:off x="929800" y="2542786"/>
            <a:ext cx="7296057" cy="471244"/>
            <a:chOff x="0" y="2265898"/>
            <a:chExt cx="6846900" cy="954902"/>
          </a:xfrm>
        </p:grpSpPr>
        <p:sp>
          <p:nvSpPr>
            <p:cNvPr id="248" name="Google Shape;248;gc8a4d4fe76_0_54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c8a4d4fe76_0_541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50" name="Google Shape;250;gc8a4d4fe76_0_541"/>
          <p:cNvGrpSpPr/>
          <p:nvPr/>
        </p:nvGrpSpPr>
        <p:grpSpPr>
          <a:xfrm>
            <a:off x="929800" y="1378201"/>
            <a:ext cx="7296057" cy="471244"/>
            <a:chOff x="0" y="2265898"/>
            <a:chExt cx="6846900" cy="954902"/>
          </a:xfrm>
        </p:grpSpPr>
        <p:sp>
          <p:nvSpPr>
            <p:cNvPr id="251" name="Google Shape;251;gc8a4d4fe76_0_54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c8a4d4fe76_0_541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53" name="Google Shape;253;gc8a4d4fe76_0_541"/>
          <p:cNvSpPr txBox="1"/>
          <p:nvPr/>
        </p:nvSpPr>
        <p:spPr>
          <a:xfrm>
            <a:off x="1466000" y="1378200"/>
            <a:ext cx="68469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t] No Mac e no Linux, exibe os arquivos da pasta em que estamos localizados. No Windows, também, desde que estejamos utilizando o terminal PowerShell.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4" name="Google Shape;254;gc8a4d4fe76_0_541"/>
          <p:cNvSpPr txBox="1"/>
          <p:nvPr/>
        </p:nvSpPr>
        <p:spPr>
          <a:xfrm>
            <a:off x="1466000" y="2542775"/>
            <a:ext cx="68469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ectories] No Windows, exibe os arquivos da pasta em que estamos localizados.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5" name="Google Shape;255;gc8a4d4fe76_0_541"/>
          <p:cNvSpPr txBox="1"/>
          <p:nvPr/>
        </p:nvSpPr>
        <p:spPr>
          <a:xfrm>
            <a:off x="1466000" y="3707350"/>
            <a:ext cx="68469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cd ..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hange </a:t>
            </a:r>
            <a:r>
              <a:rPr b="1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s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irectory] Nos permite voltar para a pasta anterior.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gc8a4d4fe76_0_547"/>
          <p:cNvGrpSpPr/>
          <p:nvPr/>
        </p:nvGrpSpPr>
        <p:grpSpPr>
          <a:xfrm>
            <a:off x="1031850" y="3613909"/>
            <a:ext cx="6846900" cy="471244"/>
            <a:chOff x="0" y="2265898"/>
            <a:chExt cx="6846900" cy="954902"/>
          </a:xfrm>
        </p:grpSpPr>
        <p:sp>
          <p:nvSpPr>
            <p:cNvPr id="262" name="Google Shape;262;gc8a4d4fe76_0_547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c8a4d4fe76_0_547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4" name="Google Shape;264;gc8a4d4fe76_0_547"/>
          <p:cNvGrpSpPr/>
          <p:nvPr/>
        </p:nvGrpSpPr>
        <p:grpSpPr>
          <a:xfrm>
            <a:off x="1031850" y="2506112"/>
            <a:ext cx="6846900" cy="471244"/>
            <a:chOff x="0" y="2265898"/>
            <a:chExt cx="6846900" cy="954902"/>
          </a:xfrm>
        </p:grpSpPr>
        <p:sp>
          <p:nvSpPr>
            <p:cNvPr id="265" name="Google Shape;265;gc8a4d4fe76_0_547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c8a4d4fe76_0_547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7" name="Google Shape;267;gc8a4d4fe76_0_547"/>
          <p:cNvGrpSpPr/>
          <p:nvPr/>
        </p:nvGrpSpPr>
        <p:grpSpPr>
          <a:xfrm>
            <a:off x="1031850" y="1293601"/>
            <a:ext cx="6846900" cy="471244"/>
            <a:chOff x="0" y="2265898"/>
            <a:chExt cx="6846900" cy="954902"/>
          </a:xfrm>
        </p:grpSpPr>
        <p:sp>
          <p:nvSpPr>
            <p:cNvPr id="268" name="Google Shape;268;gc8a4d4fe76_0_547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c8a4d4fe76_0_547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0" name="Google Shape;270;gc8a4d4fe76_0_547"/>
          <p:cNvSpPr txBox="1"/>
          <p:nvPr/>
        </p:nvSpPr>
        <p:spPr>
          <a:xfrm>
            <a:off x="1720450" y="1317175"/>
            <a:ext cx="6158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rm nomeArquivo.extensao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ove] Elimina o arquivo que indicarmos (não devemos nos esquecer de informar a extensão do arquivo).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1" name="Google Shape;271;gc8a4d4fe76_0_547"/>
          <p:cNvSpPr txBox="1"/>
          <p:nvPr/>
        </p:nvSpPr>
        <p:spPr>
          <a:xfrm>
            <a:off x="1720450" y="2506075"/>
            <a:ext cx="6158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mv nomeAnterior nomeNovo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e] Altera o nome de um arquivo pelo novo nome que indicarmos.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2" name="Google Shape;272;gc8a4d4fe76_0_547"/>
          <p:cNvSpPr txBox="1"/>
          <p:nvPr/>
        </p:nvSpPr>
        <p:spPr>
          <a:xfrm>
            <a:off x="1720450" y="3613900"/>
            <a:ext cx="61584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Limpa tudo o que há na tela do Terminal.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