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Open Sans ExtraBold"/>
      <p:bold r:id="rId27"/>
      <p:boldItalic r:id="rId28"/>
    </p:embeddedFont>
    <p:embeddedFont>
      <p:font typeface="Rajdhani"/>
      <p:regular r:id="rId29"/>
      <p:bold r:id="rId30"/>
    </p:embeddedFont>
    <p:embeddedFont>
      <p:font typeface="Open Sans Light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jE/R6cgQnvwCv05RrABr0d9oGL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OpenSansExtraBold-boldItalic.fntdata"/><Relationship Id="rId27" Type="http://schemas.openxmlformats.org/officeDocument/2006/relationships/font" Target="fonts/OpenSansExtra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jdhani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Light-regular.fntdata"/><Relationship Id="rId30" Type="http://schemas.openxmlformats.org/officeDocument/2006/relationships/font" Target="fonts/Rajdhani-bold.fntdata"/><Relationship Id="rId11" Type="http://schemas.openxmlformats.org/officeDocument/2006/relationships/slide" Target="slides/slide7.xml"/><Relationship Id="rId33" Type="http://schemas.openxmlformats.org/officeDocument/2006/relationships/font" Target="fonts/OpenSansLight-italic.fntdata"/><Relationship Id="rId10" Type="http://schemas.openxmlformats.org/officeDocument/2006/relationships/slide" Target="slides/slide6.xml"/><Relationship Id="rId32" Type="http://schemas.openxmlformats.org/officeDocument/2006/relationships/font" Target="fonts/OpenSansLight-bold.fntdata"/><Relationship Id="rId13" Type="http://schemas.openxmlformats.org/officeDocument/2006/relationships/slide" Target="slides/slide9.xml"/><Relationship Id="rId35" Type="http://schemas.openxmlformats.org/officeDocument/2006/relationships/font" Target="fonts/OpenSans-regular.fntdata"/><Relationship Id="rId12" Type="http://schemas.openxmlformats.org/officeDocument/2006/relationships/slide" Target="slides/slide8.xml"/><Relationship Id="rId34" Type="http://schemas.openxmlformats.org/officeDocument/2006/relationships/font" Target="fonts/OpenSansLight-boldItalic.fntdata"/><Relationship Id="rId15" Type="http://schemas.openxmlformats.org/officeDocument/2006/relationships/slide" Target="slides/slide11.xml"/><Relationship Id="rId37" Type="http://schemas.openxmlformats.org/officeDocument/2006/relationships/font" Target="fonts/OpenSans-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bold.fntdata"/><Relationship Id="rId17" Type="http://schemas.openxmlformats.org/officeDocument/2006/relationships/slide" Target="slides/slide13.xml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0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i="0" sz="4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1"/>
          <p:cNvPicPr preferRelativeResize="0"/>
          <p:nvPr/>
        </p:nvPicPr>
        <p:blipFill rotWithShape="1">
          <a:blip r:embed="rId2">
            <a:alphaModFix/>
          </a:blip>
          <a:srcRect b="-10919" l="50" r="-49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1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1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 de Instalação Linux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Layout personalizado 1">
    <p:bg>
      <p:bgPr>
        <a:solidFill>
          <a:srgbClr val="EC183E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2"/>
          <p:cNvSpPr txBox="1"/>
          <p:nvPr>
            <p:ph idx="1" type="body"/>
          </p:nvPr>
        </p:nvSpPr>
        <p:spPr>
          <a:xfrm>
            <a:off x="3606397" y="2141126"/>
            <a:ext cx="2616065" cy="108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2"/>
          <p:cNvSpPr txBox="1"/>
          <p:nvPr>
            <p:ph idx="2" type="body"/>
          </p:nvPr>
        </p:nvSpPr>
        <p:spPr>
          <a:xfrm>
            <a:off x="1906621" y="2227063"/>
            <a:ext cx="1382482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rgbClr val="000000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rgbClr val="000000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rgbClr val="000000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rgbClr val="000000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Layout personalizado 2">
    <p:bg>
      <p:bgPr>
        <a:solidFill>
          <a:srgbClr val="33383C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4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 de Instalação Linux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 de Instalação Linux</a:t>
            </a:r>
            <a:endParaRPr/>
          </a:p>
        </p:txBody>
      </p:sp>
      <p:sp>
        <p:nvSpPr>
          <p:cNvPr id="31" name="Google Shape;31;p25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5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i="0" sz="2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5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6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6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6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6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6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 de Instalação Linux</a:t>
            </a:r>
            <a:endParaRPr/>
          </a:p>
        </p:txBody>
      </p:sp>
      <p:sp>
        <p:nvSpPr>
          <p:cNvPr id="43" name="Google Shape;43;p26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6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5.xml"/><Relationship Id="rId5" Type="http://schemas.openxmlformats.org/officeDocument/2006/relationships/slide" Target="/ppt/slides/slide12.xml"/><Relationship Id="rId6" Type="http://schemas.openxmlformats.org/officeDocument/2006/relationships/slide" Target="/ppt/slides/slide1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mozilla.org/pt-BR/firefox/new/" TargetMode="External"/><Relationship Id="rId4" Type="http://schemas.openxmlformats.org/officeDocument/2006/relationships/image" Target="../media/image14.png"/><Relationship Id="rId5" Type="http://schemas.openxmlformats.org/officeDocument/2006/relationships/hyperlink" Target="https://www.google.com/chrome/" TargetMode="External"/><Relationship Id="rId6" Type="http://schemas.openxmlformats.org/officeDocument/2006/relationships/image" Target="../media/image7.png"/><Relationship Id="rId7" Type="http://schemas.openxmlformats.org/officeDocument/2006/relationships/hyperlink" Target="https://www.google.com/intl/pt-BR/chrome/" TargetMode="External"/><Relationship Id="rId8" Type="http://schemas.openxmlformats.org/officeDocument/2006/relationships/hyperlink" Target="https://www.mozilla.org/pt-BR/firefox/new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de.visualstudio.com/Download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/>
        </p:nvSpPr>
        <p:spPr>
          <a:xfrm>
            <a:off x="4572000" y="587505"/>
            <a:ext cx="3441000" cy="27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pt-BR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Guia de instalação Linux</a:t>
            </a:r>
            <a:endParaRPr b="1" i="0" sz="5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</a:pPr>
            <a:r>
              <a:rPr lang="pt-BR" sz="2800">
                <a:solidFill>
                  <a:srgbClr val="434343"/>
                </a:solidFill>
              </a:rPr>
              <a:t>Algumas</a:t>
            </a:r>
            <a:r>
              <a:rPr lang="pt-BR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2800"/>
              <a:t>configurações</a:t>
            </a:r>
            <a:endParaRPr/>
          </a:p>
        </p:txBody>
      </p:sp>
      <p:sp>
        <p:nvSpPr>
          <p:cNvPr id="135" name="Google Shape;135;p10"/>
          <p:cNvSpPr txBox="1"/>
          <p:nvPr>
            <p:ph idx="2" type="subTitle"/>
          </p:nvPr>
        </p:nvSpPr>
        <p:spPr>
          <a:xfrm>
            <a:off x="698151" y="1645550"/>
            <a:ext cx="5019478" cy="547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 startAt="3"/>
            </a:pPr>
            <a:r>
              <a:rPr lang="pt-BR" sz="1500"/>
              <a:t>Selecione a opção: "</a:t>
            </a:r>
            <a:r>
              <a:rPr i="1" lang="pt-BR" sz="1500"/>
              <a:t>Install additional languages…</a:t>
            </a:r>
            <a:r>
              <a:rPr lang="pt-BR" sz="1500"/>
              <a:t>".</a:t>
            </a:r>
            <a:endParaRPr/>
          </a:p>
          <a:p>
            <a:pPr indent="-241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1" sz="1500"/>
          </a:p>
          <a:p>
            <a:pPr indent="-241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1" sz="1500"/>
          </a:p>
          <a:p>
            <a:pPr indent="-241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1" sz="1500"/>
          </a:p>
          <a:p>
            <a:pPr indent="-241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1" sz="1500"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 startAt="3"/>
            </a:pPr>
            <a:r>
              <a:rPr lang="pt-BR" sz="1500"/>
              <a:t>Um menu lateral será exibido à esquerda: selecione “</a:t>
            </a:r>
            <a:r>
              <a:rPr i="1" lang="pt-BR" sz="1500"/>
              <a:t>Portuguese (Brazil)</a:t>
            </a:r>
            <a:r>
              <a:rPr lang="pt-BR" sz="1500"/>
              <a:t>”</a:t>
            </a:r>
            <a:endParaRPr sz="1500"/>
          </a:p>
        </p:txBody>
      </p:sp>
      <p:pic>
        <p:nvPicPr>
          <p:cNvPr id="136" name="Google Shape;1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035" y="2193029"/>
            <a:ext cx="5319825" cy="74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5818" y="3101636"/>
            <a:ext cx="2190412" cy="1645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</a:pPr>
            <a:r>
              <a:rPr lang="pt-BR" sz="2800">
                <a:solidFill>
                  <a:srgbClr val="434343"/>
                </a:solidFill>
              </a:rPr>
              <a:t>Algumas</a:t>
            </a:r>
            <a:r>
              <a:rPr lang="pt-BR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2800"/>
              <a:t>configurações</a:t>
            </a:r>
            <a:endParaRPr/>
          </a:p>
        </p:txBody>
      </p:sp>
      <p:sp>
        <p:nvSpPr>
          <p:cNvPr id="143" name="Google Shape;143;p11"/>
          <p:cNvSpPr txBox="1"/>
          <p:nvPr>
            <p:ph idx="2" type="subTitle"/>
          </p:nvPr>
        </p:nvSpPr>
        <p:spPr>
          <a:xfrm>
            <a:off x="698151" y="1645550"/>
            <a:ext cx="5019478" cy="547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 startAt="6"/>
            </a:pPr>
            <a:r>
              <a:rPr lang="pt-BR" sz="1400"/>
              <a:t>Clique no botão “</a:t>
            </a:r>
            <a:r>
              <a:rPr i="1" lang="pt-BR" sz="1400"/>
              <a:t>install</a:t>
            </a:r>
            <a:r>
              <a:rPr lang="pt-BR" sz="1400"/>
              <a:t>”</a:t>
            </a:r>
            <a:endParaRPr sz="1500"/>
          </a:p>
        </p:txBody>
      </p:sp>
      <p:pic>
        <p:nvPicPr>
          <p:cNvPr id="144" name="Google Shape;1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765" y="2302885"/>
            <a:ext cx="6327239" cy="129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idx="1" type="body"/>
          </p:nvPr>
        </p:nvSpPr>
        <p:spPr>
          <a:xfrm>
            <a:off x="3606396" y="2141126"/>
            <a:ext cx="3477575" cy="108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Node</a:t>
            </a:r>
            <a:endParaRPr/>
          </a:p>
        </p:txBody>
      </p:sp>
      <p:sp>
        <p:nvSpPr>
          <p:cNvPr id="150" name="Google Shape;150;p12"/>
          <p:cNvSpPr txBox="1"/>
          <p:nvPr>
            <p:ph idx="2" type="body"/>
          </p:nvPr>
        </p:nvSpPr>
        <p:spPr>
          <a:xfrm>
            <a:off x="1906621" y="2227063"/>
            <a:ext cx="1382482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/>
        </p:nvSpPr>
        <p:spPr>
          <a:xfrm>
            <a:off x="763050" y="1769286"/>
            <a:ext cx="4503000" cy="1681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pt-BR" sz="2000" u="none" cap="none" strike="noStrik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Anteriormente, o </a:t>
            </a:r>
            <a:r>
              <a:rPr b="1" i="0" lang="pt-BR" sz="2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r>
              <a:rPr b="0" i="0" lang="pt-BR" sz="2000" u="none" cap="none" strike="noStrik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só executava no </a:t>
            </a:r>
            <a:r>
              <a:rPr b="1" i="0" lang="pt-BR" sz="2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navegador</a:t>
            </a:r>
            <a:r>
              <a:rPr lang="pt-BR" sz="200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.O</a:t>
            </a:r>
            <a:r>
              <a:rPr b="0" i="0" lang="pt-BR" sz="2000" u="none" cap="none" strike="noStrik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b="1" i="0" lang="pt-BR" sz="2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Node.js</a:t>
            </a:r>
            <a:r>
              <a:rPr i="0" lang="pt-BR" sz="2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, por sua vez,</a:t>
            </a:r>
            <a:r>
              <a:rPr b="0" i="0" lang="pt-BR" sz="2000" u="none" cap="none" strike="noStrik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vai nos permitir executar código d</a:t>
            </a:r>
            <a:r>
              <a:rPr lang="pt-BR" sz="200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 JavaScript em nosso computador, sem a necessidade de um navegador (browser). </a:t>
            </a:r>
            <a:endParaRPr sz="2000">
              <a:solidFill>
                <a:schemeClr val="accen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6" name="Google Shape;156;p13"/>
          <p:cNvSpPr txBox="1"/>
          <p:nvPr/>
        </p:nvSpPr>
        <p:spPr>
          <a:xfrm>
            <a:off x="479271" y="792559"/>
            <a:ext cx="1092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0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“</a:t>
            </a:r>
            <a:endParaRPr b="0" i="0" sz="10000" u="none" cap="none" strike="noStrike">
              <a:solidFill>
                <a:schemeClr val="accent4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57" name="Google Shape;157;p13"/>
          <p:cNvSpPr txBox="1"/>
          <p:nvPr/>
        </p:nvSpPr>
        <p:spPr>
          <a:xfrm>
            <a:off x="4778175" y="3552319"/>
            <a:ext cx="8460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0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”</a:t>
            </a:r>
            <a:endParaRPr b="0" i="0" sz="10000" u="none" cap="none" strike="noStrike">
              <a:solidFill>
                <a:schemeClr val="accent4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58" name="Google Shape;158;p13"/>
          <p:cNvSpPr/>
          <p:nvPr/>
        </p:nvSpPr>
        <p:spPr>
          <a:xfrm>
            <a:off x="6185409" y="1692753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</a:pPr>
            <a:r>
              <a:rPr lang="pt-BR" sz="2800">
                <a:solidFill>
                  <a:srgbClr val="434343"/>
                </a:solidFill>
              </a:rPr>
              <a:t>Como </a:t>
            </a:r>
            <a:r>
              <a:rPr lang="pt-BR" sz="2800"/>
              <a:t>instalar</a:t>
            </a:r>
            <a:endParaRPr/>
          </a:p>
        </p:txBody>
      </p:sp>
      <p:sp>
        <p:nvSpPr>
          <p:cNvPr id="164" name="Google Shape;164;p14"/>
          <p:cNvSpPr txBox="1"/>
          <p:nvPr/>
        </p:nvSpPr>
        <p:spPr>
          <a:xfrm>
            <a:off x="681675" y="1797950"/>
            <a:ext cx="6271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seu terminal, execut</a:t>
            </a: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5" name="Google Shape;165;p14"/>
          <p:cNvGrpSpPr/>
          <p:nvPr/>
        </p:nvGrpSpPr>
        <p:grpSpPr>
          <a:xfrm>
            <a:off x="681667" y="2499874"/>
            <a:ext cx="6271075" cy="511224"/>
            <a:chOff x="697125" y="2933619"/>
            <a:chExt cx="6846900" cy="530701"/>
          </a:xfrm>
        </p:grpSpPr>
        <p:sp>
          <p:nvSpPr>
            <p:cNvPr id="166" name="Google Shape;166;p14"/>
            <p:cNvSpPr/>
            <p:nvPr/>
          </p:nvSpPr>
          <p:spPr>
            <a:xfrm>
              <a:off x="1181325" y="2933620"/>
              <a:ext cx="63627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18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sudo apt-get install -y nodejs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697125" y="2933619"/>
              <a:ext cx="4842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>
            <p:ph idx="1" type="body"/>
          </p:nvPr>
        </p:nvSpPr>
        <p:spPr>
          <a:xfrm>
            <a:off x="3606396" y="2141126"/>
            <a:ext cx="3477575" cy="108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/>
          </a:p>
        </p:txBody>
      </p:sp>
      <p:sp>
        <p:nvSpPr>
          <p:cNvPr id="173" name="Google Shape;173;p15"/>
          <p:cNvSpPr txBox="1"/>
          <p:nvPr>
            <p:ph idx="2" type="body"/>
          </p:nvPr>
        </p:nvSpPr>
        <p:spPr>
          <a:xfrm>
            <a:off x="1906621" y="2227063"/>
            <a:ext cx="1382482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/>
        </p:nvSpPr>
        <p:spPr>
          <a:xfrm>
            <a:off x="763050" y="2021534"/>
            <a:ext cx="4503000" cy="1681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b="1" i="0" lang="pt-BR" sz="2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b="0" i="0" lang="pt-BR" sz="2000" u="none" cap="none" strike="noStrik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é um </a:t>
            </a:r>
            <a:r>
              <a:rPr b="1" i="0" lang="pt-BR" sz="2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programa de controle de versão </a:t>
            </a:r>
            <a:r>
              <a:rPr b="0" i="0" lang="pt-BR" sz="2000" u="none" cap="none" strike="noStrik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desenvolvido por </a:t>
            </a:r>
            <a:r>
              <a:rPr b="1" i="0" lang="pt-BR" sz="2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Linus Torvalds</a:t>
            </a:r>
            <a:r>
              <a:rPr b="0" i="0" lang="pt-BR" sz="2000" u="none" cap="none" strike="noStrik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 Ele nos permitirá trabalhar de </a:t>
            </a:r>
            <a:r>
              <a:rPr b="0" i="0" lang="pt-BR" sz="2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forma </a:t>
            </a:r>
            <a:r>
              <a:rPr b="1" i="0" lang="pt-BR" sz="2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colaborativa</a:t>
            </a:r>
            <a:r>
              <a:rPr b="0" i="0" lang="pt-BR" sz="2000" u="none" cap="none" strike="noStrik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/>
          </a:p>
        </p:txBody>
      </p:sp>
      <p:sp>
        <p:nvSpPr>
          <p:cNvPr id="179" name="Google Shape;179;p16"/>
          <p:cNvSpPr txBox="1"/>
          <p:nvPr/>
        </p:nvSpPr>
        <p:spPr>
          <a:xfrm>
            <a:off x="479271" y="1044807"/>
            <a:ext cx="1092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0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“</a:t>
            </a:r>
            <a:endParaRPr b="0" i="0" sz="10000" u="none" cap="none" strike="noStrike">
              <a:solidFill>
                <a:schemeClr val="accent4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4778175" y="3320494"/>
            <a:ext cx="8460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0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”</a:t>
            </a:r>
            <a:endParaRPr b="0" i="0" sz="10000" u="none" cap="none" strike="noStrike">
              <a:solidFill>
                <a:schemeClr val="accent4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6185409" y="1945001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</a:pPr>
            <a:r>
              <a:rPr lang="pt-BR" sz="2800">
                <a:solidFill>
                  <a:srgbClr val="434343"/>
                </a:solidFill>
              </a:rPr>
              <a:t>Como </a:t>
            </a:r>
            <a:r>
              <a:rPr lang="pt-BR" sz="2800"/>
              <a:t>instalar</a:t>
            </a:r>
            <a:endParaRPr/>
          </a:p>
        </p:txBody>
      </p:sp>
      <p:grpSp>
        <p:nvGrpSpPr>
          <p:cNvPr id="187" name="Google Shape;187;p17"/>
          <p:cNvGrpSpPr/>
          <p:nvPr/>
        </p:nvGrpSpPr>
        <p:grpSpPr>
          <a:xfrm>
            <a:off x="681675" y="1721750"/>
            <a:ext cx="6510067" cy="1924519"/>
            <a:chOff x="681675" y="1493150"/>
            <a:chExt cx="6510067" cy="1924519"/>
          </a:xfrm>
        </p:grpSpPr>
        <p:sp>
          <p:nvSpPr>
            <p:cNvPr id="188" name="Google Shape;188;p17"/>
            <p:cNvSpPr txBox="1"/>
            <p:nvPr/>
          </p:nvSpPr>
          <p:spPr>
            <a:xfrm>
              <a:off x="681675" y="1493150"/>
              <a:ext cx="6465900" cy="35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No seu terminal, execut</a:t>
              </a:r>
              <a:r>
                <a:rPr lang="pt-BR"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  <a:r>
                <a:rPr b="0" i="0" lang="pt-BR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:</a:t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89" name="Google Shape;189;p17"/>
            <p:cNvGrpSpPr/>
            <p:nvPr/>
          </p:nvGrpSpPr>
          <p:grpSpPr>
            <a:xfrm>
              <a:off x="681709" y="2048768"/>
              <a:ext cx="6510033" cy="530701"/>
              <a:chOff x="697125" y="2933619"/>
              <a:chExt cx="6846900" cy="530701"/>
            </a:xfrm>
          </p:grpSpPr>
          <p:sp>
            <p:nvSpPr>
              <p:cNvPr id="190" name="Google Shape;190;p17"/>
              <p:cNvSpPr/>
              <p:nvPr/>
            </p:nvSpPr>
            <p:spPr>
              <a:xfrm>
                <a:off x="1181325" y="2933620"/>
                <a:ext cx="6362700" cy="5307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18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0" i="0" lang="pt-BR" sz="1400" u="none" cap="none" strike="noStrike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sudo apt get update</a:t>
                </a:r>
                <a:endParaRPr b="0" i="0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91" name="Google Shape;191;p17"/>
              <p:cNvSpPr/>
              <p:nvPr/>
            </p:nvSpPr>
            <p:spPr>
              <a:xfrm>
                <a:off x="697125" y="2933619"/>
                <a:ext cx="484200" cy="530700"/>
              </a:xfrm>
              <a:prstGeom prst="rect">
                <a:avLst/>
              </a:prstGeom>
              <a:solidFill>
                <a:srgbClr val="2628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pt-BR" sz="1400" u="none" cap="none" strike="noStrike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&gt;_</a:t>
                </a:r>
                <a:endParaRPr b="0" i="0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192" name="Google Shape;192;p17"/>
            <p:cNvGrpSpPr/>
            <p:nvPr/>
          </p:nvGrpSpPr>
          <p:grpSpPr>
            <a:xfrm>
              <a:off x="681709" y="2886968"/>
              <a:ext cx="6510033" cy="530701"/>
              <a:chOff x="697125" y="2933619"/>
              <a:chExt cx="6846900" cy="530701"/>
            </a:xfrm>
          </p:grpSpPr>
          <p:sp>
            <p:nvSpPr>
              <p:cNvPr id="193" name="Google Shape;193;p17"/>
              <p:cNvSpPr/>
              <p:nvPr/>
            </p:nvSpPr>
            <p:spPr>
              <a:xfrm>
                <a:off x="1181325" y="2933620"/>
                <a:ext cx="6362700" cy="5307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18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0" i="0" lang="pt-BR" sz="1400" u="none" cap="none" strike="noStrike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sudo apt install git</a:t>
                </a:r>
                <a:endParaRPr b="0" i="0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94" name="Google Shape;194;p17"/>
              <p:cNvSpPr/>
              <p:nvPr/>
            </p:nvSpPr>
            <p:spPr>
              <a:xfrm>
                <a:off x="697125" y="2933619"/>
                <a:ext cx="484200" cy="530700"/>
              </a:xfrm>
              <a:prstGeom prst="rect">
                <a:avLst/>
              </a:prstGeom>
              <a:solidFill>
                <a:srgbClr val="2628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pt-BR" sz="1400" u="none" cap="none" strike="noStrike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&gt;_</a:t>
                </a:r>
                <a:endParaRPr b="0" i="0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>
            <a:hlinkClick action="ppaction://hlinksldjump" r:id="rId3"/>
          </p:cNvPr>
          <p:cNvSpPr txBox="1"/>
          <p:nvPr/>
        </p:nvSpPr>
        <p:spPr>
          <a:xfrm>
            <a:off x="2234838" y="2185400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Navegadores </a:t>
            </a:r>
            <a:endParaRPr b="1" i="0" sz="2000" u="none" cap="none" strike="noStrike">
              <a:solidFill>
                <a:schemeClr val="dk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1368841" y="195018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pt-B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8" name="Google Shape;58;p2">
            <a:hlinkClick action="ppaction://hlinksldjump" r:id="rId4"/>
          </p:cNvPr>
          <p:cNvSpPr txBox="1"/>
          <p:nvPr/>
        </p:nvSpPr>
        <p:spPr>
          <a:xfrm>
            <a:off x="5846463" y="2274200"/>
            <a:ext cx="2233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Editor de Código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4980466" y="195018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pt-B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0" name="Google Shape;60;p2">
            <a:hlinkClick action="ppaction://hlinksldjump" r:id="rId5"/>
          </p:cNvPr>
          <p:cNvSpPr txBox="1"/>
          <p:nvPr/>
        </p:nvSpPr>
        <p:spPr>
          <a:xfrm>
            <a:off x="2234825" y="3270413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Node 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368828" y="303520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pt-B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2" name="Google Shape;62;p2">
            <a:hlinkClick action="ppaction://hlinksldjump" r:id="rId6"/>
          </p:cNvPr>
          <p:cNvSpPr txBox="1"/>
          <p:nvPr/>
        </p:nvSpPr>
        <p:spPr>
          <a:xfrm>
            <a:off x="5846450" y="3359213"/>
            <a:ext cx="2233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Git 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4980453" y="303520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pt-B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4" name="Google Shape;64;p2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pt-BR">
                <a:solidFill>
                  <a:srgbClr val="EC183F"/>
                </a:solidFill>
              </a:rPr>
              <a:t>Tema</a:t>
            </a:r>
            <a:r>
              <a:rPr lang="pt-BR"/>
              <a:t>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606397" y="2141126"/>
            <a:ext cx="3309410" cy="108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Navegadores</a:t>
            </a:r>
            <a:endParaRPr/>
          </a:p>
        </p:txBody>
      </p:sp>
      <p:sp>
        <p:nvSpPr>
          <p:cNvPr id="70" name="Google Shape;70;p3"/>
          <p:cNvSpPr txBox="1"/>
          <p:nvPr>
            <p:ph idx="2" type="body"/>
          </p:nvPr>
        </p:nvSpPr>
        <p:spPr>
          <a:xfrm>
            <a:off x="1906621" y="2227063"/>
            <a:ext cx="1382482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</a:pPr>
            <a:r>
              <a:rPr lang="pt-BR" sz="2800">
                <a:solidFill>
                  <a:srgbClr val="434343"/>
                </a:solidFill>
              </a:rPr>
              <a:t>Navegadores </a:t>
            </a:r>
            <a:r>
              <a:rPr lang="pt-BR" sz="2800"/>
              <a:t>recomendados</a:t>
            </a:r>
            <a:endParaRPr/>
          </a:p>
        </p:txBody>
      </p:sp>
      <p:sp>
        <p:nvSpPr>
          <p:cNvPr id="76" name="Google Shape;76;p4"/>
          <p:cNvSpPr txBox="1"/>
          <p:nvPr/>
        </p:nvSpPr>
        <p:spPr>
          <a:xfrm>
            <a:off x="2487600" y="1645550"/>
            <a:ext cx="4168800" cy="5695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Clique n</a:t>
            </a:r>
            <a:r>
              <a:rPr lang="pt-BR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logotipo para fazer o download.</a:t>
            </a:r>
            <a:endParaRPr b="0" i="0" sz="15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7" name="Google Shape;77;p4"/>
          <p:cNvGrpSpPr/>
          <p:nvPr/>
        </p:nvGrpSpPr>
        <p:grpSpPr>
          <a:xfrm>
            <a:off x="2428388" y="2571932"/>
            <a:ext cx="3907625" cy="1852037"/>
            <a:chOff x="2428388" y="2311975"/>
            <a:chExt cx="3907625" cy="1852037"/>
          </a:xfrm>
        </p:grpSpPr>
        <p:pic>
          <p:nvPicPr>
            <p:cNvPr id="78" name="Google Shape;78;p4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21663" y="2311975"/>
              <a:ext cx="1414350" cy="1371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4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428388" y="2311976"/>
              <a:ext cx="1371905" cy="1371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4"/>
            <p:cNvSpPr txBox="1"/>
            <p:nvPr/>
          </p:nvSpPr>
          <p:spPr>
            <a:xfrm>
              <a:off x="2642288" y="3747312"/>
              <a:ext cx="944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pt-BR" sz="1500" u="sng" cap="none" strike="noStrike">
                  <a:solidFill>
                    <a:schemeClr val="hlink"/>
                  </a:solidFill>
                  <a:latin typeface="Open Sans"/>
                  <a:ea typeface="Open Sans"/>
                  <a:cs typeface="Open Sans"/>
                  <a:sym typeface="Open Sans"/>
                  <a:hlinkClick r:id="rId7"/>
                </a:rPr>
                <a:t>Chrome</a:t>
              </a:r>
              <a:endParaRPr b="0" i="0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" name="Google Shape;81;p4"/>
            <p:cNvSpPr txBox="1"/>
            <p:nvPr/>
          </p:nvSpPr>
          <p:spPr>
            <a:xfrm>
              <a:off x="5156781" y="3747306"/>
              <a:ext cx="944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pt-BR" sz="1500" u="sng" cap="none" strike="noStrike">
                  <a:solidFill>
                    <a:schemeClr val="hlink"/>
                  </a:solidFill>
                  <a:latin typeface="Open Sans"/>
                  <a:ea typeface="Open Sans"/>
                  <a:cs typeface="Open Sans"/>
                  <a:sym typeface="Open Sans"/>
                  <a:hlinkClick r:id="rId8"/>
                </a:rPr>
                <a:t>Firefox</a:t>
              </a:r>
              <a:endParaRPr b="0" i="0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idx="1" type="body"/>
          </p:nvPr>
        </p:nvSpPr>
        <p:spPr>
          <a:xfrm>
            <a:off x="3606396" y="2141126"/>
            <a:ext cx="3477575" cy="108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Editor de Código</a:t>
            </a:r>
            <a:endParaRPr/>
          </a:p>
        </p:txBody>
      </p:sp>
      <p:sp>
        <p:nvSpPr>
          <p:cNvPr id="87" name="Google Shape;87;p5"/>
          <p:cNvSpPr txBox="1"/>
          <p:nvPr>
            <p:ph idx="2" type="body"/>
          </p:nvPr>
        </p:nvSpPr>
        <p:spPr>
          <a:xfrm>
            <a:off x="1906621" y="2227063"/>
            <a:ext cx="1382482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/>
        </p:nvSpPr>
        <p:spPr>
          <a:xfrm>
            <a:off x="763050" y="1769286"/>
            <a:ext cx="4503000" cy="30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Um </a:t>
            </a:r>
            <a:r>
              <a:rPr b="1" i="0" lang="pt-BR" sz="2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editor de código </a:t>
            </a:r>
            <a:r>
              <a:rPr b="0" i="0" lang="pt-BR" sz="2000" u="none" cap="none" strike="noStrik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é uma ferramenta que vamos utilizar para escrever nossos projetos. Ele possui muitas vantagens, como execução de código, correção de bugs, destaque de sintaxe, etc. </a:t>
            </a:r>
            <a:endParaRPr b="0" i="0" sz="2000" u="none" cap="none" strike="noStrike">
              <a:solidFill>
                <a:schemeClr val="accen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479271" y="792559"/>
            <a:ext cx="1092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0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“</a:t>
            </a:r>
            <a:endParaRPr b="0" i="0" sz="10000" u="none" cap="none" strike="noStrike">
              <a:solidFill>
                <a:schemeClr val="accent4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4778175" y="3552319"/>
            <a:ext cx="8460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0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”</a:t>
            </a:r>
            <a:endParaRPr b="0" i="0" sz="10000" u="none" cap="none" strike="noStrike">
              <a:solidFill>
                <a:schemeClr val="accent4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6185409" y="1692753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</a:pPr>
            <a:r>
              <a:rPr lang="pt-BR" sz="2800">
                <a:solidFill>
                  <a:srgbClr val="434343"/>
                </a:solidFill>
              </a:rPr>
              <a:t>Qual editor </a:t>
            </a:r>
            <a:r>
              <a:rPr lang="pt-BR" sz="2800"/>
              <a:t>vamos usar?</a:t>
            </a:r>
            <a:endParaRPr/>
          </a:p>
        </p:txBody>
      </p:sp>
      <p:sp>
        <p:nvSpPr>
          <p:cNvPr id="101" name="Google Shape;101;p7"/>
          <p:cNvSpPr txBox="1"/>
          <p:nvPr/>
        </p:nvSpPr>
        <p:spPr>
          <a:xfrm>
            <a:off x="1282262" y="1645550"/>
            <a:ext cx="6579476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b="1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Visual </a:t>
            </a:r>
            <a:r>
              <a:rPr b="1" lang="pt-BR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Studio </a:t>
            </a:r>
            <a:r>
              <a:rPr b="1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Code</a:t>
            </a: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é o editor de c</a:t>
            </a:r>
            <a:r>
              <a:rPr lang="pt-BR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ó</a:t>
            </a: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digo mais usado, provavelmente o melhor e de c</a:t>
            </a:r>
            <a:r>
              <a:rPr lang="pt-BR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ó</a:t>
            </a:r>
            <a:r>
              <a:rPr b="0" i="0" lang="pt-BR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digo fonte aberto. Nós o usaremos ao longo do curso.</a:t>
            </a:r>
            <a:endParaRPr b="0" i="0" sz="15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2" name="Google Shape;102;p7"/>
          <p:cNvGrpSpPr/>
          <p:nvPr/>
        </p:nvGrpSpPr>
        <p:grpSpPr>
          <a:xfrm>
            <a:off x="3455109" y="2571750"/>
            <a:ext cx="2233782" cy="1914174"/>
            <a:chOff x="3598343" y="2571750"/>
            <a:chExt cx="2233782" cy="1914174"/>
          </a:xfrm>
        </p:grpSpPr>
        <p:pic>
          <p:nvPicPr>
            <p:cNvPr id="103" name="Google Shape;103;p7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66507" y="2571750"/>
              <a:ext cx="1497454" cy="14974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7"/>
            <p:cNvSpPr txBox="1"/>
            <p:nvPr/>
          </p:nvSpPr>
          <p:spPr>
            <a:xfrm>
              <a:off x="3598343" y="4144853"/>
              <a:ext cx="2233782" cy="3410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Visual Studio Code</a:t>
              </a:r>
              <a:endParaRPr b="0" i="0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</a:pPr>
            <a:r>
              <a:rPr lang="pt-BR" sz="2800">
                <a:solidFill>
                  <a:srgbClr val="434343"/>
                </a:solidFill>
              </a:rPr>
              <a:t>Como </a:t>
            </a:r>
            <a:r>
              <a:rPr lang="pt-BR" sz="2800"/>
              <a:t>instalar</a:t>
            </a:r>
            <a:endParaRPr/>
          </a:p>
        </p:txBody>
      </p:sp>
      <p:grpSp>
        <p:nvGrpSpPr>
          <p:cNvPr id="110" name="Google Shape;110;p8"/>
          <p:cNvGrpSpPr/>
          <p:nvPr/>
        </p:nvGrpSpPr>
        <p:grpSpPr>
          <a:xfrm>
            <a:off x="681675" y="1645550"/>
            <a:ext cx="6328725" cy="2843045"/>
            <a:chOff x="681674" y="1645550"/>
            <a:chExt cx="6569793" cy="2951340"/>
          </a:xfrm>
        </p:grpSpPr>
        <p:sp>
          <p:nvSpPr>
            <p:cNvPr id="111" name="Google Shape;111;p8"/>
            <p:cNvSpPr txBox="1"/>
            <p:nvPr/>
          </p:nvSpPr>
          <p:spPr>
            <a:xfrm>
              <a:off x="681674" y="1645550"/>
              <a:ext cx="6510067" cy="412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No seu terminal, execut</a:t>
              </a:r>
              <a:r>
                <a:rPr lang="pt-BR"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  <a:r>
                <a:rPr b="0" i="0" lang="pt-BR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:</a:t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12" name="Google Shape;112;p8"/>
            <p:cNvGrpSpPr/>
            <p:nvPr/>
          </p:nvGrpSpPr>
          <p:grpSpPr>
            <a:xfrm>
              <a:off x="681674" y="2057823"/>
              <a:ext cx="6510033" cy="530701"/>
              <a:chOff x="697125" y="2933619"/>
              <a:chExt cx="6846900" cy="530701"/>
            </a:xfrm>
          </p:grpSpPr>
          <p:sp>
            <p:nvSpPr>
              <p:cNvPr id="113" name="Google Shape;113;p8"/>
              <p:cNvSpPr/>
              <p:nvPr/>
            </p:nvSpPr>
            <p:spPr>
              <a:xfrm>
                <a:off x="1181325" y="2933620"/>
                <a:ext cx="6362700" cy="5307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18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0" i="0" lang="pt-BR" sz="1400" u="none" cap="none" strike="noStrike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sudo snap install code --classic</a:t>
                </a:r>
                <a:endParaRPr b="0" i="0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14" name="Google Shape;114;p8"/>
              <p:cNvSpPr/>
              <p:nvPr/>
            </p:nvSpPr>
            <p:spPr>
              <a:xfrm>
                <a:off x="697125" y="2933619"/>
                <a:ext cx="484200" cy="530700"/>
              </a:xfrm>
              <a:prstGeom prst="rect">
                <a:avLst/>
              </a:prstGeom>
              <a:solidFill>
                <a:srgbClr val="2628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pt-BR" sz="1400" u="none" cap="none" strike="noStrike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&gt;_</a:t>
                </a:r>
                <a:endParaRPr b="0" i="0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115" name="Google Shape;115;p8"/>
            <p:cNvGrpSpPr/>
            <p:nvPr/>
          </p:nvGrpSpPr>
          <p:grpSpPr>
            <a:xfrm>
              <a:off x="681674" y="3304189"/>
              <a:ext cx="6510033" cy="530701"/>
              <a:chOff x="697125" y="2933619"/>
              <a:chExt cx="6846900" cy="530701"/>
            </a:xfrm>
          </p:grpSpPr>
          <p:sp>
            <p:nvSpPr>
              <p:cNvPr id="116" name="Google Shape;116;p8"/>
              <p:cNvSpPr/>
              <p:nvPr/>
            </p:nvSpPr>
            <p:spPr>
              <a:xfrm>
                <a:off x="1181325" y="2933620"/>
                <a:ext cx="6362700" cy="5307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18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0" i="0" lang="pt-BR" sz="1400" u="none" cap="none" strike="noStrike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sudo apt update</a:t>
                </a:r>
                <a:endParaRPr b="0" i="0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>
                <a:off x="697125" y="2933619"/>
                <a:ext cx="484200" cy="530700"/>
              </a:xfrm>
              <a:prstGeom prst="rect">
                <a:avLst/>
              </a:prstGeom>
              <a:solidFill>
                <a:srgbClr val="2628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pt-BR" sz="1400" u="none" cap="none" strike="noStrike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&gt;_</a:t>
                </a:r>
                <a:endParaRPr b="0" i="0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681674" y="4066189"/>
              <a:ext cx="6510033" cy="530701"/>
              <a:chOff x="697125" y="2933619"/>
              <a:chExt cx="6846900" cy="530701"/>
            </a:xfrm>
          </p:grpSpPr>
          <p:sp>
            <p:nvSpPr>
              <p:cNvPr id="119" name="Google Shape;119;p8"/>
              <p:cNvSpPr/>
              <p:nvPr/>
            </p:nvSpPr>
            <p:spPr>
              <a:xfrm>
                <a:off x="1181325" y="2933620"/>
                <a:ext cx="6362700" cy="5307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18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0" i="0" lang="pt-BR" sz="1400" u="none" cap="none" strike="noStrike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sudo apt install snapd</a:t>
                </a:r>
                <a:endParaRPr b="0" i="0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>
                <a:off x="697125" y="2933619"/>
                <a:ext cx="484200" cy="530700"/>
              </a:xfrm>
              <a:prstGeom prst="rect">
                <a:avLst/>
              </a:prstGeom>
              <a:solidFill>
                <a:srgbClr val="2628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pt-BR" sz="1400" u="none" cap="none" strike="noStrike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&gt;_</a:t>
                </a:r>
                <a:endParaRPr b="0" i="0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sp>
          <p:nvSpPr>
            <p:cNvPr id="121" name="Google Shape;121;p8"/>
            <p:cNvSpPr/>
            <p:nvPr/>
          </p:nvSpPr>
          <p:spPr>
            <a:xfrm>
              <a:off x="681674" y="2777902"/>
              <a:ext cx="65697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Nota</a:t>
              </a:r>
              <a:r>
                <a:rPr b="0" i="0" lang="pt-BR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: se o comando </a:t>
              </a:r>
              <a:r>
                <a:rPr b="1" i="0" lang="pt-BR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snap </a:t>
              </a:r>
              <a:r>
                <a:rPr b="0" i="0" lang="pt-BR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não for reconhecido, devemos instal</a:t>
              </a:r>
              <a:r>
                <a:rPr lang="pt-BR">
                  <a:latin typeface="Open Sans"/>
                  <a:ea typeface="Open Sans"/>
                  <a:cs typeface="Open Sans"/>
                  <a:sym typeface="Open Sans"/>
                </a:rPr>
                <a:t>á</a:t>
              </a:r>
              <a:r>
                <a:rPr b="0" i="0" lang="pt-BR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-lo com: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</a:pPr>
            <a:r>
              <a:rPr lang="pt-BR" sz="2800">
                <a:solidFill>
                  <a:srgbClr val="434343"/>
                </a:solidFill>
              </a:rPr>
              <a:t>Algumas</a:t>
            </a:r>
            <a:r>
              <a:rPr lang="pt-BR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2800"/>
              <a:t>configurações</a:t>
            </a:r>
            <a:endParaRPr/>
          </a:p>
        </p:txBody>
      </p:sp>
      <p:sp>
        <p:nvSpPr>
          <p:cNvPr id="127" name="Google Shape;127;p9"/>
          <p:cNvSpPr txBox="1"/>
          <p:nvPr>
            <p:ph idx="1" type="subTitle"/>
          </p:nvPr>
        </p:nvSpPr>
        <p:spPr>
          <a:xfrm>
            <a:off x="681675" y="1645550"/>
            <a:ext cx="7695070" cy="8454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</a:pPr>
            <a:r>
              <a:rPr lang="pt-BR" sz="1500"/>
              <a:t>Configuração do VS Code em português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lang="pt-BR" sz="1500">
                <a:solidFill>
                  <a:srgbClr val="FFFFFF"/>
                </a:solidFill>
                <a:highlight>
                  <a:srgbClr val="EC183F"/>
                </a:highlight>
              </a:rPr>
              <a:t>Recomendamos apenas se não tiver conhecimento em palavras simples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</a:pPr>
            <a:r>
              <a:t/>
            </a:r>
            <a:endParaRPr sz="1500"/>
          </a:p>
        </p:txBody>
      </p:sp>
      <p:sp>
        <p:nvSpPr>
          <p:cNvPr id="128" name="Google Shape;128;p9"/>
          <p:cNvSpPr txBox="1"/>
          <p:nvPr>
            <p:ph idx="2" type="subTitle"/>
          </p:nvPr>
        </p:nvSpPr>
        <p:spPr>
          <a:xfrm>
            <a:off x="698150" y="2836852"/>
            <a:ext cx="6669602" cy="547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pt-BR" sz="1500"/>
              <a:t>Com o VS Code aberto, pressione as teclas: </a:t>
            </a:r>
            <a:r>
              <a:rPr b="1" lang="pt-BR" sz="1500"/>
              <a:t>Ctrl</a:t>
            </a:r>
            <a:r>
              <a:rPr lang="pt-BR" sz="1500"/>
              <a:t> + </a:t>
            </a:r>
            <a:r>
              <a:rPr b="1" lang="pt-BR" sz="1500"/>
              <a:t>Shift </a:t>
            </a:r>
            <a:r>
              <a:rPr lang="pt-BR" sz="1500"/>
              <a:t>+ </a:t>
            </a:r>
            <a:r>
              <a:rPr b="1" lang="pt-BR" sz="1500"/>
              <a:t>P</a:t>
            </a:r>
            <a:endParaRPr/>
          </a:p>
          <a:p>
            <a:pPr indent="-241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1" sz="1500"/>
          </a:p>
          <a:p>
            <a:pPr indent="-241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1" sz="1500"/>
          </a:p>
          <a:p>
            <a:pPr indent="-241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1" sz="1500"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pt-BR" sz="1500"/>
              <a:t>Digite "</a:t>
            </a:r>
            <a:r>
              <a:rPr i="1" lang="pt-BR" sz="1500"/>
              <a:t>Display</a:t>
            </a:r>
            <a:r>
              <a:rPr lang="pt-BR" sz="1500"/>
              <a:t>" e escolha a opção: “</a:t>
            </a:r>
            <a:r>
              <a:rPr i="1" lang="pt-BR" sz="1500"/>
              <a:t>Configure Display Language</a:t>
            </a:r>
            <a:r>
              <a:rPr lang="pt-BR" sz="1500"/>
              <a:t>”. </a:t>
            </a:r>
            <a:endParaRPr b="1" sz="1500"/>
          </a:p>
          <a:p>
            <a:pPr indent="-241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500"/>
          </a:p>
        </p:txBody>
      </p:sp>
      <p:pic>
        <p:nvPicPr>
          <p:cNvPr id="129" name="Google Shape;12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6409" y="3384331"/>
            <a:ext cx="5356176" cy="517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