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60" r:id="rId3"/>
    <p:sldId id="311" r:id="rId4"/>
    <p:sldId id="293" r:id="rId5"/>
    <p:sldId id="312" r:id="rId6"/>
    <p:sldId id="295" r:id="rId7"/>
    <p:sldId id="296" r:id="rId8"/>
    <p:sldId id="297" r:id="rId9"/>
    <p:sldId id="298" r:id="rId10"/>
    <p:sldId id="299" r:id="rId11"/>
    <p:sldId id="300" r:id="rId12"/>
    <p:sldId id="313" r:id="rId13"/>
    <p:sldId id="302" r:id="rId14"/>
    <p:sldId id="303" r:id="rId15"/>
    <p:sldId id="315" r:id="rId16"/>
    <p:sldId id="305" r:id="rId17"/>
    <p:sldId id="306" r:id="rId18"/>
    <p:sldId id="31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pen Sans ExtraBold" panose="020B0906030804020204" pitchFamily="34" charset="0"/>
      <p:bold r:id="rId37"/>
      <p:boldItalic r:id="rId38"/>
    </p:embeddedFont>
    <p:embeddedFont>
      <p:font typeface="Open Sans Light" panose="020B0306030504020204" pitchFamily="34" charset="0"/>
      <p:regular r:id="rId39"/>
      <p:bold r:id="rId40"/>
      <p:italic r:id="rId41"/>
      <p:boldItalic r:id="rId42"/>
    </p:embeddedFont>
    <p:embeddedFont>
      <p:font typeface="Rajdhani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3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64ff57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64ff578f_0_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ac64ff578f_0_1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65fa7758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65fa7758_0_9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865fa7758_0_92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l="50" t="-19237" r="-50" b="-10920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Mac</a:t>
            </a: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Mac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Mac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sz="25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2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s-A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s-A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Mac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 userDrawn="1">
  <p:cSld name="Layout personalizado 1">
    <p:bg>
      <p:bgPr>
        <a:solidFill>
          <a:srgbClr val="EC183E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3;p50">
            <a:extLst>
              <a:ext uri="{FF2B5EF4-FFF2-40B4-BE49-F238E27FC236}">
                <a16:creationId xmlns:a16="http://schemas.microsoft.com/office/drawing/2014/main" id="{753AA656-C38F-457A-8A77-9F9D786E5B14}"/>
              </a:ext>
            </a:extLst>
          </p:cNvPr>
          <p:cNvSpPr/>
          <p:nvPr userDrawn="1"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61B33D1-92E3-4F97-8256-D626F32B6C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6397" y="2141126"/>
            <a:ext cx="2616065" cy="1086274"/>
          </a:xfrm>
          <a:prstGeom prst="rect">
            <a:avLst/>
          </a:prstGeom>
        </p:spPr>
        <p:txBody>
          <a:bodyPr anchor="ctr"/>
          <a:lstStyle>
            <a:lvl1pPr>
              <a:defRPr sz="3700" b="1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defRPr>
            </a:lvl1pPr>
            <a:lvl2pPr>
              <a:defRPr sz="3700" b="1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defRPr>
            </a:lvl2pPr>
            <a:lvl3pPr>
              <a:defRPr sz="3700" b="1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defRPr>
            </a:lvl3pPr>
            <a:lvl4pPr>
              <a:defRPr sz="3700" b="1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defRPr>
            </a:lvl4pPr>
            <a:lvl5pPr>
              <a:defRPr sz="3700" b="1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defRPr>
            </a:lvl5pPr>
          </a:lstStyle>
          <a:p>
            <a:pPr lvl="0"/>
            <a:r>
              <a:rPr lang="pt-BR" dirty="0"/>
              <a:t>Tema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3650-CB43-45BE-874D-FECCAFF233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621" y="2227063"/>
            <a:ext cx="1382482" cy="914400"/>
          </a:xfrm>
          <a:prstGeom prst="rect">
            <a:avLst/>
          </a:prstGeom>
        </p:spPr>
        <p:txBody>
          <a:bodyPr anchor="ctr"/>
          <a:lstStyle>
            <a:lvl1pPr algn="r">
              <a:defRPr sz="6000" b="1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defRPr>
            </a:lvl1pPr>
            <a:lvl2pPr>
              <a:defRPr sz="6000" b="1">
                <a:latin typeface="Rajdhani" panose="020B0604020202020204" charset="0"/>
                <a:cs typeface="Rajdhani" panose="020B0604020202020204" charset="0"/>
              </a:defRPr>
            </a:lvl2pPr>
            <a:lvl3pPr>
              <a:defRPr sz="6000" b="1">
                <a:latin typeface="Rajdhani" panose="020B0604020202020204" charset="0"/>
                <a:cs typeface="Rajdhani" panose="020B0604020202020204" charset="0"/>
              </a:defRPr>
            </a:lvl3pPr>
            <a:lvl4pPr>
              <a:defRPr sz="6000" b="1">
                <a:latin typeface="Rajdhani" panose="020B0604020202020204" charset="0"/>
                <a:cs typeface="Rajdhani" panose="020B0604020202020204" charset="0"/>
              </a:defRPr>
            </a:lvl4pPr>
            <a:lvl5pPr>
              <a:defRPr sz="6000" b="1">
                <a:latin typeface="Rajdhani" panose="020B0604020202020204" charset="0"/>
                <a:cs typeface="Rajdhani" panose="020B0604020202020204" charset="0"/>
              </a:defRPr>
            </a:lvl5pPr>
          </a:lstStyle>
          <a:p>
            <a:pPr lvl="0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18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">
  <p:cSld name="Layout personalizado 2">
    <p:bg>
      <p:bgPr>
        <a:solidFill>
          <a:srgbClr val="33383C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07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ozilla.org/pt-BR/firefox/n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google.com/chrom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3;p74">
            <a:extLst>
              <a:ext uri="{FF2B5EF4-FFF2-40B4-BE49-F238E27FC236}">
                <a16:creationId xmlns:a16="http://schemas.microsoft.com/office/drawing/2014/main" id="{555DD9B3-1139-458F-B0EF-CDB672A835E4}"/>
              </a:ext>
            </a:extLst>
          </p:cNvPr>
          <p:cNvSpPr txBox="1"/>
          <p:nvPr/>
        </p:nvSpPr>
        <p:spPr>
          <a:xfrm>
            <a:off x="4572000" y="587505"/>
            <a:ext cx="3441000" cy="27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Guia de instalação Mac</a:t>
            </a:r>
            <a:endParaRPr sz="50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C371A-0916-47DB-92A6-35149B39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Algumas</a:t>
            </a:r>
            <a:r>
              <a:rPr lang="pt-BR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 dirty="0"/>
              <a:t>configurações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EBD2C13-3EBA-4768-B2FC-9F27771C719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8151" y="1645550"/>
            <a:ext cx="5019478" cy="547479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" sz="1500" dirty="0"/>
              <a:t>Selecione a opção: "</a:t>
            </a:r>
            <a:r>
              <a:rPr lang="en" sz="1500" i="1" dirty="0"/>
              <a:t>Install additional languages…</a:t>
            </a:r>
            <a:r>
              <a:rPr lang="en" sz="1500" dirty="0"/>
              <a:t>".</a:t>
            </a:r>
          </a:p>
          <a:p>
            <a:pPr marL="342900" indent="-342900">
              <a:buFont typeface="+mj-lt"/>
              <a:buAutoNum type="arabicPeriod" startAt="3"/>
            </a:pPr>
            <a:endParaRPr lang="en" sz="1500" b="1" dirty="0"/>
          </a:p>
          <a:p>
            <a:pPr marL="342900" indent="-342900">
              <a:buFont typeface="+mj-lt"/>
              <a:buAutoNum type="arabicPeriod" startAt="3"/>
            </a:pPr>
            <a:endParaRPr lang="pt-BR" sz="1500" b="1" dirty="0"/>
          </a:p>
          <a:p>
            <a:pPr marL="342900" indent="-342900">
              <a:buFont typeface="+mj-lt"/>
              <a:buAutoNum type="arabicPeriod" startAt="3"/>
            </a:pPr>
            <a:endParaRPr lang="pt-BR" sz="1500" b="1" dirty="0"/>
          </a:p>
          <a:p>
            <a:pPr marL="342900" indent="-342900">
              <a:buFont typeface="+mj-lt"/>
              <a:buAutoNum type="arabicPeriod" startAt="3"/>
            </a:pPr>
            <a:endParaRPr lang="pt-BR" sz="1500" b="1" dirty="0"/>
          </a:p>
          <a:p>
            <a:pPr marL="342900" indent="-342900">
              <a:buFont typeface="+mj-lt"/>
              <a:buAutoNum type="arabicPeriod" startAt="3"/>
            </a:pPr>
            <a:r>
              <a:rPr lang="en" sz="1500" dirty="0"/>
              <a:t>Um menu lateral será exibido a esquerda, selecione “</a:t>
            </a:r>
            <a:r>
              <a:rPr lang="en" sz="1500" i="1" dirty="0"/>
              <a:t>Portuguese (Brazil)</a:t>
            </a:r>
            <a:r>
              <a:rPr lang="en" sz="1500" dirty="0"/>
              <a:t>”</a:t>
            </a:r>
            <a:endParaRPr lang="pt-BR" sz="1500" dirty="0"/>
          </a:p>
        </p:txBody>
      </p:sp>
      <p:pic>
        <p:nvPicPr>
          <p:cNvPr id="8" name="Google Shape;436;p97">
            <a:extLst>
              <a:ext uri="{FF2B5EF4-FFF2-40B4-BE49-F238E27FC236}">
                <a16:creationId xmlns:a16="http://schemas.microsoft.com/office/drawing/2014/main" id="{2E7869CD-B167-43FF-99F1-8C9409DC18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4035" y="2193029"/>
            <a:ext cx="5319825" cy="7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A19828-38E5-4B00-A735-2CCBFB1F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18" y="3101636"/>
            <a:ext cx="2190412" cy="16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C371A-0916-47DB-92A6-35149B39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Algumas</a:t>
            </a:r>
            <a:r>
              <a:rPr lang="pt-BR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 dirty="0"/>
              <a:t>configurações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EBD2C13-3EBA-4768-B2FC-9F27771C719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8151" y="1645550"/>
            <a:ext cx="5019478" cy="547479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" sz="1400" dirty="0"/>
              <a:t>Clique no botão “</a:t>
            </a:r>
            <a:r>
              <a:rPr lang="en" sz="1400" i="1" dirty="0"/>
              <a:t>install</a:t>
            </a:r>
            <a:r>
              <a:rPr lang="en" sz="1400" dirty="0"/>
              <a:t>”</a:t>
            </a:r>
            <a:endParaRPr lang="pt-BR" sz="1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1CE60D-A92A-4D16-BF64-B6F9D909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5" y="2302885"/>
            <a:ext cx="6327239" cy="12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7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116DC16-8A34-421D-B405-0E8E8551D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6396" y="2141126"/>
            <a:ext cx="3876969" cy="1086274"/>
          </a:xfrm>
        </p:spPr>
        <p:txBody>
          <a:bodyPr/>
          <a:lstStyle/>
          <a:p>
            <a:r>
              <a:rPr lang="pt-BR" dirty="0"/>
              <a:t>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8F367-5522-45BA-84D1-74BACD5AF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450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0;p93">
            <a:extLst>
              <a:ext uri="{FF2B5EF4-FFF2-40B4-BE49-F238E27FC236}">
                <a16:creationId xmlns:a16="http://schemas.microsoft.com/office/drawing/2014/main" id="{99EF1998-D50C-48BC-B828-5494C51980B1}"/>
              </a:ext>
            </a:extLst>
          </p:cNvPr>
          <p:cNvSpPr txBox="1"/>
          <p:nvPr/>
        </p:nvSpPr>
        <p:spPr>
          <a:xfrm>
            <a:off x="763050" y="1769286"/>
            <a:ext cx="4503000" cy="168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Anteriormente, </a:t>
            </a:r>
            <a:r>
              <a:rPr lang="pt-BR" sz="2000" b="1" dirty="0" err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só executava no </a:t>
            </a:r>
            <a:r>
              <a:rPr lang="pt-BR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pt-BR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Node.js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vai nos permitir executar código de </a:t>
            </a:r>
            <a:r>
              <a:rPr lang="pt-BR" sz="2000" dirty="0" err="1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JavaScript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em nosso </a:t>
            </a:r>
            <a:r>
              <a:rPr lang="pt-BR" sz="2000" b="1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computador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</a:p>
        </p:txBody>
      </p:sp>
      <p:sp>
        <p:nvSpPr>
          <p:cNvPr id="6" name="Google Shape;391;p93">
            <a:extLst>
              <a:ext uri="{FF2B5EF4-FFF2-40B4-BE49-F238E27FC236}">
                <a16:creationId xmlns:a16="http://schemas.microsoft.com/office/drawing/2014/main" id="{F7F94381-0F85-41CF-82B9-E0411FD34D93}"/>
              </a:ext>
            </a:extLst>
          </p:cNvPr>
          <p:cNvSpPr txBox="1"/>
          <p:nvPr/>
        </p:nvSpPr>
        <p:spPr>
          <a:xfrm>
            <a:off x="479271" y="79255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 b="1" dirty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10000" dirty="0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" name="Google Shape;392;p93">
            <a:extLst>
              <a:ext uri="{FF2B5EF4-FFF2-40B4-BE49-F238E27FC236}">
                <a16:creationId xmlns:a16="http://schemas.microsoft.com/office/drawing/2014/main" id="{87D45AA7-EB6C-4127-BB6A-E2DDB0B88A71}"/>
              </a:ext>
            </a:extLst>
          </p:cNvPr>
          <p:cNvSpPr txBox="1"/>
          <p:nvPr/>
        </p:nvSpPr>
        <p:spPr>
          <a:xfrm>
            <a:off x="4778175" y="3552319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 b="1" dirty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10000" dirty="0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" name="Google Shape;393;p93">
            <a:extLst>
              <a:ext uri="{FF2B5EF4-FFF2-40B4-BE49-F238E27FC236}">
                <a16:creationId xmlns:a16="http://schemas.microsoft.com/office/drawing/2014/main" id="{9730D247-8DD8-487F-9AD0-7A9C544A04DF}"/>
              </a:ext>
            </a:extLst>
          </p:cNvPr>
          <p:cNvSpPr/>
          <p:nvPr/>
        </p:nvSpPr>
        <p:spPr>
          <a:xfrm>
            <a:off x="6185409" y="1692753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43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68E8-ED5C-4F3B-9395-D46C8AF6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Como </a:t>
            </a:r>
            <a:r>
              <a:rPr lang="pt-BR" sz="2800" dirty="0"/>
              <a:t>instalar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A53E267-26B0-4C92-ABDE-CE7177385969}"/>
              </a:ext>
            </a:extLst>
          </p:cNvPr>
          <p:cNvGrpSpPr/>
          <p:nvPr/>
        </p:nvGrpSpPr>
        <p:grpSpPr>
          <a:xfrm>
            <a:off x="681675" y="1593000"/>
            <a:ext cx="5678700" cy="2968115"/>
            <a:chOff x="696800" y="1341126"/>
            <a:chExt cx="5678700" cy="2968115"/>
          </a:xfrm>
        </p:grpSpPr>
        <p:sp>
          <p:nvSpPr>
            <p:cNvPr id="9" name="Google Shape;625;p132">
              <a:extLst>
                <a:ext uri="{FF2B5EF4-FFF2-40B4-BE49-F238E27FC236}">
                  <a16:creationId xmlns:a16="http://schemas.microsoft.com/office/drawing/2014/main" id="{EC621809-EA6F-46AA-9F61-522491CE43F0}"/>
                </a:ext>
              </a:extLst>
            </p:cNvPr>
            <p:cNvSpPr txBox="1"/>
            <p:nvPr/>
          </p:nvSpPr>
          <p:spPr>
            <a:xfrm>
              <a:off x="696800" y="1341126"/>
              <a:ext cx="5678700" cy="2968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23850" algn="l" rtl="0">
                <a:spcBef>
                  <a:spcPts val="600"/>
                </a:spcBef>
                <a:spcAft>
                  <a:spcPts val="0"/>
                </a:spcAft>
                <a:buSzPts val="1500"/>
                <a:buFont typeface="Open Sans"/>
                <a:buAutoNum type="arabicPeriod"/>
              </a:pPr>
              <a:r>
                <a:rPr lang="en" sz="15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Visitar o site </a:t>
              </a:r>
              <a:r>
                <a:rPr lang="en" sz="1500" u="sng" dirty="0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2"/>
                </a:rPr>
                <a:t>https://nodejs.org</a:t>
              </a:r>
              <a:r>
                <a:rPr lang="en" sz="15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marL="457200" marR="0" lvl="0" indent="-323850" algn="l" rtl="0">
                <a:spcBef>
                  <a:spcPts val="600"/>
                </a:spcBef>
                <a:spcAft>
                  <a:spcPts val="0"/>
                </a:spcAft>
                <a:buSzPts val="1500"/>
                <a:buFont typeface="Open Sans"/>
                <a:buAutoNum type="arabicPeriod"/>
              </a:pPr>
              <a:endParaRPr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23850" algn="l" rtl="0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500"/>
                <a:buFont typeface="Open Sans"/>
                <a:buAutoNum type="arabicPeriod"/>
              </a:pPr>
              <a:r>
                <a:rPr lang="en" sz="15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Selecionar a versão de instalação LTS (estable).</a:t>
              </a:r>
            </a:p>
            <a:p>
              <a:pPr marL="457200" lvl="0" indent="-323850" algn="l" rtl="0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500"/>
                <a:buFont typeface="Open Sans"/>
                <a:buAutoNum type="arabicPeriod"/>
              </a:pPr>
              <a:endParaRPr lang="pt-BR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23850" algn="l" rtl="0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500"/>
                <a:buFont typeface="Open Sans"/>
                <a:buAutoNum type="arabicPeriod"/>
              </a:pPr>
              <a:endParaRPr lang="pt-BR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23850" algn="l" rtl="0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500"/>
                <a:buFont typeface="Open Sans"/>
                <a:buAutoNum type="arabicPeriod"/>
              </a:pPr>
              <a:endParaRPr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23850" algn="l" rtl="0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500"/>
                <a:buFont typeface="Open Sans"/>
                <a:buAutoNum type="arabicPeriod"/>
              </a:pPr>
              <a:r>
                <a:rPr lang="en" sz="15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Descompactar o arquivo baixado.</a:t>
              </a:r>
            </a:p>
            <a:p>
              <a:pPr marL="457200" lvl="0" indent="-323850" algn="l" rtl="0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500"/>
                <a:buFont typeface="Open Sans"/>
                <a:buAutoNum type="arabicPeriod"/>
              </a:pPr>
              <a:endParaRPr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23850" algn="l" rtl="0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500"/>
                <a:buFont typeface="Open Sans"/>
                <a:buAutoNum type="arabicPeriod"/>
              </a:pPr>
              <a:r>
                <a:rPr lang="en" sz="15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Abra o arquivo e siga as instruções de instalação.</a:t>
              </a:r>
              <a:endParaRPr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0" name="Google Shape;627;p132">
              <a:extLst>
                <a:ext uri="{FF2B5EF4-FFF2-40B4-BE49-F238E27FC236}">
                  <a16:creationId xmlns:a16="http://schemas.microsoft.com/office/drawing/2014/main" id="{30030D83-16BE-44FB-8615-897D0A8B6CF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5607" y="2459951"/>
              <a:ext cx="3269076" cy="60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628;p132">
              <a:extLst>
                <a:ext uri="{FF2B5EF4-FFF2-40B4-BE49-F238E27FC236}">
                  <a16:creationId xmlns:a16="http://schemas.microsoft.com/office/drawing/2014/main" id="{E28C3648-31C0-4F06-AB3B-386D4E053A0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60930" y="3284561"/>
              <a:ext cx="1780275" cy="3873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534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116DC16-8A34-421D-B405-0E8E8551D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6396" y="2141126"/>
            <a:ext cx="3876969" cy="1086274"/>
          </a:xfrm>
        </p:spPr>
        <p:txBody>
          <a:bodyPr/>
          <a:lstStyle/>
          <a:p>
            <a:r>
              <a:rPr lang="pt-BR" dirty="0"/>
              <a:t>Git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8F367-5522-45BA-84D1-74BACD5AF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4823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0;p93">
            <a:extLst>
              <a:ext uri="{FF2B5EF4-FFF2-40B4-BE49-F238E27FC236}">
                <a16:creationId xmlns:a16="http://schemas.microsoft.com/office/drawing/2014/main" id="{99EF1998-D50C-48BC-B828-5494C51980B1}"/>
              </a:ext>
            </a:extLst>
          </p:cNvPr>
          <p:cNvSpPr txBox="1"/>
          <p:nvPr/>
        </p:nvSpPr>
        <p:spPr>
          <a:xfrm>
            <a:off x="763050" y="2021534"/>
            <a:ext cx="4503000" cy="168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é um </a:t>
            </a:r>
            <a:r>
              <a:rPr lang="pt-BR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programa de controle de versão 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desenvolvido por </a:t>
            </a:r>
            <a:r>
              <a:rPr lang="pt-BR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Linus Torvalds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Ele nos permitirá trabalhar de </a:t>
            </a:r>
            <a:r>
              <a:rPr lang="pt-BR" sz="2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forma </a:t>
            </a:r>
            <a:r>
              <a:rPr lang="pt-BR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colaborativa</a:t>
            </a:r>
            <a:r>
              <a:rPr lang="pt-BR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</a:p>
        </p:txBody>
      </p:sp>
      <p:sp>
        <p:nvSpPr>
          <p:cNvPr id="6" name="Google Shape;391;p93">
            <a:extLst>
              <a:ext uri="{FF2B5EF4-FFF2-40B4-BE49-F238E27FC236}">
                <a16:creationId xmlns:a16="http://schemas.microsoft.com/office/drawing/2014/main" id="{F7F94381-0F85-41CF-82B9-E0411FD34D93}"/>
              </a:ext>
            </a:extLst>
          </p:cNvPr>
          <p:cNvSpPr txBox="1"/>
          <p:nvPr/>
        </p:nvSpPr>
        <p:spPr>
          <a:xfrm>
            <a:off x="479271" y="1044807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 b="1" dirty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10000" dirty="0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" name="Google Shape;392;p93">
            <a:extLst>
              <a:ext uri="{FF2B5EF4-FFF2-40B4-BE49-F238E27FC236}">
                <a16:creationId xmlns:a16="http://schemas.microsoft.com/office/drawing/2014/main" id="{87D45AA7-EB6C-4127-BB6A-E2DDB0B88A71}"/>
              </a:ext>
            </a:extLst>
          </p:cNvPr>
          <p:cNvSpPr txBox="1"/>
          <p:nvPr/>
        </p:nvSpPr>
        <p:spPr>
          <a:xfrm>
            <a:off x="4778175" y="3320494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 b="1" dirty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10000" dirty="0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" name="Google Shape;393;p93">
            <a:extLst>
              <a:ext uri="{FF2B5EF4-FFF2-40B4-BE49-F238E27FC236}">
                <a16:creationId xmlns:a16="http://schemas.microsoft.com/office/drawing/2014/main" id="{9730D247-8DD8-487F-9AD0-7A9C544A04DF}"/>
              </a:ext>
            </a:extLst>
          </p:cNvPr>
          <p:cNvSpPr/>
          <p:nvPr/>
        </p:nvSpPr>
        <p:spPr>
          <a:xfrm>
            <a:off x="6185409" y="1945001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61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68E8-ED5C-4F3B-9395-D46C8AF6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Como </a:t>
            </a:r>
            <a:r>
              <a:rPr lang="pt-BR" sz="2800" dirty="0"/>
              <a:t>instalar</a:t>
            </a:r>
            <a:endParaRPr lang="pt-BR" dirty="0"/>
          </a:p>
        </p:txBody>
      </p:sp>
      <p:sp>
        <p:nvSpPr>
          <p:cNvPr id="14" name="Google Shape;694;p139">
            <a:extLst>
              <a:ext uri="{FF2B5EF4-FFF2-40B4-BE49-F238E27FC236}">
                <a16:creationId xmlns:a16="http://schemas.microsoft.com/office/drawing/2014/main" id="{58051FF1-1838-4462-87A0-86D974679B86}"/>
              </a:ext>
            </a:extLst>
          </p:cNvPr>
          <p:cNvSpPr txBox="1"/>
          <p:nvPr/>
        </p:nvSpPr>
        <p:spPr>
          <a:xfrm>
            <a:off x="741400" y="1645550"/>
            <a:ext cx="6465900" cy="86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No Mac, o Git já está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instalado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e pronto para uso. Tente o seguinte comando no terminal para verifica-lo, ele informará qual </a:t>
            </a:r>
            <a:r>
              <a:rPr lang="pt-BR" b="1" dirty="0">
                <a:latin typeface="Open Sans"/>
                <a:ea typeface="Open Sans"/>
                <a:cs typeface="Open Sans"/>
                <a:sym typeface="Open Sans"/>
              </a:rPr>
              <a:t>versão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do Git está instalada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" name="Google Shape;695;p139">
            <a:extLst>
              <a:ext uri="{FF2B5EF4-FFF2-40B4-BE49-F238E27FC236}">
                <a16:creationId xmlns:a16="http://schemas.microsoft.com/office/drawing/2014/main" id="{BC74F946-5971-4098-B2A8-DB499BFA56D5}"/>
              </a:ext>
            </a:extLst>
          </p:cNvPr>
          <p:cNvGrpSpPr/>
          <p:nvPr/>
        </p:nvGrpSpPr>
        <p:grpSpPr>
          <a:xfrm>
            <a:off x="741434" y="2505968"/>
            <a:ext cx="6510033" cy="530701"/>
            <a:chOff x="697125" y="2933619"/>
            <a:chExt cx="6846900" cy="530701"/>
          </a:xfrm>
        </p:grpSpPr>
        <p:sp>
          <p:nvSpPr>
            <p:cNvPr id="16" name="Google Shape;696;p139">
              <a:extLst>
                <a:ext uri="{FF2B5EF4-FFF2-40B4-BE49-F238E27FC236}">
                  <a16:creationId xmlns:a16="http://schemas.microsoft.com/office/drawing/2014/main" id="{D3DFD1E3-4332-431D-A72F-1DA53A434240}"/>
                </a:ext>
              </a:extLst>
            </p:cNvPr>
            <p:cNvSpPr/>
            <p:nvPr/>
          </p:nvSpPr>
          <p:spPr>
            <a:xfrm>
              <a:off x="1181325" y="2933620"/>
              <a:ext cx="63627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180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git -version</a:t>
              </a: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" name="Google Shape;697;p139">
              <a:extLst>
                <a:ext uri="{FF2B5EF4-FFF2-40B4-BE49-F238E27FC236}">
                  <a16:creationId xmlns:a16="http://schemas.microsoft.com/office/drawing/2014/main" id="{877E7BD7-749C-40AD-A689-4B4C2C08BA4F}"/>
                </a:ext>
              </a:extLst>
            </p:cNvPr>
            <p:cNvSpPr/>
            <p:nvPr/>
          </p:nvSpPr>
          <p:spPr>
            <a:xfrm>
              <a:off x="697125" y="2933619"/>
              <a:ext cx="4842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7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4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>
            <a:hlinkClick r:id="rId3" action="ppaction://hlinksldjump"/>
          </p:cNvPr>
          <p:cNvSpPr txBox="1"/>
          <p:nvPr/>
        </p:nvSpPr>
        <p:spPr>
          <a:xfrm>
            <a:off x="2654397" y="1919900"/>
            <a:ext cx="1755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Navegadores</a:t>
            </a:r>
            <a:endParaRPr sz="2000" b="1" dirty="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1788400" y="16303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38">
            <a:hlinkClick r:id="rId4" action="ppaction://hlinksldjump"/>
          </p:cNvPr>
          <p:cNvSpPr txBox="1"/>
          <p:nvPr/>
        </p:nvSpPr>
        <p:spPr>
          <a:xfrm>
            <a:off x="5613275" y="1954388"/>
            <a:ext cx="1755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Editor de Código</a:t>
            </a:r>
            <a:endParaRPr sz="2000" b="1" dirty="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4734603" y="16303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38">
            <a:hlinkClick r:id="rId5" action="ppaction://hlinksldjump"/>
          </p:cNvPr>
          <p:cNvSpPr txBox="1"/>
          <p:nvPr/>
        </p:nvSpPr>
        <p:spPr>
          <a:xfrm>
            <a:off x="2654397" y="3562425"/>
            <a:ext cx="1755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 err="1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Node</a:t>
            </a:r>
            <a:endParaRPr sz="2000" b="1" dirty="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1788400" y="327291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38">
            <a:hlinkClick r:id="rId6" action="ppaction://hlinksldjump"/>
          </p:cNvPr>
          <p:cNvSpPr txBox="1"/>
          <p:nvPr/>
        </p:nvSpPr>
        <p:spPr>
          <a:xfrm>
            <a:off x="5600600" y="3508125"/>
            <a:ext cx="1755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</a:t>
            </a:r>
            <a:endParaRPr sz="2000" b="1" dirty="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734603" y="327291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sz="6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rgbClr val="EC183F"/>
                </a:solidFill>
              </a:rPr>
              <a:t>Tem</a:t>
            </a:r>
            <a:r>
              <a:rPr lang="es-AR" dirty="0"/>
              <a:t>as</a:t>
            </a:r>
            <a:endParaRPr dirty="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116DC16-8A34-421D-B405-0E8E8551D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6397" y="2141126"/>
            <a:ext cx="3078182" cy="1086274"/>
          </a:xfrm>
        </p:spPr>
        <p:txBody>
          <a:bodyPr/>
          <a:lstStyle/>
          <a:p>
            <a:r>
              <a:rPr lang="pt-BR" dirty="0"/>
              <a:t>Navegadores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8F367-5522-45BA-84D1-74BACD5AF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71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892A7-744E-4AD4-87EB-B4F07909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Navegadores </a:t>
            </a:r>
            <a:r>
              <a:rPr lang="pt-BR" sz="2800" dirty="0"/>
              <a:t>recomendados</a:t>
            </a:r>
            <a:endParaRPr lang="pt-BR" dirty="0"/>
          </a:p>
        </p:txBody>
      </p:sp>
      <p:sp>
        <p:nvSpPr>
          <p:cNvPr id="5" name="Google Shape;373;p91">
            <a:extLst>
              <a:ext uri="{FF2B5EF4-FFF2-40B4-BE49-F238E27FC236}">
                <a16:creationId xmlns:a16="http://schemas.microsoft.com/office/drawing/2014/main" id="{09E5D03B-A14B-4F40-8773-1F59FAFFE22B}"/>
              </a:ext>
            </a:extLst>
          </p:cNvPr>
          <p:cNvSpPr txBox="1"/>
          <p:nvPr/>
        </p:nvSpPr>
        <p:spPr>
          <a:xfrm>
            <a:off x="2487600" y="1645550"/>
            <a:ext cx="4168800" cy="56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Clique na logo para fazer o download</a:t>
            </a: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C5359EC-F74E-43BD-B1C9-D902D7B42A05}"/>
              </a:ext>
            </a:extLst>
          </p:cNvPr>
          <p:cNvGrpSpPr/>
          <p:nvPr/>
        </p:nvGrpSpPr>
        <p:grpSpPr>
          <a:xfrm>
            <a:off x="2428388" y="2571932"/>
            <a:ext cx="3907625" cy="1852037"/>
            <a:chOff x="2428388" y="2311975"/>
            <a:chExt cx="3907625" cy="1852037"/>
          </a:xfrm>
        </p:grpSpPr>
        <p:pic>
          <p:nvPicPr>
            <p:cNvPr id="6" name="Google Shape;370;p91">
              <a:hlinkClick r:id="rId2"/>
              <a:extLst>
                <a:ext uri="{FF2B5EF4-FFF2-40B4-BE49-F238E27FC236}">
                  <a16:creationId xmlns:a16="http://schemas.microsoft.com/office/drawing/2014/main" id="{AB3BDA7D-891C-448E-B88C-E399432A241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1663" y="2311975"/>
              <a:ext cx="1414350" cy="137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71;p91">
              <a:hlinkClick r:id="rId4"/>
              <a:extLst>
                <a:ext uri="{FF2B5EF4-FFF2-40B4-BE49-F238E27FC236}">
                  <a16:creationId xmlns:a16="http://schemas.microsoft.com/office/drawing/2014/main" id="{2B4C2B50-DB55-4D8B-91F7-D73B03ADB60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8388" y="2311976"/>
              <a:ext cx="1371905" cy="137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74;p91">
              <a:extLst>
                <a:ext uri="{FF2B5EF4-FFF2-40B4-BE49-F238E27FC236}">
                  <a16:creationId xmlns:a16="http://schemas.microsoft.com/office/drawing/2014/main" id="{C9642423-8BD8-406C-844B-EB556D8269B4}"/>
                </a:ext>
              </a:extLst>
            </p:cNvPr>
            <p:cNvSpPr txBox="1"/>
            <p:nvPr/>
          </p:nvSpPr>
          <p:spPr>
            <a:xfrm>
              <a:off x="2642288" y="3747312"/>
              <a:ext cx="944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Chrome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375;p91">
              <a:extLst>
                <a:ext uri="{FF2B5EF4-FFF2-40B4-BE49-F238E27FC236}">
                  <a16:creationId xmlns:a16="http://schemas.microsoft.com/office/drawing/2014/main" id="{C1763AFC-88C1-40CE-A1B0-FB6E0CEBC4A1}"/>
                </a:ext>
              </a:extLst>
            </p:cNvPr>
            <p:cNvSpPr txBox="1"/>
            <p:nvPr/>
          </p:nvSpPr>
          <p:spPr>
            <a:xfrm>
              <a:off x="5156781" y="3747306"/>
              <a:ext cx="944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Open Sans"/>
                  <a:ea typeface="Open Sans"/>
                  <a:cs typeface="Open Sans"/>
                  <a:sym typeface="Open Sans"/>
                </a:rPr>
                <a:t>Firefox</a:t>
              </a:r>
              <a:endParaRPr sz="1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55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116DC16-8A34-421D-B405-0E8E8551D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6396" y="2141126"/>
            <a:ext cx="3876969" cy="1086274"/>
          </a:xfrm>
        </p:spPr>
        <p:txBody>
          <a:bodyPr/>
          <a:lstStyle/>
          <a:p>
            <a:r>
              <a:rPr lang="pt-BR" dirty="0"/>
              <a:t>Editor de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8F367-5522-45BA-84D1-74BACD5AF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84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0;p93">
            <a:extLst>
              <a:ext uri="{FF2B5EF4-FFF2-40B4-BE49-F238E27FC236}">
                <a16:creationId xmlns:a16="http://schemas.microsoft.com/office/drawing/2014/main" id="{99EF1998-D50C-48BC-B828-5494C51980B1}"/>
              </a:ext>
            </a:extLst>
          </p:cNvPr>
          <p:cNvSpPr txBox="1"/>
          <p:nvPr/>
        </p:nvSpPr>
        <p:spPr>
          <a:xfrm>
            <a:off x="763050" y="1769286"/>
            <a:ext cx="4503000" cy="3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 </a:t>
            </a: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editor de código </a:t>
            </a:r>
            <a:r>
              <a:rPr lang="en" sz="2000" dirty="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 uma ferramenta que vamos a utilizar para escrever nossos projetos. Ele possui muitas vantagens, como execução de código, correção de bugs, destaque de sintaxe, etc. </a:t>
            </a:r>
            <a:endParaRPr sz="2000" dirty="0">
              <a:solidFill>
                <a:schemeClr val="accen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" name="Google Shape;391;p93">
            <a:extLst>
              <a:ext uri="{FF2B5EF4-FFF2-40B4-BE49-F238E27FC236}">
                <a16:creationId xmlns:a16="http://schemas.microsoft.com/office/drawing/2014/main" id="{F7F94381-0F85-41CF-82B9-E0411FD34D93}"/>
              </a:ext>
            </a:extLst>
          </p:cNvPr>
          <p:cNvSpPr txBox="1"/>
          <p:nvPr/>
        </p:nvSpPr>
        <p:spPr>
          <a:xfrm>
            <a:off x="479271" y="792559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 b="1" dirty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10000" dirty="0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" name="Google Shape;392;p93">
            <a:extLst>
              <a:ext uri="{FF2B5EF4-FFF2-40B4-BE49-F238E27FC236}">
                <a16:creationId xmlns:a16="http://schemas.microsoft.com/office/drawing/2014/main" id="{87D45AA7-EB6C-4127-BB6A-E2DDB0B88A71}"/>
              </a:ext>
            </a:extLst>
          </p:cNvPr>
          <p:cNvSpPr txBox="1"/>
          <p:nvPr/>
        </p:nvSpPr>
        <p:spPr>
          <a:xfrm>
            <a:off x="4778175" y="3552319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 b="1" dirty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10000" dirty="0">
              <a:solidFill>
                <a:schemeClr val="accent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" name="Google Shape;393;p93">
            <a:extLst>
              <a:ext uri="{FF2B5EF4-FFF2-40B4-BE49-F238E27FC236}">
                <a16:creationId xmlns:a16="http://schemas.microsoft.com/office/drawing/2014/main" id="{9730D247-8DD8-487F-9AD0-7A9C544A04DF}"/>
              </a:ext>
            </a:extLst>
          </p:cNvPr>
          <p:cNvSpPr/>
          <p:nvPr/>
        </p:nvSpPr>
        <p:spPr>
          <a:xfrm>
            <a:off x="6185409" y="1692753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38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729EF-9FB5-4DF0-A3C2-D8F3D79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Qual editor </a:t>
            </a:r>
            <a:r>
              <a:rPr lang="pt-BR" sz="2800" dirty="0"/>
              <a:t>vamos usar?</a:t>
            </a:r>
            <a:endParaRPr lang="pt-BR" dirty="0"/>
          </a:p>
        </p:txBody>
      </p:sp>
      <p:sp>
        <p:nvSpPr>
          <p:cNvPr id="5" name="Google Shape;402;p94">
            <a:extLst>
              <a:ext uri="{FF2B5EF4-FFF2-40B4-BE49-F238E27FC236}">
                <a16:creationId xmlns:a16="http://schemas.microsoft.com/office/drawing/2014/main" id="{1B6BFB17-C4D4-41E6-90A1-E7A9B75F6C6B}"/>
              </a:ext>
            </a:extLst>
          </p:cNvPr>
          <p:cNvSpPr txBox="1"/>
          <p:nvPr/>
        </p:nvSpPr>
        <p:spPr>
          <a:xfrm>
            <a:off x="1282262" y="1645550"/>
            <a:ext cx="6579476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Visual Estudio Code é o editor de codigo mais usado, provavelmente o melhor e de codigo fonte aberto. Nós o usaremos ao longo do curso</a:t>
            </a: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22D1FA4-3D24-4782-B3BD-62E1F997558D}"/>
              </a:ext>
            </a:extLst>
          </p:cNvPr>
          <p:cNvGrpSpPr/>
          <p:nvPr/>
        </p:nvGrpSpPr>
        <p:grpSpPr>
          <a:xfrm>
            <a:off x="3455109" y="2571750"/>
            <a:ext cx="2233782" cy="1914174"/>
            <a:chOff x="3598343" y="2571750"/>
            <a:chExt cx="2233782" cy="1914174"/>
          </a:xfrm>
        </p:grpSpPr>
        <p:pic>
          <p:nvPicPr>
            <p:cNvPr id="6" name="Google Shape;403;p94">
              <a:hlinkClick r:id="rId2"/>
              <a:extLst>
                <a:ext uri="{FF2B5EF4-FFF2-40B4-BE49-F238E27FC236}">
                  <a16:creationId xmlns:a16="http://schemas.microsoft.com/office/drawing/2014/main" id="{EFB23B37-2068-4D3D-B218-75DD5ED55BC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66507" y="2571750"/>
              <a:ext cx="1497454" cy="1497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404;p94">
              <a:extLst>
                <a:ext uri="{FF2B5EF4-FFF2-40B4-BE49-F238E27FC236}">
                  <a16:creationId xmlns:a16="http://schemas.microsoft.com/office/drawing/2014/main" id="{8379C10B-D953-4004-8CDA-10B7358DA7BF}"/>
                </a:ext>
              </a:extLst>
            </p:cNvPr>
            <p:cNvSpPr txBox="1"/>
            <p:nvPr/>
          </p:nvSpPr>
          <p:spPr>
            <a:xfrm>
              <a:off x="3598343" y="4144853"/>
              <a:ext cx="2233782" cy="341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latin typeface="Open Sans"/>
                  <a:ea typeface="Open Sans"/>
                  <a:cs typeface="Open Sans"/>
                  <a:sym typeface="Open Sans"/>
                </a:rPr>
                <a:t>Visual Studio Code</a:t>
              </a:r>
              <a:endParaRPr sz="15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55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68E8-ED5C-4F3B-9395-D46C8AF6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Como </a:t>
            </a:r>
            <a:r>
              <a:rPr lang="pt-BR" sz="2800" dirty="0"/>
              <a:t>instalar</a:t>
            </a:r>
            <a:endParaRPr lang="pt-BR" dirty="0"/>
          </a:p>
        </p:txBody>
      </p:sp>
      <p:sp>
        <p:nvSpPr>
          <p:cNvPr id="15" name="Google Shape;556;p125">
            <a:extLst>
              <a:ext uri="{FF2B5EF4-FFF2-40B4-BE49-F238E27FC236}">
                <a16:creationId xmlns:a16="http://schemas.microsoft.com/office/drawing/2014/main" id="{C0980760-AD1B-4FE1-AC83-11874B8126D7}"/>
              </a:ext>
            </a:extLst>
          </p:cNvPr>
          <p:cNvSpPr txBox="1"/>
          <p:nvPr/>
        </p:nvSpPr>
        <p:spPr>
          <a:xfrm>
            <a:off x="681675" y="1645550"/>
            <a:ext cx="7648525" cy="235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Visitar o site </a:t>
            </a:r>
            <a:r>
              <a:rPr lang="en" sz="15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https://code.visualstudio.com/Download</a:t>
            </a:r>
            <a:r>
              <a:rPr lang="en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n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Selecionar a plataforma Mac.</a:t>
            </a: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n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Descomprimir e abrir o arquivo.</a:t>
            </a: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pt-BR" sz="15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Mova o arquivo descompactado para a pasta de aplicativos</a:t>
            </a: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94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C371A-0916-47DB-92A6-35149B39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434343"/>
                </a:solidFill>
              </a:rPr>
              <a:t>Algumas</a:t>
            </a:r>
            <a:r>
              <a:rPr lang="pt-BR" sz="2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800" dirty="0"/>
              <a:t>configurações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544FE-0CA3-4296-9F78-4EA49C2A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5" y="1645550"/>
            <a:ext cx="7695070" cy="845402"/>
          </a:xfrm>
        </p:spPr>
        <p:txBody>
          <a:bodyPr/>
          <a:lstStyle/>
          <a:p>
            <a:r>
              <a:rPr lang="pt-BR" sz="1500" dirty="0"/>
              <a:t>Configuração do VS Code em português</a:t>
            </a:r>
          </a:p>
          <a:p>
            <a:pPr>
              <a:lnSpc>
                <a:spcPct val="200000"/>
              </a:lnSpc>
            </a:pPr>
            <a:r>
              <a:rPr lang="pt-BR" sz="1500" b="0" dirty="0">
                <a:solidFill>
                  <a:srgbClr val="FFFFFF"/>
                </a:solidFill>
                <a:highlight>
                  <a:srgbClr val="EC183F"/>
                </a:highlight>
              </a:rPr>
              <a:t>Recomendamos apenas se não tiver conhecimento em palavras simples em inglês.</a:t>
            </a:r>
          </a:p>
          <a:p>
            <a:endParaRPr lang="pt-BR" sz="15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EBD2C13-3EBA-4768-B2FC-9F27771C719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8150" y="2836852"/>
            <a:ext cx="6669602" cy="54747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sz="1500" dirty="0"/>
              <a:t>Com VS Code aberto, pressionar as teclas: </a:t>
            </a:r>
            <a:r>
              <a:rPr lang="pt-BR" sz="1500" b="1" dirty="0" err="1"/>
              <a:t>Ctrl</a:t>
            </a:r>
            <a:r>
              <a:rPr lang="pt-BR" sz="1500" dirty="0"/>
              <a:t> + </a:t>
            </a:r>
            <a:r>
              <a:rPr lang="pt-BR" sz="1500" b="1" dirty="0"/>
              <a:t>Shift </a:t>
            </a:r>
            <a:r>
              <a:rPr lang="pt-BR" sz="1500" dirty="0"/>
              <a:t>+ </a:t>
            </a:r>
            <a:r>
              <a:rPr lang="pt-BR" sz="1500" b="1" dirty="0"/>
              <a:t>P</a:t>
            </a:r>
          </a:p>
          <a:p>
            <a:pPr marL="342900" indent="-342900">
              <a:buFont typeface="+mj-lt"/>
              <a:buAutoNum type="arabicPeriod"/>
            </a:pPr>
            <a:endParaRPr lang="pt-BR" sz="1500" b="1" dirty="0"/>
          </a:p>
          <a:p>
            <a:pPr marL="342900" indent="-342900">
              <a:buFont typeface="+mj-lt"/>
              <a:buAutoNum type="arabicPeriod"/>
            </a:pPr>
            <a:endParaRPr lang="pt-BR" sz="1500" b="1" dirty="0"/>
          </a:p>
          <a:p>
            <a:pPr marL="342900" indent="-342900">
              <a:buFont typeface="+mj-lt"/>
              <a:buAutoNum type="arabicPeriod"/>
            </a:pPr>
            <a:endParaRPr lang="pt-BR" sz="1500" b="1" dirty="0"/>
          </a:p>
          <a:p>
            <a:pPr marL="342900" indent="-342900">
              <a:buFont typeface="+mj-lt"/>
              <a:buAutoNum type="arabicPeriod"/>
            </a:pPr>
            <a:r>
              <a:rPr lang="pt-BR" sz="1500" dirty="0"/>
              <a:t>Digite "</a:t>
            </a:r>
            <a:r>
              <a:rPr lang="pt-BR" sz="1500" i="1" dirty="0"/>
              <a:t>Display</a:t>
            </a:r>
            <a:r>
              <a:rPr lang="pt-BR" sz="1500" dirty="0"/>
              <a:t>" escolha a opção: “</a:t>
            </a:r>
            <a:r>
              <a:rPr lang="pt-BR" sz="1500" i="1" dirty="0"/>
              <a:t>Configure Display </a:t>
            </a:r>
            <a:r>
              <a:rPr lang="pt-BR" sz="1500" i="1" dirty="0" err="1"/>
              <a:t>Language</a:t>
            </a:r>
            <a:r>
              <a:rPr lang="pt-BR" sz="1500" dirty="0"/>
              <a:t>”. </a:t>
            </a:r>
            <a:endParaRPr lang="pt-BR" sz="1500" b="1" dirty="0"/>
          </a:p>
          <a:p>
            <a:pPr marL="342900" indent="-342900">
              <a:buFont typeface="+mj-lt"/>
              <a:buAutoNum type="arabicPeriod"/>
            </a:pPr>
            <a:endParaRPr lang="pt-BR" sz="1500" dirty="0"/>
          </a:p>
        </p:txBody>
      </p:sp>
      <p:pic>
        <p:nvPicPr>
          <p:cNvPr id="5" name="Google Shape;424;p96">
            <a:extLst>
              <a:ext uri="{FF2B5EF4-FFF2-40B4-BE49-F238E27FC236}">
                <a16:creationId xmlns:a16="http://schemas.microsoft.com/office/drawing/2014/main" id="{CE20AB10-FDFD-4A6E-9152-89A2F6886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6409" y="3384331"/>
            <a:ext cx="5356176" cy="51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63505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345</Words>
  <Application>Microsoft Office PowerPoint</Application>
  <PresentationFormat>Apresentação na tela (16:9)</PresentationFormat>
  <Paragraphs>75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Rajdhani</vt:lpstr>
      <vt:lpstr>Arial</vt:lpstr>
      <vt:lpstr>Open Sans Light</vt:lpstr>
      <vt:lpstr>Times New Roman</vt:lpstr>
      <vt:lpstr>Open Sans ExtraBold</vt:lpstr>
      <vt:lpstr>Calibri</vt:lpstr>
      <vt:lpstr>Consolas</vt:lpstr>
      <vt:lpstr>Open Sans</vt:lpstr>
      <vt:lpstr>Montserrat</vt:lpstr>
      <vt:lpstr>Digital House</vt:lpstr>
      <vt:lpstr>Apresentação do PowerPoint</vt:lpstr>
      <vt:lpstr>Temas</vt:lpstr>
      <vt:lpstr>Apresentação do PowerPoint</vt:lpstr>
      <vt:lpstr>Navegadores recomendados</vt:lpstr>
      <vt:lpstr>Apresentação do PowerPoint</vt:lpstr>
      <vt:lpstr>Apresentação do PowerPoint</vt:lpstr>
      <vt:lpstr>Qual editor vamos usar?</vt:lpstr>
      <vt:lpstr>Como instalar</vt:lpstr>
      <vt:lpstr>Algumas configurações</vt:lpstr>
      <vt:lpstr>Algumas configurações</vt:lpstr>
      <vt:lpstr>Algumas configurações</vt:lpstr>
      <vt:lpstr>Apresentação do PowerPoint</vt:lpstr>
      <vt:lpstr>Apresentação do PowerPoint</vt:lpstr>
      <vt:lpstr>Como instalar</vt:lpstr>
      <vt:lpstr>Apresentação do PowerPoint</vt:lpstr>
      <vt:lpstr>Apresentação do PowerPoint</vt:lpstr>
      <vt:lpstr>Como instalar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Christopher Brendo Gonçalves</cp:lastModifiedBy>
  <cp:revision>12</cp:revision>
  <dcterms:modified xsi:type="dcterms:W3CDTF">2021-05-24T20:10:34Z</dcterms:modified>
</cp:coreProperties>
</file>