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Open Sans ExtraBold"/>
      <p:bold r:id="rId28"/>
      <p:boldItalic r:id="rId29"/>
    </p:embeddedFont>
    <p:embeddedFont>
      <p:font typeface="Rajdhani"/>
      <p:regular r:id="rId30"/>
      <p:bold r:id="rId31"/>
    </p:embeddedFont>
    <p:embeddedFont>
      <p:font typeface="Open Sans Light"/>
      <p:regular r:id="rId32"/>
      <p:bold r:id="rId33"/>
      <p:italic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0" roundtripDataSignature="AMtx7mhxuiHl7mahYLqE2glAgaLDnTU0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OpenSansExtraBold-bold.fntdata"/><Relationship Id="rId27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ExtraBold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jdhani-bold.fntdata"/><Relationship Id="rId30" Type="http://schemas.openxmlformats.org/officeDocument/2006/relationships/font" Target="fonts/Rajdhani-regular.fntdata"/><Relationship Id="rId11" Type="http://schemas.openxmlformats.org/officeDocument/2006/relationships/slide" Target="slides/slide7.xml"/><Relationship Id="rId33" Type="http://schemas.openxmlformats.org/officeDocument/2006/relationships/font" Target="fonts/OpenSansLight-bold.fntdata"/><Relationship Id="rId10" Type="http://schemas.openxmlformats.org/officeDocument/2006/relationships/slide" Target="slides/slide6.xml"/><Relationship Id="rId32" Type="http://schemas.openxmlformats.org/officeDocument/2006/relationships/font" Target="fonts/OpenSansLight-regular.fntdata"/><Relationship Id="rId13" Type="http://schemas.openxmlformats.org/officeDocument/2006/relationships/slide" Target="slides/slide9.xml"/><Relationship Id="rId35" Type="http://schemas.openxmlformats.org/officeDocument/2006/relationships/font" Target="fonts/OpenSansLight-boldItalic.fntdata"/><Relationship Id="rId12" Type="http://schemas.openxmlformats.org/officeDocument/2006/relationships/slide" Target="slides/slide8.xml"/><Relationship Id="rId34" Type="http://schemas.openxmlformats.org/officeDocument/2006/relationships/font" Target="fonts/OpenSansLight-italic.fntdata"/><Relationship Id="rId15" Type="http://schemas.openxmlformats.org/officeDocument/2006/relationships/slide" Target="slides/slide11.xml"/><Relationship Id="rId37" Type="http://schemas.openxmlformats.org/officeDocument/2006/relationships/font" Target="fonts/OpenSans-bold.fntdata"/><Relationship Id="rId14" Type="http://schemas.openxmlformats.org/officeDocument/2006/relationships/slide" Target="slides/slide10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3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2.xml"/><Relationship Id="rId38" Type="http://schemas.openxmlformats.org/officeDocument/2006/relationships/font" Target="fonts/OpenSans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" name="Google Shape;47;p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" name="Google Shape;48;p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0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9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" name="Google Shape;53;p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" name="Google Shape;54;p2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3575" y="-69225"/>
            <a:ext cx="9472072" cy="53053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1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jdhani"/>
              <a:buNone/>
              <a:defRPr b="1" i="0" sz="4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4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2"/>
          <p:cNvPicPr preferRelativeResize="0"/>
          <p:nvPr/>
        </p:nvPicPr>
        <p:blipFill rotWithShape="1">
          <a:blip r:embed="rId2">
            <a:alphaModFix/>
          </a:blip>
          <a:srcRect b="-10919" l="50" r="-49" t="-19237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2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i="0" sz="25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2"/>
          <p:cNvSpPr txBox="1"/>
          <p:nvPr>
            <p:ph idx="1" type="subTitle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i="0" sz="2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2"/>
          <p:cNvSpPr txBox="1"/>
          <p:nvPr>
            <p:ph idx="2" type="subTitle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2"/>
          <p:cNvSpPr txBox="1"/>
          <p:nvPr/>
        </p:nvSpPr>
        <p:spPr>
          <a:xfrm>
            <a:off x="1024575" y="4863525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Guia de Instalação Windows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Layout personalizado 1">
    <p:bg>
      <p:bgPr>
        <a:solidFill>
          <a:srgbClr val="EC183E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3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3"/>
          <p:cNvSpPr txBox="1"/>
          <p:nvPr>
            <p:ph idx="1" type="body"/>
          </p:nvPr>
        </p:nvSpPr>
        <p:spPr>
          <a:xfrm>
            <a:off x="3606397" y="2141126"/>
            <a:ext cx="2616065" cy="1086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700" u="none" cap="none" strike="noStrike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700" u="none" cap="none" strike="noStrike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700" u="none" cap="none" strike="noStrike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700" u="none" cap="none" strike="noStrike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700" u="none" cap="none" strike="noStrike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23"/>
          <p:cNvSpPr txBox="1"/>
          <p:nvPr>
            <p:ph idx="2" type="body"/>
          </p:nvPr>
        </p:nvSpPr>
        <p:spPr>
          <a:xfrm>
            <a:off x="1906621" y="2227063"/>
            <a:ext cx="1382482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000" u="none" cap="none" strike="noStrike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000" u="none" cap="none" strike="noStrike">
                <a:solidFill>
                  <a:srgbClr val="000000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000" u="none" cap="none" strike="noStrike">
                <a:solidFill>
                  <a:srgbClr val="000000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000" u="none" cap="none" strike="noStrike">
                <a:solidFill>
                  <a:srgbClr val="000000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000" u="none" cap="none" strike="noStrike">
                <a:solidFill>
                  <a:srgbClr val="000000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2">
  <p:cSld name="Layout personalizado 2">
    <p:bg>
      <p:bgPr>
        <a:solidFill>
          <a:srgbClr val="33383C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mario">
  <p:cSld name="BLANK_1_1_1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5"/>
          <p:cNvSpPr txBox="1"/>
          <p:nvPr/>
        </p:nvSpPr>
        <p:spPr>
          <a:xfrm>
            <a:off x="720000" y="178800"/>
            <a:ext cx="7704000" cy="10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chemeClr val="accent4"/>
                </a:solidFill>
                <a:latin typeface="Rajdhani"/>
                <a:ea typeface="Rajdhani"/>
                <a:cs typeface="Rajdhani"/>
                <a:sym typeface="Rajdhani"/>
              </a:rPr>
              <a:t>Temario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5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Guia de Instalação Windows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ulo temario">
  <p:cSld name="BLANK_1_1_1_3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Guia de Instalação Windows</a:t>
            </a:r>
            <a:endParaRPr/>
          </a:p>
        </p:txBody>
      </p:sp>
      <p:sp>
        <p:nvSpPr>
          <p:cNvPr id="31" name="Google Shape;31;p26"/>
          <p:cNvSpPr txBox="1"/>
          <p:nvPr>
            <p:ph type="title"/>
          </p:nvPr>
        </p:nvSpPr>
        <p:spPr>
          <a:xfrm>
            <a:off x="757875" y="4170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26"/>
          <p:cNvSpPr txBox="1"/>
          <p:nvPr>
            <p:ph idx="1" type="subTitle"/>
          </p:nvPr>
        </p:nvSpPr>
        <p:spPr>
          <a:xfrm>
            <a:off x="757875" y="14097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Open Sans"/>
              <a:buNone/>
              <a:defRPr b="1" i="0" sz="2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26"/>
          <p:cNvSpPr txBox="1"/>
          <p:nvPr>
            <p:ph idx="2" type="subTitle"/>
          </p:nvPr>
        </p:nvSpPr>
        <p:spPr>
          <a:xfrm>
            <a:off x="774350" y="27585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ulo  1">
  <p:cSld name="BLANK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7"/>
          <p:cNvSpPr/>
          <p:nvPr/>
        </p:nvSpPr>
        <p:spPr>
          <a:xfrm>
            <a:off x="-27075" y="-108275"/>
            <a:ext cx="9171000" cy="4971900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7"/>
          <p:cNvSpPr/>
          <p:nvPr/>
        </p:nvSpPr>
        <p:spPr>
          <a:xfrm>
            <a:off x="848800" y="1012350"/>
            <a:ext cx="7322400" cy="351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7"/>
          <p:cNvSpPr/>
          <p:nvPr/>
        </p:nvSpPr>
        <p:spPr>
          <a:xfrm>
            <a:off x="848800" y="777175"/>
            <a:ext cx="7322400" cy="3990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7199997">
            <a:off x="390682" y="1134983"/>
            <a:ext cx="1329983" cy="1329983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27"/>
          <p:cNvSpPr/>
          <p:nvPr/>
        </p:nvSpPr>
        <p:spPr>
          <a:xfrm>
            <a:off x="10386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7"/>
          <p:cNvSpPr/>
          <p:nvPr/>
        </p:nvSpPr>
        <p:spPr>
          <a:xfrm>
            <a:off x="12672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7"/>
          <p:cNvSpPr/>
          <p:nvPr/>
        </p:nvSpPr>
        <p:spPr>
          <a:xfrm>
            <a:off x="14958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7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Guia de Instalação Windows</a:t>
            </a:r>
            <a:endParaRPr/>
          </a:p>
        </p:txBody>
      </p:sp>
      <p:sp>
        <p:nvSpPr>
          <p:cNvPr id="43" name="Google Shape;43;p27"/>
          <p:cNvSpPr txBox="1"/>
          <p:nvPr>
            <p:ph idx="1" type="subTitle"/>
          </p:nvPr>
        </p:nvSpPr>
        <p:spPr>
          <a:xfrm>
            <a:off x="1787425" y="12870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27"/>
          <p:cNvSpPr txBox="1"/>
          <p:nvPr>
            <p:ph idx="2" type="subTitle"/>
          </p:nvPr>
        </p:nvSpPr>
        <p:spPr>
          <a:xfrm>
            <a:off x="1038650" y="23993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i="0" sz="2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orient="horz" pos="741">
          <p15:clr>
            <a:srgbClr val="EA4335"/>
          </p15:clr>
        </p15:guide>
        <p15:guide id="3" orient="horz" pos="3064">
          <p15:clr>
            <a:srgbClr val="EA4335"/>
          </p15:clr>
        </p15:guide>
        <p15:guide id="4" pos="5306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nodejs.org/en/download" TargetMode="External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-scm.com/downloads" TargetMode="External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5.xml"/><Relationship Id="rId5" Type="http://schemas.openxmlformats.org/officeDocument/2006/relationships/slide" Target="/ppt/slides/slide12.xml"/><Relationship Id="rId6" Type="http://schemas.openxmlformats.org/officeDocument/2006/relationships/slide" Target="/ppt/slides/slide1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mozilla.org/pt-BR/firefox/new/" TargetMode="External"/><Relationship Id="rId4" Type="http://schemas.openxmlformats.org/officeDocument/2006/relationships/image" Target="../media/image15.png"/><Relationship Id="rId5" Type="http://schemas.openxmlformats.org/officeDocument/2006/relationships/hyperlink" Target="https://www.google.com/chrome/" TargetMode="External"/><Relationship Id="rId6" Type="http://schemas.openxmlformats.org/officeDocument/2006/relationships/image" Target="../media/image11.png"/><Relationship Id="rId7" Type="http://schemas.openxmlformats.org/officeDocument/2006/relationships/hyperlink" Target="https://www.google.com/intl/pt-BR/chrome/" TargetMode="External"/><Relationship Id="rId8" Type="http://schemas.openxmlformats.org/officeDocument/2006/relationships/hyperlink" Target="https://www.mozilla.org/pt-BR/firefox/new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ode.visualstudio.com/Download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code.visualstudio.com/Download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"/>
          <p:cNvSpPr txBox="1"/>
          <p:nvPr/>
        </p:nvSpPr>
        <p:spPr>
          <a:xfrm>
            <a:off x="4572000" y="587505"/>
            <a:ext cx="3441000" cy="27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pt-BR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Guia de instalação Windows</a:t>
            </a:r>
            <a:endParaRPr b="1" i="0" sz="5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</a:pPr>
            <a:r>
              <a:rPr lang="pt-BR" sz="2800">
                <a:solidFill>
                  <a:srgbClr val="434343"/>
                </a:solidFill>
              </a:rPr>
              <a:t>Algumas</a:t>
            </a:r>
            <a:r>
              <a:rPr lang="pt-BR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2800"/>
              <a:t>configurações</a:t>
            </a:r>
            <a:endParaRPr/>
          </a:p>
        </p:txBody>
      </p:sp>
      <p:sp>
        <p:nvSpPr>
          <p:cNvPr id="124" name="Google Shape;124;p10"/>
          <p:cNvSpPr txBox="1"/>
          <p:nvPr>
            <p:ph idx="2" type="subTitle"/>
          </p:nvPr>
        </p:nvSpPr>
        <p:spPr>
          <a:xfrm>
            <a:off x="698151" y="1645550"/>
            <a:ext cx="5019478" cy="5474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 startAt="3"/>
            </a:pPr>
            <a:r>
              <a:rPr lang="pt-BR" sz="1500"/>
              <a:t>Selecione a opção: "</a:t>
            </a:r>
            <a:r>
              <a:rPr i="1" lang="pt-BR" sz="1500"/>
              <a:t>Install additional languages…</a:t>
            </a:r>
            <a:r>
              <a:rPr lang="pt-BR" sz="1500"/>
              <a:t>".</a:t>
            </a:r>
            <a:endParaRPr/>
          </a:p>
          <a:p>
            <a:pPr indent="-2413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1" sz="1500"/>
          </a:p>
          <a:p>
            <a:pPr indent="-2413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1" sz="1500"/>
          </a:p>
          <a:p>
            <a:pPr indent="-2413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1" sz="1500"/>
          </a:p>
          <a:p>
            <a:pPr indent="-2413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1" sz="1500"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 startAt="3"/>
            </a:pPr>
            <a:r>
              <a:rPr lang="pt-BR" sz="1500"/>
              <a:t>Um menu lateral será exibido à esquerda: selecione “</a:t>
            </a:r>
            <a:r>
              <a:rPr i="1" lang="pt-BR" sz="1500"/>
              <a:t>Portuguese (Brazil)</a:t>
            </a:r>
            <a:r>
              <a:rPr lang="pt-BR" sz="1500"/>
              <a:t>”</a:t>
            </a:r>
            <a:endParaRPr sz="1500"/>
          </a:p>
        </p:txBody>
      </p:sp>
      <p:pic>
        <p:nvPicPr>
          <p:cNvPr id="125" name="Google Shape;12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035" y="2193029"/>
            <a:ext cx="5319825" cy="74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45818" y="3101636"/>
            <a:ext cx="2190412" cy="1645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</a:pPr>
            <a:r>
              <a:rPr lang="pt-BR" sz="2800">
                <a:solidFill>
                  <a:srgbClr val="434343"/>
                </a:solidFill>
              </a:rPr>
              <a:t>Algumas</a:t>
            </a:r>
            <a:r>
              <a:rPr lang="pt-BR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2800"/>
              <a:t>configurações</a:t>
            </a:r>
            <a:endParaRPr/>
          </a:p>
        </p:txBody>
      </p:sp>
      <p:sp>
        <p:nvSpPr>
          <p:cNvPr id="132" name="Google Shape;132;p11"/>
          <p:cNvSpPr txBox="1"/>
          <p:nvPr>
            <p:ph idx="2" type="subTitle"/>
          </p:nvPr>
        </p:nvSpPr>
        <p:spPr>
          <a:xfrm>
            <a:off x="698151" y="1645550"/>
            <a:ext cx="5019478" cy="5474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 startAt="6"/>
            </a:pPr>
            <a:r>
              <a:rPr lang="pt-BR" sz="1400"/>
              <a:t>Clique no botão “</a:t>
            </a:r>
            <a:r>
              <a:rPr i="1" lang="pt-BR" sz="1400"/>
              <a:t>install</a:t>
            </a:r>
            <a:r>
              <a:rPr lang="pt-BR" sz="1400"/>
              <a:t>”</a:t>
            </a:r>
            <a:endParaRPr sz="1500"/>
          </a:p>
        </p:txBody>
      </p:sp>
      <p:pic>
        <p:nvPicPr>
          <p:cNvPr id="133" name="Google Shape;13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765" y="2302885"/>
            <a:ext cx="6327239" cy="1295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"/>
          <p:cNvSpPr txBox="1"/>
          <p:nvPr>
            <p:ph idx="1" type="body"/>
          </p:nvPr>
        </p:nvSpPr>
        <p:spPr>
          <a:xfrm>
            <a:off x="3606397" y="2141126"/>
            <a:ext cx="3425024" cy="1086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Node</a:t>
            </a:r>
            <a:endParaRPr/>
          </a:p>
        </p:txBody>
      </p:sp>
      <p:sp>
        <p:nvSpPr>
          <p:cNvPr id="139" name="Google Shape;139;p12"/>
          <p:cNvSpPr txBox="1"/>
          <p:nvPr>
            <p:ph idx="2" type="body"/>
          </p:nvPr>
        </p:nvSpPr>
        <p:spPr>
          <a:xfrm>
            <a:off x="1906621" y="2227063"/>
            <a:ext cx="1382482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"/>
          <p:cNvSpPr txBox="1"/>
          <p:nvPr/>
        </p:nvSpPr>
        <p:spPr>
          <a:xfrm>
            <a:off x="763050" y="1904482"/>
            <a:ext cx="4503000" cy="1681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Anteriormente, o </a:t>
            </a:r>
            <a:r>
              <a:rPr b="1" i="0" lang="pt-BR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JavaScript</a:t>
            </a:r>
            <a:r>
              <a:rPr b="0" i="0" lang="pt-BR" sz="20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só executava no </a:t>
            </a:r>
            <a:r>
              <a:rPr b="1" i="0" lang="pt-BR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navegador</a:t>
            </a:r>
            <a:r>
              <a:rPr lang="pt-BR" sz="2000">
                <a:latin typeface="Open Sans Light"/>
                <a:ea typeface="Open Sans Light"/>
                <a:cs typeface="Open Sans Light"/>
                <a:sym typeface="Open Sans Light"/>
              </a:rPr>
              <a:t>. O</a:t>
            </a:r>
            <a:r>
              <a:rPr b="0" i="0" lang="pt-BR" sz="20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b="1" i="0" lang="pt-BR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Node.js</a:t>
            </a:r>
            <a:r>
              <a:rPr lang="pt-BR" sz="2000">
                <a:latin typeface="Open Sans Light"/>
                <a:ea typeface="Open Sans Light"/>
                <a:cs typeface="Open Sans Light"/>
                <a:sym typeface="Open Sans Light"/>
              </a:rPr>
              <a:t>, por sua vez,</a:t>
            </a:r>
            <a:r>
              <a:rPr i="0" lang="pt-BR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pt-BR" sz="20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vai nos permitir executar código JavaScript em nosso </a:t>
            </a:r>
            <a:r>
              <a:rPr lang="pt-BR" sz="2000">
                <a:latin typeface="Open Sans Light"/>
                <a:ea typeface="Open Sans Light"/>
                <a:cs typeface="Open Sans Light"/>
                <a:sym typeface="Open Sans Light"/>
              </a:rPr>
              <a:t>computador, sem a necessidade de um navegador (browser).</a:t>
            </a:r>
            <a:endParaRPr sz="20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5" name="Google Shape;145;p13"/>
          <p:cNvSpPr txBox="1"/>
          <p:nvPr/>
        </p:nvSpPr>
        <p:spPr>
          <a:xfrm>
            <a:off x="479271" y="792559"/>
            <a:ext cx="10926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0000" u="none" cap="none" strike="noStrike">
                <a:solidFill>
                  <a:schemeClr val="accent4"/>
                </a:solidFill>
                <a:latin typeface="Rajdhani"/>
                <a:ea typeface="Rajdhani"/>
                <a:cs typeface="Rajdhani"/>
                <a:sym typeface="Rajdhani"/>
              </a:rPr>
              <a:t>“</a:t>
            </a:r>
            <a:endParaRPr b="0" i="0" sz="10000" u="none" cap="none" strike="noStrike">
              <a:solidFill>
                <a:schemeClr val="accent4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46" name="Google Shape;146;p13"/>
          <p:cNvSpPr txBox="1"/>
          <p:nvPr/>
        </p:nvSpPr>
        <p:spPr>
          <a:xfrm>
            <a:off x="4778175" y="3552319"/>
            <a:ext cx="8460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0000" u="none" cap="none" strike="noStrike">
                <a:solidFill>
                  <a:schemeClr val="accent4"/>
                </a:solidFill>
                <a:latin typeface="Rajdhani"/>
                <a:ea typeface="Rajdhani"/>
                <a:cs typeface="Rajdhani"/>
                <a:sym typeface="Rajdhani"/>
              </a:rPr>
              <a:t>”</a:t>
            </a:r>
            <a:endParaRPr b="0" i="0" sz="10000" u="none" cap="none" strike="noStrike">
              <a:solidFill>
                <a:schemeClr val="accent4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47" name="Google Shape;147;p13"/>
          <p:cNvSpPr/>
          <p:nvPr/>
        </p:nvSpPr>
        <p:spPr>
          <a:xfrm>
            <a:off x="6185409" y="1692753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</a:pPr>
            <a:r>
              <a:rPr lang="pt-BR" sz="2800">
                <a:solidFill>
                  <a:srgbClr val="434343"/>
                </a:solidFill>
              </a:rPr>
              <a:t>Como </a:t>
            </a:r>
            <a:r>
              <a:rPr lang="pt-BR" sz="2800"/>
              <a:t>instalar</a:t>
            </a:r>
            <a:endParaRPr/>
          </a:p>
        </p:txBody>
      </p:sp>
      <p:sp>
        <p:nvSpPr>
          <p:cNvPr id="153" name="Google Shape;153;p14"/>
          <p:cNvSpPr txBox="1"/>
          <p:nvPr/>
        </p:nvSpPr>
        <p:spPr>
          <a:xfrm>
            <a:off x="681675" y="1645550"/>
            <a:ext cx="6416100" cy="22069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AutoNum type="arabicPeriod"/>
            </a:pPr>
            <a:r>
              <a:rPr b="0" i="0" lang="pt-BR" sz="1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Visit</a:t>
            </a:r>
            <a:r>
              <a:rPr lang="pt-BR"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b="0" i="0" lang="pt-BR" sz="1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o site: </a:t>
            </a:r>
            <a:r>
              <a:rPr b="0" i="0" lang="pt-BR" sz="15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https://nodejs.org/en/download</a:t>
            </a:r>
            <a:r>
              <a:rPr b="0" i="0" lang="pt-BR" sz="1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t/>
            </a:r>
            <a:endParaRPr b="0" i="0" sz="15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"/>
              <a:buAutoNum type="arabicPeriod"/>
            </a:pPr>
            <a:r>
              <a:rPr b="0" i="0" lang="pt-BR" sz="1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Selecion</a:t>
            </a:r>
            <a:r>
              <a:rPr lang="pt-BR"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b="0" i="0" lang="pt-BR" sz="1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a versão LTS (estable).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"/>
              <a:buNone/>
            </a:pPr>
            <a:r>
              <a:t/>
            </a:r>
            <a:endParaRPr b="0" i="0" sz="15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"/>
              <a:buAutoNum type="arabicPeriod"/>
            </a:pPr>
            <a:r>
              <a:rPr b="0" i="0" lang="pt-BR" sz="1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Descompacte o arquivo baixado.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"/>
              <a:buNone/>
            </a:pPr>
            <a:r>
              <a:t/>
            </a:r>
            <a:endParaRPr b="0" i="0" sz="15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"/>
              <a:buAutoNum type="arabicPeriod"/>
            </a:pPr>
            <a:r>
              <a:rPr b="0" i="0" lang="pt-BR" sz="1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Abr</a:t>
            </a:r>
            <a:r>
              <a:rPr lang="pt-BR"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="0" i="0" lang="pt-BR" sz="1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o arquivo e s</a:t>
            </a:r>
            <a:r>
              <a:rPr lang="pt-BR"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b="0" i="0" lang="pt-BR" sz="1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</a:t>
            </a:r>
            <a:r>
              <a:rPr lang="pt-BR"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="0" i="0" lang="pt-BR" sz="1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as instruções de instalação.</a:t>
            </a:r>
            <a:endParaRPr b="0" i="0" sz="15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54" name="Google Shape;154;p14"/>
          <p:cNvGrpSpPr/>
          <p:nvPr/>
        </p:nvGrpSpPr>
        <p:grpSpPr>
          <a:xfrm>
            <a:off x="5815520" y="1779620"/>
            <a:ext cx="2329650" cy="1286375"/>
            <a:chOff x="5588250" y="1533875"/>
            <a:chExt cx="2329650" cy="1286375"/>
          </a:xfrm>
        </p:grpSpPr>
        <p:pic>
          <p:nvPicPr>
            <p:cNvPr id="155" name="Google Shape;155;p14"/>
            <p:cNvPicPr preferRelativeResize="0"/>
            <p:nvPr/>
          </p:nvPicPr>
          <p:blipFill rotWithShape="1">
            <a:blip r:embed="rId4">
              <a:alphaModFix/>
            </a:blip>
            <a:srcRect b="0" l="0" r="15239" t="0"/>
            <a:stretch/>
          </p:blipFill>
          <p:spPr>
            <a:xfrm>
              <a:off x="5588250" y="1533875"/>
              <a:ext cx="2329650" cy="1286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" name="Google Shape;156;p14"/>
            <p:cNvSpPr/>
            <p:nvPr/>
          </p:nvSpPr>
          <p:spPr>
            <a:xfrm>
              <a:off x="5706325" y="2001125"/>
              <a:ext cx="1750800" cy="686100"/>
            </a:xfrm>
            <a:prstGeom prst="rect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"/>
          <p:cNvSpPr txBox="1"/>
          <p:nvPr>
            <p:ph idx="1" type="body"/>
          </p:nvPr>
        </p:nvSpPr>
        <p:spPr>
          <a:xfrm>
            <a:off x="3606397" y="2141126"/>
            <a:ext cx="3425024" cy="1086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e Git Bash</a:t>
            </a:r>
            <a:endParaRPr/>
          </a:p>
        </p:txBody>
      </p:sp>
      <p:sp>
        <p:nvSpPr>
          <p:cNvPr id="162" name="Google Shape;162;p15"/>
          <p:cNvSpPr txBox="1"/>
          <p:nvPr>
            <p:ph idx="2" type="body"/>
          </p:nvPr>
        </p:nvSpPr>
        <p:spPr>
          <a:xfrm>
            <a:off x="1906621" y="2227063"/>
            <a:ext cx="1382482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/>
          <p:nvPr/>
        </p:nvSpPr>
        <p:spPr>
          <a:xfrm>
            <a:off x="763050" y="2021534"/>
            <a:ext cx="4503000" cy="1681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Open Sans"/>
                <a:ea typeface="Open Sans"/>
                <a:cs typeface="Open Sans"/>
                <a:sym typeface="Open Sans"/>
              </a:rPr>
              <a:t>O </a:t>
            </a:r>
            <a:r>
              <a:rPr b="1" i="0" lang="pt-BR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Git</a:t>
            </a:r>
            <a:r>
              <a:rPr b="0" i="0" lang="pt-BR" sz="20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é um </a:t>
            </a:r>
            <a:r>
              <a:rPr b="1" i="0" lang="pt-BR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programa de controle de versão </a:t>
            </a:r>
            <a:r>
              <a:rPr b="0" i="0" lang="pt-BR" sz="20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desenvolvido por </a:t>
            </a:r>
            <a:r>
              <a:rPr b="1" i="0" lang="pt-BR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Linus Torvalds</a:t>
            </a:r>
            <a:r>
              <a:rPr b="0" i="0" lang="pt-BR" sz="20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. Ele nos permitirá trabalhar de </a:t>
            </a:r>
            <a:r>
              <a:rPr b="0" i="0" lang="pt-BR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forma </a:t>
            </a:r>
            <a:r>
              <a:rPr b="1" i="0" lang="pt-BR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colaborativa</a:t>
            </a:r>
            <a:r>
              <a:rPr b="0" i="0" lang="pt-BR" sz="20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.</a:t>
            </a:r>
            <a:endParaRPr/>
          </a:p>
        </p:txBody>
      </p:sp>
      <p:sp>
        <p:nvSpPr>
          <p:cNvPr id="168" name="Google Shape;168;p16"/>
          <p:cNvSpPr txBox="1"/>
          <p:nvPr/>
        </p:nvSpPr>
        <p:spPr>
          <a:xfrm>
            <a:off x="479271" y="1044807"/>
            <a:ext cx="10926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0000" u="none" cap="none" strike="noStrike">
                <a:solidFill>
                  <a:schemeClr val="accent4"/>
                </a:solidFill>
                <a:latin typeface="Rajdhani"/>
                <a:ea typeface="Rajdhani"/>
                <a:cs typeface="Rajdhani"/>
                <a:sym typeface="Rajdhani"/>
              </a:rPr>
              <a:t>“</a:t>
            </a:r>
            <a:endParaRPr b="0" i="0" sz="10000" u="none" cap="none" strike="noStrike">
              <a:solidFill>
                <a:schemeClr val="accent4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69" name="Google Shape;169;p16"/>
          <p:cNvSpPr txBox="1"/>
          <p:nvPr/>
        </p:nvSpPr>
        <p:spPr>
          <a:xfrm>
            <a:off x="4778175" y="3320494"/>
            <a:ext cx="8460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0000" u="none" cap="none" strike="noStrike">
                <a:solidFill>
                  <a:schemeClr val="accent4"/>
                </a:solidFill>
                <a:latin typeface="Rajdhani"/>
                <a:ea typeface="Rajdhani"/>
                <a:cs typeface="Rajdhani"/>
                <a:sym typeface="Rajdhani"/>
              </a:rPr>
              <a:t>”</a:t>
            </a:r>
            <a:endParaRPr b="0" i="0" sz="10000" u="none" cap="none" strike="noStrike">
              <a:solidFill>
                <a:schemeClr val="accent4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6185409" y="1945001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/>
          <p:nvPr/>
        </p:nvSpPr>
        <p:spPr>
          <a:xfrm>
            <a:off x="763050" y="2021534"/>
            <a:ext cx="4555184" cy="1681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Open Sans"/>
                <a:ea typeface="Open Sans"/>
                <a:cs typeface="Open Sans"/>
                <a:sym typeface="Open Sans"/>
              </a:rPr>
              <a:t>O </a:t>
            </a:r>
            <a:r>
              <a:rPr b="1" i="0" lang="pt-BR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Git BASH</a:t>
            </a:r>
            <a:r>
              <a:rPr b="0" i="0" lang="pt-BR" sz="20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nos permite ter, no Windows, um </a:t>
            </a:r>
            <a:r>
              <a:rPr b="1" i="0" lang="pt-BR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terminal </a:t>
            </a:r>
            <a:r>
              <a:rPr b="0" i="0" lang="pt-BR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 desenvolvimento mais </a:t>
            </a:r>
            <a:r>
              <a:rPr b="1" i="0" lang="pt-BR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ágil e funcional.</a:t>
            </a:r>
            <a:endParaRPr b="0" i="0" sz="20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76" name="Google Shape;176;p17"/>
          <p:cNvSpPr txBox="1"/>
          <p:nvPr/>
        </p:nvSpPr>
        <p:spPr>
          <a:xfrm>
            <a:off x="479271" y="1044807"/>
            <a:ext cx="10926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0000" u="none" cap="none" strike="noStrike">
                <a:solidFill>
                  <a:schemeClr val="accent4"/>
                </a:solidFill>
                <a:latin typeface="Rajdhani"/>
                <a:ea typeface="Rajdhani"/>
                <a:cs typeface="Rajdhani"/>
                <a:sym typeface="Rajdhani"/>
              </a:rPr>
              <a:t>“</a:t>
            </a:r>
            <a:endParaRPr b="0" i="0" sz="10000" u="none" cap="none" strike="noStrike">
              <a:solidFill>
                <a:schemeClr val="accent4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77" name="Google Shape;177;p17"/>
          <p:cNvSpPr txBox="1"/>
          <p:nvPr/>
        </p:nvSpPr>
        <p:spPr>
          <a:xfrm>
            <a:off x="4315719" y="3149721"/>
            <a:ext cx="8460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0000" u="none" cap="none" strike="noStrike">
                <a:solidFill>
                  <a:schemeClr val="accent4"/>
                </a:solidFill>
                <a:latin typeface="Rajdhani"/>
                <a:ea typeface="Rajdhani"/>
                <a:cs typeface="Rajdhani"/>
                <a:sym typeface="Rajdhani"/>
              </a:rPr>
              <a:t>”</a:t>
            </a:r>
            <a:endParaRPr b="0" i="0" sz="10000" u="none" cap="none" strike="noStrike">
              <a:solidFill>
                <a:schemeClr val="accent4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78" name="Google Shape;178;p17"/>
          <p:cNvSpPr/>
          <p:nvPr/>
        </p:nvSpPr>
        <p:spPr>
          <a:xfrm>
            <a:off x="6185409" y="1945001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/>
          <p:nvPr/>
        </p:nvSpPr>
        <p:spPr>
          <a:xfrm>
            <a:off x="6342884" y="1879974"/>
            <a:ext cx="2379124" cy="2167842"/>
          </a:xfrm>
          <a:prstGeom prst="rect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8"/>
          <p:cNvSpPr/>
          <p:nvPr/>
        </p:nvSpPr>
        <p:spPr>
          <a:xfrm>
            <a:off x="6052537" y="1809750"/>
            <a:ext cx="2356215" cy="1283970"/>
          </a:xfrm>
          <a:prstGeom prst="rect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8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</a:pPr>
            <a:r>
              <a:rPr lang="pt-BR" sz="2800">
                <a:solidFill>
                  <a:srgbClr val="434343"/>
                </a:solidFill>
              </a:rPr>
              <a:t>Como </a:t>
            </a:r>
            <a:r>
              <a:rPr lang="pt-BR" sz="2800"/>
              <a:t>instalar</a:t>
            </a:r>
            <a:endParaRPr/>
          </a:p>
        </p:txBody>
      </p:sp>
      <p:sp>
        <p:nvSpPr>
          <p:cNvPr id="186" name="Google Shape;186;p18"/>
          <p:cNvSpPr txBox="1"/>
          <p:nvPr/>
        </p:nvSpPr>
        <p:spPr>
          <a:xfrm>
            <a:off x="688600" y="1645550"/>
            <a:ext cx="5101800" cy="27476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AutoNum type="arabicPeriod"/>
            </a:pPr>
            <a:r>
              <a:rPr b="0" i="0" lang="pt-BR" sz="1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Visit</a:t>
            </a:r>
            <a:r>
              <a:rPr lang="pt-BR"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b="0" i="0" lang="pt-BR" sz="1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o site </a:t>
            </a:r>
            <a:r>
              <a:rPr b="0" i="0" lang="pt-BR" sz="15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https://git-scm.com/downloads</a:t>
            </a:r>
            <a:r>
              <a:rPr b="0" i="0" lang="pt-BR" sz="1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</a:pPr>
            <a:r>
              <a:t/>
            </a:r>
            <a:endParaRPr b="0" i="0" sz="15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"/>
              <a:buAutoNum type="arabicPeriod"/>
            </a:pPr>
            <a:r>
              <a:rPr b="0" i="0" lang="pt-BR" sz="1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Clique no link para </a:t>
            </a:r>
            <a:r>
              <a:rPr lang="pt-BR"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efetuar o download</a:t>
            </a:r>
            <a:r>
              <a:rPr b="0" i="0" lang="pt-BR" sz="1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"/>
              <a:buNone/>
            </a:pPr>
            <a:r>
              <a:t/>
            </a:r>
            <a:endParaRPr b="0" i="0" sz="15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"/>
              <a:buAutoNum type="arabicPeriod"/>
            </a:pPr>
            <a:r>
              <a:rPr b="0" i="0" lang="pt-BR" sz="1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Siga as instruções do instalador. Nas telas a seguir, as opções que estão marcadas são as recomendadas. Não devemos </a:t>
            </a:r>
            <a:r>
              <a:rPr lang="pt-BR"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modificá-las,</a:t>
            </a:r>
            <a:r>
              <a:rPr b="0" i="0" lang="pt-BR" sz="1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a menos que saibamos o que estamos fazendo.</a:t>
            </a:r>
            <a:endParaRPr b="0" i="0" sz="15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7" name="Google Shape;18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03656" y="1861008"/>
            <a:ext cx="2569131" cy="213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>
            <a:hlinkClick action="ppaction://hlinksldjump" r:id="rId3"/>
          </p:cNvPr>
          <p:cNvSpPr txBox="1"/>
          <p:nvPr/>
        </p:nvSpPr>
        <p:spPr>
          <a:xfrm>
            <a:off x="2082438" y="2038150"/>
            <a:ext cx="22335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Navegadores</a:t>
            </a:r>
            <a:endParaRPr b="1" i="0" sz="2000" u="none" cap="none" strike="noStrike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57" name="Google Shape;57;p2"/>
          <p:cNvSpPr txBox="1"/>
          <p:nvPr/>
        </p:nvSpPr>
        <p:spPr>
          <a:xfrm>
            <a:off x="1216441" y="1802938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pt-BR" sz="6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i="0" sz="6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58" name="Google Shape;58;p2">
            <a:hlinkClick action="ppaction://hlinksldjump" r:id="rId4"/>
          </p:cNvPr>
          <p:cNvSpPr txBox="1"/>
          <p:nvPr/>
        </p:nvSpPr>
        <p:spPr>
          <a:xfrm>
            <a:off x="5694063" y="2126950"/>
            <a:ext cx="22335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Editor de Código</a:t>
            </a:r>
            <a:endParaRPr b="1" i="0" sz="2000" u="none" cap="none" strike="noStrike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59" name="Google Shape;59;p2"/>
          <p:cNvSpPr txBox="1"/>
          <p:nvPr/>
        </p:nvSpPr>
        <p:spPr>
          <a:xfrm>
            <a:off x="4828066" y="1802938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pt-BR" sz="6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i="0" sz="6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0" name="Google Shape;60;p2">
            <a:hlinkClick action="ppaction://hlinksldjump" r:id="rId5"/>
          </p:cNvPr>
          <p:cNvSpPr txBox="1"/>
          <p:nvPr/>
        </p:nvSpPr>
        <p:spPr>
          <a:xfrm>
            <a:off x="2082425" y="3123163"/>
            <a:ext cx="22335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Node </a:t>
            </a:r>
            <a:endParaRPr b="1" i="0" sz="2000" u="none" cap="none" strike="noStrike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1" name="Google Shape;61;p2"/>
          <p:cNvSpPr txBox="1"/>
          <p:nvPr/>
        </p:nvSpPr>
        <p:spPr>
          <a:xfrm>
            <a:off x="1216428" y="2887950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pt-BR" sz="6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i="0" sz="6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2" name="Google Shape;62;p2">
            <a:hlinkClick action="ppaction://hlinksldjump" r:id="rId6"/>
          </p:cNvPr>
          <p:cNvSpPr txBox="1"/>
          <p:nvPr/>
        </p:nvSpPr>
        <p:spPr>
          <a:xfrm>
            <a:off x="5694050" y="3211963"/>
            <a:ext cx="22335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Git e Git Bash </a:t>
            </a:r>
            <a:endParaRPr b="1" i="0" sz="2000" u="none" cap="none" strike="noStrike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4828053" y="2887950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pt-BR" sz="6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b="1" i="0" sz="6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4" name="Google Shape;64;p2"/>
          <p:cNvSpPr txBox="1"/>
          <p:nvPr>
            <p:ph type="title"/>
          </p:nvPr>
        </p:nvSpPr>
        <p:spPr>
          <a:xfrm>
            <a:off x="630475" y="8904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pt-BR">
                <a:solidFill>
                  <a:srgbClr val="EC183F"/>
                </a:solidFill>
              </a:rPr>
              <a:t>Tema</a:t>
            </a:r>
            <a:r>
              <a:rPr lang="pt-BR"/>
              <a:t>s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>
            <p:ph idx="1" type="body"/>
          </p:nvPr>
        </p:nvSpPr>
        <p:spPr>
          <a:xfrm>
            <a:off x="3606397" y="2141126"/>
            <a:ext cx="3425024" cy="1086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Navegadores</a:t>
            </a:r>
            <a:endParaRPr/>
          </a:p>
        </p:txBody>
      </p:sp>
      <p:sp>
        <p:nvSpPr>
          <p:cNvPr id="70" name="Google Shape;70;p3"/>
          <p:cNvSpPr txBox="1"/>
          <p:nvPr>
            <p:ph idx="2" type="body"/>
          </p:nvPr>
        </p:nvSpPr>
        <p:spPr>
          <a:xfrm>
            <a:off x="1906621" y="2227063"/>
            <a:ext cx="1382482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</a:pPr>
            <a:r>
              <a:rPr lang="pt-BR" sz="2800">
                <a:solidFill>
                  <a:srgbClr val="434343"/>
                </a:solidFill>
              </a:rPr>
              <a:t>Navegadores </a:t>
            </a:r>
            <a:r>
              <a:rPr lang="pt-BR" sz="2800"/>
              <a:t>recomendados</a:t>
            </a:r>
            <a:endParaRPr/>
          </a:p>
        </p:txBody>
      </p:sp>
      <p:sp>
        <p:nvSpPr>
          <p:cNvPr id="76" name="Google Shape;76;p4"/>
          <p:cNvSpPr txBox="1"/>
          <p:nvPr/>
        </p:nvSpPr>
        <p:spPr>
          <a:xfrm>
            <a:off x="2487600" y="1645550"/>
            <a:ext cx="4168800" cy="5695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Clique n</a:t>
            </a:r>
            <a:r>
              <a:rPr lang="pt-BR"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pt-BR" sz="1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logotipo para fazer o download</a:t>
            </a:r>
            <a:endParaRPr b="0" i="0" sz="15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77" name="Google Shape;77;p4"/>
          <p:cNvGrpSpPr/>
          <p:nvPr/>
        </p:nvGrpSpPr>
        <p:grpSpPr>
          <a:xfrm>
            <a:off x="2428388" y="2571932"/>
            <a:ext cx="3907625" cy="1852037"/>
            <a:chOff x="2428388" y="2311975"/>
            <a:chExt cx="3907625" cy="1852037"/>
          </a:xfrm>
        </p:grpSpPr>
        <p:pic>
          <p:nvPicPr>
            <p:cNvPr id="78" name="Google Shape;78;p4">
              <a:hlinkClick r:id="rId3"/>
            </p:cNvPr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921663" y="2311975"/>
              <a:ext cx="1414350" cy="1371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" name="Google Shape;79;p4">
              <a:hlinkClick r:id="rId5"/>
            </p:cNvPr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428388" y="2311976"/>
              <a:ext cx="1371905" cy="1371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" name="Google Shape;80;p4"/>
            <p:cNvSpPr txBox="1"/>
            <p:nvPr/>
          </p:nvSpPr>
          <p:spPr>
            <a:xfrm>
              <a:off x="2642288" y="3747312"/>
              <a:ext cx="944100" cy="41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pt-BR" sz="1500" u="sng" cap="none" strike="noStrike">
                  <a:solidFill>
                    <a:schemeClr val="hlink"/>
                  </a:solidFill>
                  <a:latin typeface="Open Sans"/>
                  <a:ea typeface="Open Sans"/>
                  <a:cs typeface="Open Sans"/>
                  <a:sym typeface="Open Sans"/>
                  <a:hlinkClick r:id="rId7"/>
                </a:rPr>
                <a:t>Chrome</a:t>
              </a:r>
              <a:endParaRPr b="0" i="0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" name="Google Shape;81;p4"/>
            <p:cNvSpPr txBox="1"/>
            <p:nvPr/>
          </p:nvSpPr>
          <p:spPr>
            <a:xfrm>
              <a:off x="5156781" y="3747306"/>
              <a:ext cx="944100" cy="41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pt-BR" sz="1500" u="sng" cap="none" strike="noStrike">
                  <a:solidFill>
                    <a:schemeClr val="hlink"/>
                  </a:solidFill>
                  <a:latin typeface="Open Sans"/>
                  <a:ea typeface="Open Sans"/>
                  <a:cs typeface="Open Sans"/>
                  <a:sym typeface="Open Sans"/>
                  <a:hlinkClick r:id="rId8"/>
                </a:rPr>
                <a:t>Firefox</a:t>
              </a:r>
              <a:endParaRPr b="0" i="0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>
            <p:ph idx="1" type="body"/>
          </p:nvPr>
        </p:nvSpPr>
        <p:spPr>
          <a:xfrm>
            <a:off x="3606397" y="2141126"/>
            <a:ext cx="3425024" cy="1086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Editor de Código</a:t>
            </a:r>
            <a:endParaRPr/>
          </a:p>
        </p:txBody>
      </p:sp>
      <p:sp>
        <p:nvSpPr>
          <p:cNvPr id="87" name="Google Shape;87;p5"/>
          <p:cNvSpPr txBox="1"/>
          <p:nvPr>
            <p:ph idx="2" type="body"/>
          </p:nvPr>
        </p:nvSpPr>
        <p:spPr>
          <a:xfrm>
            <a:off x="1906621" y="2227063"/>
            <a:ext cx="1382482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/>
          <p:nvPr/>
        </p:nvSpPr>
        <p:spPr>
          <a:xfrm>
            <a:off x="763050" y="1769286"/>
            <a:ext cx="4503000" cy="2256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Um </a:t>
            </a:r>
            <a:r>
              <a:rPr b="1" i="0" lang="pt-BR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editor de código </a:t>
            </a:r>
            <a:r>
              <a:rPr b="0" i="0" lang="pt-BR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é uma ferramenta que vamos utilizar para escrever nossos projetos. Ele possui muitas vantagens, como execução de código, correção de bugs, destaque de sintaxe, etc. </a:t>
            </a:r>
            <a:endParaRPr b="0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479271" y="792559"/>
            <a:ext cx="10926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0000" u="none" cap="none" strike="noStrike">
                <a:solidFill>
                  <a:schemeClr val="accent4"/>
                </a:solidFill>
                <a:latin typeface="Rajdhani"/>
                <a:ea typeface="Rajdhani"/>
                <a:cs typeface="Rajdhani"/>
                <a:sym typeface="Rajdhani"/>
              </a:rPr>
              <a:t>“</a:t>
            </a:r>
            <a:endParaRPr b="0" i="0" sz="10000" u="none" cap="none" strike="noStrike">
              <a:solidFill>
                <a:schemeClr val="accent4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4778175" y="3552319"/>
            <a:ext cx="8460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0000" u="none" cap="none" strike="noStrike">
                <a:solidFill>
                  <a:schemeClr val="accent4"/>
                </a:solidFill>
                <a:latin typeface="Rajdhani"/>
                <a:ea typeface="Rajdhani"/>
                <a:cs typeface="Rajdhani"/>
                <a:sym typeface="Rajdhani"/>
              </a:rPr>
              <a:t>”</a:t>
            </a:r>
            <a:endParaRPr b="0" i="0" sz="10000" u="none" cap="none" strike="noStrike">
              <a:solidFill>
                <a:schemeClr val="accent4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95" name="Google Shape;95;p6"/>
          <p:cNvSpPr/>
          <p:nvPr/>
        </p:nvSpPr>
        <p:spPr>
          <a:xfrm>
            <a:off x="6185409" y="1692753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C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</a:pPr>
            <a:r>
              <a:rPr lang="pt-BR" sz="2800">
                <a:solidFill>
                  <a:srgbClr val="434343"/>
                </a:solidFill>
              </a:rPr>
              <a:t>Qual editor </a:t>
            </a:r>
            <a:r>
              <a:rPr lang="pt-BR" sz="2800"/>
              <a:t>vamos usar?</a:t>
            </a:r>
            <a:endParaRPr/>
          </a:p>
        </p:txBody>
      </p:sp>
      <p:sp>
        <p:nvSpPr>
          <p:cNvPr id="101" name="Google Shape;101;p7"/>
          <p:cNvSpPr txBox="1"/>
          <p:nvPr/>
        </p:nvSpPr>
        <p:spPr>
          <a:xfrm>
            <a:off x="1282262" y="1645550"/>
            <a:ext cx="6579476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 </a:t>
            </a:r>
            <a:r>
              <a:rPr b="1" i="0" lang="pt-BR" sz="1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Visual </a:t>
            </a:r>
            <a:r>
              <a:rPr b="1" lang="pt-BR"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b="1" i="0" lang="pt-BR" sz="1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tudio Code</a:t>
            </a:r>
            <a:r>
              <a:rPr b="0" i="0" lang="pt-BR" sz="1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é o editor de </a:t>
            </a:r>
            <a:r>
              <a:rPr lang="pt-BR"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código</a:t>
            </a:r>
            <a:r>
              <a:rPr b="0" i="0" lang="pt-BR" sz="1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mais usado, provavelmente o melhor e de </a:t>
            </a:r>
            <a:r>
              <a:rPr lang="pt-BR"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código</a:t>
            </a:r>
            <a:r>
              <a:rPr b="0" i="0" lang="pt-BR" sz="1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fonte aberto. Nós o usaremos ao longo do curso.</a:t>
            </a:r>
            <a:endParaRPr b="0" i="0" sz="15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02" name="Google Shape;102;p7"/>
          <p:cNvGrpSpPr/>
          <p:nvPr/>
        </p:nvGrpSpPr>
        <p:grpSpPr>
          <a:xfrm>
            <a:off x="3455109" y="2571750"/>
            <a:ext cx="2233782" cy="1914174"/>
            <a:chOff x="3598343" y="2571750"/>
            <a:chExt cx="2233782" cy="1914174"/>
          </a:xfrm>
        </p:grpSpPr>
        <p:pic>
          <p:nvPicPr>
            <p:cNvPr id="103" name="Google Shape;103;p7">
              <a:hlinkClick r:id="rId3"/>
            </p:cNvPr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966507" y="2571750"/>
              <a:ext cx="1497454" cy="14974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" name="Google Shape;104;p7"/>
            <p:cNvSpPr txBox="1"/>
            <p:nvPr/>
          </p:nvSpPr>
          <p:spPr>
            <a:xfrm>
              <a:off x="3598343" y="4144853"/>
              <a:ext cx="2233782" cy="3410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pt-BR" sz="15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Visual Studio Code</a:t>
              </a:r>
              <a:endParaRPr b="0" i="0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</a:pPr>
            <a:r>
              <a:rPr lang="pt-BR" sz="2800">
                <a:solidFill>
                  <a:srgbClr val="434343"/>
                </a:solidFill>
              </a:rPr>
              <a:t>Como </a:t>
            </a:r>
            <a:r>
              <a:rPr lang="pt-BR" sz="2800"/>
              <a:t>instalar</a:t>
            </a:r>
            <a:endParaRPr/>
          </a:p>
        </p:txBody>
      </p:sp>
      <p:sp>
        <p:nvSpPr>
          <p:cNvPr id="110" name="Google Shape;110;p8"/>
          <p:cNvSpPr txBox="1"/>
          <p:nvPr/>
        </p:nvSpPr>
        <p:spPr>
          <a:xfrm>
            <a:off x="681675" y="1645550"/>
            <a:ext cx="7648525" cy="23588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AutoNum type="arabicPeriod"/>
            </a:pPr>
            <a:r>
              <a:rPr b="0" i="0" lang="pt-BR" sz="1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Visit</a:t>
            </a:r>
            <a:r>
              <a:rPr lang="pt-BR"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b="0" i="0" lang="pt-BR" sz="1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o site </a:t>
            </a:r>
            <a:r>
              <a:rPr b="0" i="0" lang="pt-BR" sz="15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https://code.visualstudio.com/Download</a:t>
            </a:r>
            <a:r>
              <a:rPr b="0" i="0" lang="pt-BR" sz="1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t/>
            </a:r>
            <a:endParaRPr b="0" i="0" sz="15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"/>
              <a:buAutoNum type="arabicPeriod"/>
            </a:pPr>
            <a:r>
              <a:rPr b="0" i="0" lang="pt-BR" sz="1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Selecion</a:t>
            </a:r>
            <a:r>
              <a:rPr lang="pt-BR"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b="0" i="0" lang="pt-BR" sz="1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a plataforma </a:t>
            </a:r>
            <a:r>
              <a:rPr lang="pt-BR"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Windows</a:t>
            </a:r>
            <a:r>
              <a:rPr b="0" i="0" lang="pt-BR" sz="1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"/>
              <a:buNone/>
            </a:pPr>
            <a:r>
              <a:t/>
            </a:r>
            <a:endParaRPr b="0" i="0" sz="15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"/>
              <a:buAutoNum type="arabicPeriod"/>
            </a:pPr>
            <a:r>
              <a:rPr lang="pt-BR"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Descompacte </a:t>
            </a:r>
            <a:r>
              <a:rPr b="0" i="0" lang="pt-BR" sz="1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 abr</a:t>
            </a:r>
            <a:r>
              <a:rPr lang="pt-BR"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="0" i="0" lang="pt-BR" sz="1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o arquivo.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"/>
              <a:buNone/>
            </a:pPr>
            <a:r>
              <a:t/>
            </a:r>
            <a:endParaRPr b="0" i="0" sz="15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"/>
              <a:buAutoNum type="arabicPeriod"/>
            </a:pPr>
            <a:r>
              <a:rPr b="0" i="0" lang="pt-BR" sz="1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Mova o arquivo descompactado para a pasta de aplicativos</a:t>
            </a:r>
            <a:r>
              <a:rPr lang="pt-BR"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5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</a:pPr>
            <a:r>
              <a:rPr lang="pt-BR" sz="2800">
                <a:solidFill>
                  <a:srgbClr val="434343"/>
                </a:solidFill>
              </a:rPr>
              <a:t>Algumas</a:t>
            </a:r>
            <a:r>
              <a:rPr lang="pt-BR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2800"/>
              <a:t>configurações</a:t>
            </a:r>
            <a:endParaRPr/>
          </a:p>
        </p:txBody>
      </p:sp>
      <p:sp>
        <p:nvSpPr>
          <p:cNvPr id="116" name="Google Shape;116;p9"/>
          <p:cNvSpPr txBox="1"/>
          <p:nvPr>
            <p:ph idx="1" type="subTitle"/>
          </p:nvPr>
        </p:nvSpPr>
        <p:spPr>
          <a:xfrm>
            <a:off x="681675" y="1645550"/>
            <a:ext cx="7695070" cy="8454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</a:pPr>
            <a:r>
              <a:rPr lang="pt-BR" sz="1500"/>
              <a:t>Configuração do VS Code em português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0" lang="pt-BR" sz="1500">
                <a:solidFill>
                  <a:srgbClr val="FFFFFF"/>
                </a:solidFill>
                <a:highlight>
                  <a:srgbClr val="EC183F"/>
                </a:highlight>
              </a:rPr>
              <a:t>Recomendamos apenas se não tiver conhecimento em palavras simples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</a:pPr>
            <a:r>
              <a:t/>
            </a:r>
            <a:endParaRPr sz="1500"/>
          </a:p>
        </p:txBody>
      </p:sp>
      <p:sp>
        <p:nvSpPr>
          <p:cNvPr id="117" name="Google Shape;117;p9"/>
          <p:cNvSpPr txBox="1"/>
          <p:nvPr>
            <p:ph idx="2" type="subTitle"/>
          </p:nvPr>
        </p:nvSpPr>
        <p:spPr>
          <a:xfrm>
            <a:off x="698150" y="2836852"/>
            <a:ext cx="6669602" cy="5474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pt-BR" sz="1500"/>
              <a:t>Com o VS Code aberto, pressione as teclas: </a:t>
            </a:r>
            <a:r>
              <a:rPr b="1" lang="pt-BR" sz="1500"/>
              <a:t>Ctrl</a:t>
            </a:r>
            <a:r>
              <a:rPr lang="pt-BR" sz="1500"/>
              <a:t> + </a:t>
            </a:r>
            <a:r>
              <a:rPr b="1" lang="pt-BR" sz="1500"/>
              <a:t>Shift </a:t>
            </a:r>
            <a:r>
              <a:rPr lang="pt-BR" sz="1500"/>
              <a:t>+ </a:t>
            </a:r>
            <a:r>
              <a:rPr b="1" lang="pt-BR" sz="1500"/>
              <a:t>P</a:t>
            </a:r>
            <a:endParaRPr/>
          </a:p>
          <a:p>
            <a:pPr indent="-2413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1" sz="1500"/>
          </a:p>
          <a:p>
            <a:pPr indent="-2413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1" sz="1500"/>
          </a:p>
          <a:p>
            <a:pPr indent="-2413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1" sz="1500"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pt-BR" sz="1500"/>
              <a:t>Digite "</a:t>
            </a:r>
            <a:r>
              <a:rPr i="1" lang="pt-BR" sz="1500"/>
              <a:t>Display</a:t>
            </a:r>
            <a:r>
              <a:rPr lang="pt-BR" sz="1500"/>
              <a:t>" e escolha a opção: “</a:t>
            </a:r>
            <a:r>
              <a:rPr i="1" lang="pt-BR" sz="1500"/>
              <a:t>Configure Display Language</a:t>
            </a:r>
            <a:r>
              <a:rPr lang="pt-BR" sz="1500"/>
              <a:t>”. </a:t>
            </a:r>
            <a:endParaRPr b="1" sz="1500"/>
          </a:p>
          <a:p>
            <a:pPr indent="-2413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sz="1500"/>
          </a:p>
        </p:txBody>
      </p:sp>
      <p:pic>
        <p:nvPicPr>
          <p:cNvPr id="118" name="Google Shape;11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6409" y="3384331"/>
            <a:ext cx="5356176" cy="517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gital House">
  <a:themeElements>
    <a:clrScheme name="Office">
      <a:dk1>
        <a:srgbClr val="3F3F3F"/>
      </a:dk1>
      <a:lt1>
        <a:srgbClr val="FFFFFF"/>
      </a:lt1>
      <a:dk2>
        <a:srgbClr val="3F3F3F"/>
      </a:dk2>
      <a:lt2>
        <a:srgbClr val="FFEBEE"/>
      </a:lt2>
      <a:accent1>
        <a:srgbClr val="3F3F3F"/>
      </a:accent1>
      <a:accent2>
        <a:srgbClr val="CC003D"/>
      </a:accent2>
      <a:accent3>
        <a:srgbClr val="CB1E40"/>
      </a:accent3>
      <a:accent4>
        <a:srgbClr val="EC183F"/>
      </a:accent4>
      <a:accent5>
        <a:srgbClr val="ED174C"/>
      </a:accent5>
      <a:accent6>
        <a:srgbClr val="EC183F"/>
      </a:accent6>
      <a:hlink>
        <a:srgbClr val="EC183F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E57373"/>
      </a:accent6>
      <a:hlink>
        <a:srgbClr val="E53935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