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UxUcGigMbQwO7moyv37LsUr5/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E79059-8C15-467B-92B1-0521EFB8577C}">
  <a:tblStyle styleId="{7BE79059-8C15-467B-92B1-0521EFB85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Rajdhani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Rajdhani-bold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9f56bea07_0_3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79f56bea07_0_3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79f56bea07_0_34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9f56bea07_0_36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79f56bea07_0_36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79f56bea07_0_36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9f56bea07_0_38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79f56bea07_0_38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79f56bea07_0_38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9f56bea07_0_4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79f56bea07_0_4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79f56bea07_0_4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9f56bea07_0_41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79f56bea07_0_4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79f56bea07_0_4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9f56bea07_0_43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79f56bea07_0_43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79f56bea07_0_43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9f56bea07_0_4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79f56bea07_0_4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79f56bea07_0_44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9f56bea07_0_45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g79f56bea07_0_45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79f56bea07_0_45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657f448d9_0_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gc657f448d9_0_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c657f448d9_0_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9f56bea07_0_45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79f56bea07_0_45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79f56bea07_0_45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62e4dca0_1_5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c862e4dca0_1_5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c862e4dca0_1_5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9f56bea07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g79f56bea07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f56bea07_0_29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79f56bea07_0_2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79f56bea07_0_2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f56bea07_0_21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79f56bea07_0_2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79f56bea07_0_2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9f56bea07_0_3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79f56bea07_0_3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79f56bea07_0_3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9f56bea07_0_31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79f56bea07_0_3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79f56bea07_0_3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69" cy="530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45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6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6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6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6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6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46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6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f56bea07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9f56bea07_0_8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f56bea07_0_7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79f56bea07_0_7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g79f56bea07_0_7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5" name="Google Shape;75;g79f56bea07_0_77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" name="Google Shape;76;g79f56bea07_0_77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7" name="Google Shape;77;g79f56bea07_0_77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79f56bea07_0_779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g79f56bea07_0_7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f56bea07_0_7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79f56bea07_0_7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3" name="Google Shape;83;g79f56bea07_0_78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g79f56bea07_0_788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5" name="Google Shape;85;g79f56bea07_0_78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79f56bea07_0_7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79f56bea07_0_788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f56bea07_0_7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g79f56bea07_0_7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g79f56bea07_0_796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2" name="Google Shape;92;g79f56bea07_0_79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g79f56bea07_0_79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79f56bea07_0_7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79f56bea07_0_796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9f56bea07_0_8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g79f56bea07_0_80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g79f56bea07_0_80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79f56bea07_0_8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1" name="Google Shape;101;g79f56bea07_0_80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Google Shape;102;g79f56bea07_0_804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3" name="Google Shape;103;g79f56bea07_0_80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79f56bea07_0_8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79f56bea07_0_804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f56bea07_0_8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79f56bea07_0_8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9" name="Google Shape;109;g79f56bea07_0_81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g79f56bea07_0_814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1" name="Google Shape;111;g79f56bea07_0_81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79f56bea07_0_8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79f56bea07_0_814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f56bea07_0_8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79f56bea07_0_8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g79f56bea07_0_8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8" name="Google Shape;118;g79f56bea07_0_82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g79f56bea07_0_82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0" name="Google Shape;120;g79f56bea07_0_8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79f56bea07_0_8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79f56bea07_0_822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8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8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8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8"/>
          <p:cNvSpPr txBox="1"/>
          <p:nvPr/>
        </p:nvSpPr>
        <p:spPr>
          <a:xfrm>
            <a:off x="1056200" y="4933075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Requisitos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f56bea07_0_8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g79f56bea07_0_8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6" name="Google Shape;126;g79f56bea07_0_83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g79f56bea07_0_83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g79f56bea07_0_83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79f56bea07_0_8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79f56bea07_0_831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f56bea07_0_8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9f56bea07_0_8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g79f56bea07_0_8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79f56bea07_0_8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g79f56bea07_0_8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f56bea07_0_8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39" name="Google Shape;139;g79f56bea07_0_8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f56bea07_0_8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g79f56bea07_0_8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79f56bea07_0_8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f56bea07_0_85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f56bea07_0_85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9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9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9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9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4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g79f56bea07_0_288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g79f56bea07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79f56bea07_0_28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79f56bea07_0_288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79f56bea07_0_288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79f56bea07_0_288"/>
          <p:cNvSpPr txBox="1"/>
          <p:nvPr/>
        </p:nvSpPr>
        <p:spPr>
          <a:xfrm>
            <a:off x="1056200" y="4933075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Requisitos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/>
          <p:nvPr/>
        </p:nvSpPr>
        <p:spPr>
          <a:xfrm>
            <a:off x="-229681" y="-123650"/>
            <a:ext cx="9628800" cy="5416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44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4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4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" name="Google Shape;11;p36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Requisitos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9f56bea07_0_344"/>
          <p:cNvSpPr txBox="1"/>
          <p:nvPr>
            <p:ph type="title"/>
          </p:nvPr>
        </p:nvSpPr>
        <p:spPr>
          <a:xfrm>
            <a:off x="631175" y="874250"/>
            <a:ext cx="481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Menu Superior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44" name="Google Shape;244;g79f56bea07_0_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25" y="1614000"/>
            <a:ext cx="7474801" cy="62289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79f56bea07_0_344"/>
          <p:cNvSpPr txBox="1"/>
          <p:nvPr>
            <p:ph idx="2" type="subTitle"/>
          </p:nvPr>
        </p:nvSpPr>
        <p:spPr>
          <a:xfrm>
            <a:off x="703763" y="2277550"/>
            <a:ext cx="74748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Nos permite acessar todas as funcionalidades do VS Code: criar novos arquivos, salvá-los, editar nosso conteúdo, alterar visualizações, abrir terminais e muito mais.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9f56bea07_0_364"/>
          <p:cNvSpPr txBox="1"/>
          <p:nvPr>
            <p:ph type="title"/>
          </p:nvPr>
        </p:nvSpPr>
        <p:spPr>
          <a:xfrm>
            <a:off x="631175" y="874250"/>
            <a:ext cx="6441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Menu lateral (Barra de atividade/ Activity bar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52" name="Google Shape;252;g79f56bea07_0_364"/>
          <p:cNvSpPr txBox="1"/>
          <p:nvPr>
            <p:ph idx="2" type="subTitle"/>
          </p:nvPr>
        </p:nvSpPr>
        <p:spPr>
          <a:xfrm>
            <a:off x="703763" y="1286950"/>
            <a:ext cx="74748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Nos permite acessar rapidamente os recursos mais usados ​​do VS Code. Vamos revisá-los em ordem de cima para baixo:</a:t>
            </a:r>
            <a:endParaRPr/>
          </a:p>
        </p:txBody>
      </p:sp>
      <p:pic>
        <p:nvPicPr>
          <p:cNvPr id="253" name="Google Shape;253;g79f56bea07_0_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25" y="2061550"/>
            <a:ext cx="450189" cy="28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79f56bea07_0_364"/>
          <p:cNvSpPr txBox="1"/>
          <p:nvPr>
            <p:ph idx="2" type="subTitle"/>
          </p:nvPr>
        </p:nvSpPr>
        <p:spPr>
          <a:xfrm>
            <a:off x="1338375" y="1909150"/>
            <a:ext cx="74748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AR" sz="1500">
                <a:solidFill>
                  <a:srgbClr val="666666"/>
                </a:solidFill>
              </a:rPr>
              <a:t>Explorador (</a:t>
            </a:r>
            <a:r>
              <a:rPr b="1" i="1" lang="es-AR" sz="1500">
                <a:solidFill>
                  <a:srgbClr val="666666"/>
                </a:solidFill>
              </a:rPr>
              <a:t>Explorer</a:t>
            </a:r>
            <a:r>
              <a:rPr b="1" lang="es-AR" sz="1500">
                <a:solidFill>
                  <a:srgbClr val="666666"/>
                </a:solidFill>
              </a:rPr>
              <a:t>)</a:t>
            </a:r>
            <a:r>
              <a:rPr lang="es-AR" sz="1500">
                <a:solidFill>
                  <a:srgbClr val="666666"/>
                </a:solidFill>
              </a:rPr>
              <a:t>: nos dá acesso para visualizar nossa estrutura de pastas e arquivos, e os arquivos que estamos editando (editores abertos).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AR" sz="1500">
                <a:solidFill>
                  <a:srgbClr val="666666"/>
                </a:solidFill>
              </a:rPr>
              <a:t>Buscar (</a:t>
            </a:r>
            <a:r>
              <a:rPr b="1" i="1" lang="es-AR" sz="1500">
                <a:solidFill>
                  <a:srgbClr val="666666"/>
                </a:solidFill>
              </a:rPr>
              <a:t>Search</a:t>
            </a:r>
            <a:r>
              <a:rPr b="1" lang="es-AR" sz="1500">
                <a:solidFill>
                  <a:srgbClr val="666666"/>
                </a:solidFill>
              </a:rPr>
              <a:t>)</a:t>
            </a:r>
            <a:r>
              <a:rPr lang="es-AR" sz="1500">
                <a:solidFill>
                  <a:srgbClr val="666666"/>
                </a:solidFill>
              </a:rPr>
              <a:t>: nos permite pesquisar texto em nossos arquivos, também tem uma função de pesquisa e substituição.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AR" sz="1500">
                <a:solidFill>
                  <a:srgbClr val="666666"/>
                </a:solidFill>
              </a:rPr>
              <a:t>Fonte de Controle - versão (</a:t>
            </a:r>
            <a:r>
              <a:rPr b="1" i="1" lang="es-AR" sz="1500">
                <a:solidFill>
                  <a:srgbClr val="666666"/>
                </a:solidFill>
              </a:rPr>
              <a:t>Source control</a:t>
            </a:r>
            <a:r>
              <a:rPr b="1" lang="es-AR" sz="1500">
                <a:solidFill>
                  <a:srgbClr val="666666"/>
                </a:solidFill>
              </a:rPr>
              <a:t>)</a:t>
            </a:r>
            <a:r>
              <a:rPr lang="es-AR" sz="1500">
                <a:solidFill>
                  <a:srgbClr val="666666"/>
                </a:solidFill>
              </a:rPr>
              <a:t>: nos permitirá comparar nossa versão local com a versão em nuvem.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AR" sz="1500">
                <a:solidFill>
                  <a:srgbClr val="666666"/>
                </a:solidFill>
              </a:rPr>
              <a:t>Executar (</a:t>
            </a:r>
            <a:r>
              <a:rPr b="1" i="1" lang="es-AR" sz="1500">
                <a:solidFill>
                  <a:srgbClr val="666666"/>
                </a:solidFill>
              </a:rPr>
              <a:t>Run</a:t>
            </a:r>
            <a:r>
              <a:rPr b="1" lang="es-AR" sz="1500">
                <a:solidFill>
                  <a:srgbClr val="666666"/>
                </a:solidFill>
              </a:rPr>
              <a:t>)</a:t>
            </a:r>
            <a:r>
              <a:rPr lang="es-AR" sz="1500">
                <a:solidFill>
                  <a:srgbClr val="666666"/>
                </a:solidFill>
              </a:rPr>
              <a:t>: nos permite executar e depurar código.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AR" sz="1500">
                <a:solidFill>
                  <a:srgbClr val="666666"/>
                </a:solidFill>
              </a:rPr>
              <a:t>Extensões (</a:t>
            </a:r>
            <a:r>
              <a:rPr b="1" i="1" lang="es-AR" sz="1500">
                <a:solidFill>
                  <a:srgbClr val="666666"/>
                </a:solidFill>
              </a:rPr>
              <a:t>Extensions</a:t>
            </a:r>
            <a:r>
              <a:rPr b="1" lang="es-AR" sz="1500">
                <a:solidFill>
                  <a:srgbClr val="666666"/>
                </a:solidFill>
              </a:rPr>
              <a:t>)</a:t>
            </a:r>
            <a:r>
              <a:rPr lang="es-AR" sz="1500">
                <a:solidFill>
                  <a:srgbClr val="666666"/>
                </a:solidFill>
              </a:rPr>
              <a:t>: mostra-nos as extensões (funcionalidades acrescentadas) que </a:t>
            </a:r>
            <a:r>
              <a:rPr lang="es-AR" sz="1500">
                <a:solidFill>
                  <a:srgbClr val="666666"/>
                </a:solidFill>
              </a:rPr>
              <a:t>instalamos</a:t>
            </a:r>
            <a:r>
              <a:rPr lang="es-AR" sz="1500">
                <a:solidFill>
                  <a:srgbClr val="666666"/>
                </a:solidFill>
              </a:rPr>
              <a:t> e permite-nos procurar e instalar novas.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9f56bea07_0_381"/>
          <p:cNvSpPr txBox="1"/>
          <p:nvPr>
            <p:ph type="title"/>
          </p:nvPr>
        </p:nvSpPr>
        <p:spPr>
          <a:xfrm>
            <a:off x="631175" y="874250"/>
            <a:ext cx="6441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Barra de estado (Status bar)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61" name="Google Shape;261;g79f56bea07_0_381"/>
          <p:cNvSpPr txBox="1"/>
          <p:nvPr>
            <p:ph idx="2" type="subTitle"/>
          </p:nvPr>
        </p:nvSpPr>
        <p:spPr>
          <a:xfrm>
            <a:off x="703775" y="1286950"/>
            <a:ext cx="74748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Fornece informações sobre o arquivo que estamos editando.</a:t>
            </a:r>
            <a:endParaRPr/>
          </a:p>
        </p:txBody>
      </p:sp>
      <p:pic>
        <p:nvPicPr>
          <p:cNvPr id="262" name="Google Shape;262;g79f56bea07_0_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150" y="1722250"/>
            <a:ext cx="6165075" cy="43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g79f56bea07_0_381"/>
          <p:cNvCxnSpPr/>
          <p:nvPr/>
        </p:nvCxnSpPr>
        <p:spPr>
          <a:xfrm flipH="1">
            <a:off x="1056250" y="1939750"/>
            <a:ext cx="516900" cy="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g79f56bea07_0_381"/>
          <p:cNvCxnSpPr/>
          <p:nvPr/>
        </p:nvCxnSpPr>
        <p:spPr>
          <a:xfrm rot="10800000">
            <a:off x="1044550" y="1939625"/>
            <a:ext cx="11700" cy="71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g79f56bea07_0_381"/>
          <p:cNvCxnSpPr/>
          <p:nvPr/>
        </p:nvCxnSpPr>
        <p:spPr>
          <a:xfrm rot="10800000">
            <a:off x="3412950" y="2157500"/>
            <a:ext cx="8400" cy="50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g79f56bea07_0_381"/>
          <p:cNvCxnSpPr/>
          <p:nvPr/>
        </p:nvCxnSpPr>
        <p:spPr>
          <a:xfrm rot="10800000">
            <a:off x="4839575" y="2157500"/>
            <a:ext cx="5400" cy="50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79f56bea07_0_381"/>
          <p:cNvCxnSpPr/>
          <p:nvPr/>
        </p:nvCxnSpPr>
        <p:spPr>
          <a:xfrm rot="10800000">
            <a:off x="6140075" y="2157500"/>
            <a:ext cx="5400" cy="50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79f56bea07_0_381"/>
          <p:cNvCxnSpPr/>
          <p:nvPr/>
        </p:nvCxnSpPr>
        <p:spPr>
          <a:xfrm flipH="1">
            <a:off x="7738225" y="1939600"/>
            <a:ext cx="516900" cy="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g79f56bea07_0_381"/>
          <p:cNvCxnSpPr/>
          <p:nvPr/>
        </p:nvCxnSpPr>
        <p:spPr>
          <a:xfrm rot="10800000">
            <a:off x="8255125" y="1920550"/>
            <a:ext cx="5400" cy="50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g79f56bea07_0_381"/>
          <p:cNvSpPr txBox="1"/>
          <p:nvPr>
            <p:ph idx="2" type="subTitle"/>
          </p:nvPr>
        </p:nvSpPr>
        <p:spPr>
          <a:xfrm>
            <a:off x="185200" y="2601975"/>
            <a:ext cx="2411400" cy="2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 sz="1500"/>
              <a:t>N</a:t>
            </a:r>
            <a:r>
              <a:rPr lang="es-AR" sz="1500"/>
              <a:t>os diz em qual linha e coluna de nosso arquivo estamos (normalmente chamamos a </a:t>
            </a:r>
            <a:r>
              <a:rPr b="1" lang="es-AR" sz="1500"/>
              <a:t>linha</a:t>
            </a:r>
            <a:r>
              <a:rPr lang="es-AR" sz="1500"/>
              <a:t> de linha e a coluna é o número do caractere).</a:t>
            </a:r>
            <a:endParaRPr sz="1500"/>
          </a:p>
        </p:txBody>
      </p:sp>
      <p:sp>
        <p:nvSpPr>
          <p:cNvPr id="271" name="Google Shape;271;g79f56bea07_0_381"/>
          <p:cNvSpPr txBox="1"/>
          <p:nvPr>
            <p:ph idx="2" type="subTitle"/>
          </p:nvPr>
        </p:nvSpPr>
        <p:spPr>
          <a:xfrm>
            <a:off x="2596600" y="2601975"/>
            <a:ext cx="1911300" cy="2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AR" sz="1500"/>
              <a:t>Espaços (Spaces): </a:t>
            </a:r>
            <a:r>
              <a:rPr lang="es-AR" sz="1500"/>
              <a:t>nos diz quantos espaços estamos usando quando tabulamos para indentar nosso código.</a:t>
            </a:r>
            <a:endParaRPr sz="1500"/>
          </a:p>
        </p:txBody>
      </p:sp>
      <p:sp>
        <p:nvSpPr>
          <p:cNvPr id="272" name="Google Shape;272;g79f56bea07_0_381"/>
          <p:cNvSpPr txBox="1"/>
          <p:nvPr>
            <p:ph idx="2" type="subTitle"/>
          </p:nvPr>
        </p:nvSpPr>
        <p:spPr>
          <a:xfrm>
            <a:off x="4390100" y="2601975"/>
            <a:ext cx="13572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AR" sz="1500"/>
              <a:t>Formato de codificação</a:t>
            </a:r>
            <a:endParaRPr sz="1500"/>
          </a:p>
        </p:txBody>
      </p:sp>
      <p:sp>
        <p:nvSpPr>
          <p:cNvPr id="273" name="Google Shape;273;g79f56bea07_0_381"/>
          <p:cNvSpPr txBox="1"/>
          <p:nvPr>
            <p:ph idx="2" type="subTitle"/>
          </p:nvPr>
        </p:nvSpPr>
        <p:spPr>
          <a:xfrm>
            <a:off x="7156500" y="2426650"/>
            <a:ext cx="1911300" cy="2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AR" sz="1500"/>
              <a:t>Editor de linguagem ((</a:t>
            </a:r>
            <a:r>
              <a:rPr b="1" i="1" lang="es-AR" sz="1500"/>
              <a:t>Editor language</a:t>
            </a:r>
            <a:r>
              <a:rPr b="1" lang="es-AR" sz="1500"/>
              <a:t>): </a:t>
            </a:r>
            <a:r>
              <a:rPr lang="es-AR" sz="1500"/>
              <a:t>nos diz em qual linguagem estamos trabalhando.</a:t>
            </a:r>
            <a:endParaRPr sz="1500"/>
          </a:p>
        </p:txBody>
      </p:sp>
      <p:sp>
        <p:nvSpPr>
          <p:cNvPr id="274" name="Google Shape;274;g79f56bea07_0_381"/>
          <p:cNvSpPr txBox="1"/>
          <p:nvPr>
            <p:ph idx="2" type="subTitle"/>
          </p:nvPr>
        </p:nvSpPr>
        <p:spPr>
          <a:xfrm>
            <a:off x="5854250" y="2573325"/>
            <a:ext cx="1204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 sz="1500"/>
              <a:t>Quebra de linha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f56bea07_0_411"/>
          <p:cNvSpPr txBox="1"/>
          <p:nvPr/>
        </p:nvSpPr>
        <p:spPr>
          <a:xfrm>
            <a:off x="1447413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1" name="Google Shape;281;g79f56bea07_0_411"/>
          <p:cNvSpPr/>
          <p:nvPr/>
        </p:nvSpPr>
        <p:spPr>
          <a:xfrm>
            <a:off x="2091688" y="2028625"/>
            <a:ext cx="18600" cy="108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79f56bea07_0_411"/>
          <p:cNvSpPr txBox="1"/>
          <p:nvPr/>
        </p:nvSpPr>
        <p:spPr>
          <a:xfrm>
            <a:off x="2262988" y="1382700"/>
            <a:ext cx="54336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Explorer e nossos arquivos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9f56bea07_0_418"/>
          <p:cNvSpPr txBox="1"/>
          <p:nvPr>
            <p:ph type="title"/>
          </p:nvPr>
        </p:nvSpPr>
        <p:spPr>
          <a:xfrm>
            <a:off x="631175" y="874250"/>
            <a:ext cx="6441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Explorador e nossos arquivos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89" name="Google Shape;289;g79f56bea07_0_418"/>
          <p:cNvSpPr txBox="1"/>
          <p:nvPr>
            <p:ph idx="2" type="subTitle"/>
          </p:nvPr>
        </p:nvSpPr>
        <p:spPr>
          <a:xfrm>
            <a:off x="6769825" y="1379950"/>
            <a:ext cx="17658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O Visual Studio Code nos mostra a organização das pastas da mesma forma que vemos no explorador de arquivos.</a:t>
            </a:r>
            <a:endParaRPr/>
          </a:p>
        </p:txBody>
      </p:sp>
      <p:pic>
        <p:nvPicPr>
          <p:cNvPr id="290" name="Google Shape;290;g79f56bea07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5" y="1446050"/>
            <a:ext cx="5946048" cy="322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9f56bea07_0_437"/>
          <p:cNvSpPr txBox="1"/>
          <p:nvPr/>
        </p:nvSpPr>
        <p:spPr>
          <a:xfrm>
            <a:off x="1661763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7" name="Google Shape;297;g79f56bea07_0_437"/>
          <p:cNvSpPr/>
          <p:nvPr/>
        </p:nvSpPr>
        <p:spPr>
          <a:xfrm>
            <a:off x="2306038" y="2028625"/>
            <a:ext cx="18600" cy="108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79f56bea07_0_437"/>
          <p:cNvSpPr txBox="1"/>
          <p:nvPr/>
        </p:nvSpPr>
        <p:spPr>
          <a:xfrm>
            <a:off x="2477338" y="1382700"/>
            <a:ext cx="5004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Arquivos salvos (ou não)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9f56bea07_0_444"/>
          <p:cNvSpPr txBox="1"/>
          <p:nvPr>
            <p:ph type="title"/>
          </p:nvPr>
        </p:nvSpPr>
        <p:spPr>
          <a:xfrm>
            <a:off x="631175" y="874250"/>
            <a:ext cx="6441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Arquivos salvos (ou não)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05" name="Google Shape;305;g79f56bea07_0_444"/>
          <p:cNvSpPr txBox="1"/>
          <p:nvPr>
            <p:ph idx="2" type="subTitle"/>
          </p:nvPr>
        </p:nvSpPr>
        <p:spPr>
          <a:xfrm>
            <a:off x="720725" y="1609875"/>
            <a:ext cx="42498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Cada vez que modificamos um arquivo, o </a:t>
            </a:r>
            <a:r>
              <a:rPr b="1" lang="es-AR"/>
              <a:t>VS Code</a:t>
            </a:r>
            <a:r>
              <a:rPr lang="es-AR"/>
              <a:t> nos informa que há alterações não salvas, adicionando um ponto ao lado do nome do arquivo.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É importante que todas as alterações sejam salvas para que você possa vê-las em ação.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Aconselhamos lembrar o atalho para </a:t>
            </a:r>
            <a:r>
              <a:rPr lang="es-AR"/>
              <a:t>ter sempre</a:t>
            </a:r>
            <a:r>
              <a:rPr lang="es-AR"/>
              <a:t> nossas alterações salvas.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06" name="Google Shape;306;g79f56bea07_0_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250" y="1808505"/>
            <a:ext cx="3554075" cy="224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9f56bea07_0_452"/>
          <p:cNvSpPr txBox="1"/>
          <p:nvPr/>
        </p:nvSpPr>
        <p:spPr>
          <a:xfrm>
            <a:off x="2109200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6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3" name="Google Shape;313;g79f56bea07_0_452"/>
          <p:cNvSpPr/>
          <p:nvPr/>
        </p:nvSpPr>
        <p:spPr>
          <a:xfrm>
            <a:off x="2753475" y="2028625"/>
            <a:ext cx="18600" cy="108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79f56bea07_0_452"/>
          <p:cNvSpPr txBox="1"/>
          <p:nvPr/>
        </p:nvSpPr>
        <p:spPr>
          <a:xfrm>
            <a:off x="2924786" y="1382700"/>
            <a:ext cx="4110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Atalhos e Extensões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657f448d9_0_3"/>
          <p:cNvSpPr txBox="1"/>
          <p:nvPr>
            <p:ph idx="2" type="subTitle"/>
          </p:nvPr>
        </p:nvSpPr>
        <p:spPr>
          <a:xfrm>
            <a:off x="703775" y="1286950"/>
            <a:ext cx="74748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Podemos nos ajudar muito com alguns atalhos que o VS Code nos fornece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(Estes são apenas alguns de muitos!):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1" name="Google Shape;321;gc657f448d9_0_3"/>
          <p:cNvSpPr txBox="1"/>
          <p:nvPr>
            <p:ph type="title"/>
          </p:nvPr>
        </p:nvSpPr>
        <p:spPr>
          <a:xfrm>
            <a:off x="631175" y="874250"/>
            <a:ext cx="6441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Atalhos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322" name="Google Shape;322;gc657f448d9_0_3"/>
          <p:cNvGrpSpPr/>
          <p:nvPr/>
        </p:nvGrpSpPr>
        <p:grpSpPr>
          <a:xfrm>
            <a:off x="5664108" y="1760455"/>
            <a:ext cx="287034" cy="276473"/>
            <a:chOff x="3951850" y="2985350"/>
            <a:chExt cx="407950" cy="416500"/>
          </a:xfrm>
        </p:grpSpPr>
        <p:sp>
          <p:nvSpPr>
            <p:cNvPr id="323" name="Google Shape;323;gc657f448d9_0_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c657f448d9_0_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c657f448d9_0_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c657f448d9_0_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gc657f448d9_0_3"/>
          <p:cNvSpPr txBox="1"/>
          <p:nvPr/>
        </p:nvSpPr>
        <p:spPr>
          <a:xfrm>
            <a:off x="4453873" y="1515275"/>
            <a:ext cx="2088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(Windows / Linux)</a:t>
            </a:r>
            <a:endParaRPr b="1" i="0" sz="2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8" name="Google Shape;328;gc657f448d9_0_3"/>
          <p:cNvSpPr txBox="1"/>
          <p:nvPr/>
        </p:nvSpPr>
        <p:spPr>
          <a:xfrm>
            <a:off x="6392417" y="1515275"/>
            <a:ext cx="192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AR" sz="2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(Mac)</a:t>
            </a:r>
            <a:r>
              <a:rPr b="1" i="0" lang="es-AR" sz="2000" u="none" cap="none" strike="noStrike">
                <a:solidFill>
                  <a:srgbClr val="EC18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000" u="none" cap="none" strike="noStrike">
              <a:solidFill>
                <a:srgbClr val="EC18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9" name="Google Shape;329;gc657f448d9_0_3"/>
          <p:cNvGraphicFramePr/>
          <p:nvPr/>
        </p:nvGraphicFramePr>
        <p:xfrm>
          <a:off x="664825" y="19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{7BE79059-8C15-467B-92B1-0521EFB8577C}</a:tableStyleId>
              </a:tblPr>
              <a:tblGrid>
                <a:gridCol w="3634975"/>
                <a:gridCol w="2242675"/>
                <a:gridCol w="17123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Novo arquivo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Ctrl+N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Command+N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Abrir arquivo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Ctrl+O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Command+O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Salvar arquivo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Ctrl+S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Command+S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Salvar arquivo (mesmo arquivo com nome diferente)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Ctrl+Shift+S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Command+Shift+S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Pesquisar no arquivo (se estiver no arquivo)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Ctrl+F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Command+F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Encontrar e substituir no arquivo (se estiver no arquivo)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Ctrl+H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Command+H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Abrir terminal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Ctrl+"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s-A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Ctrl+Shift+`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9f56bea07_0_459"/>
          <p:cNvSpPr txBox="1"/>
          <p:nvPr>
            <p:ph type="title"/>
          </p:nvPr>
        </p:nvSpPr>
        <p:spPr>
          <a:xfrm>
            <a:off x="631175" y="874250"/>
            <a:ext cx="6441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Instalando extensões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336" name="Google Shape;336;g79f56bea07_0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50" y="1399900"/>
            <a:ext cx="6347962" cy="339264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79f56bea07_0_459"/>
          <p:cNvSpPr/>
          <p:nvPr/>
        </p:nvSpPr>
        <p:spPr>
          <a:xfrm>
            <a:off x="6988950" y="1065775"/>
            <a:ext cx="2029500" cy="19557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79f56bea07_0_459"/>
          <p:cNvSpPr/>
          <p:nvPr/>
        </p:nvSpPr>
        <p:spPr>
          <a:xfrm>
            <a:off x="7102350" y="1176350"/>
            <a:ext cx="1777800" cy="16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79f56bea07_0_459"/>
          <p:cNvSpPr txBox="1"/>
          <p:nvPr/>
        </p:nvSpPr>
        <p:spPr>
          <a:xfrm>
            <a:off x="7175400" y="1268575"/>
            <a:ext cx="170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As extensões são ferramentas muito úteis que facilitam nossas tarefas durante a programação.</a:t>
            </a:r>
            <a:endParaRPr b="1" i="0" sz="14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g79f56bea07_0_459"/>
          <p:cNvSpPr/>
          <p:nvPr/>
        </p:nvSpPr>
        <p:spPr>
          <a:xfrm rot="-5271245">
            <a:off x="6777059" y="1591076"/>
            <a:ext cx="256380" cy="258838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862e4dca0_1_5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60" name="Google Shape;160;gc862e4dca0_1_54"/>
          <p:cNvSpPr txBox="1"/>
          <p:nvPr/>
        </p:nvSpPr>
        <p:spPr>
          <a:xfrm>
            <a:off x="2082450" y="1444450"/>
            <a:ext cx="22335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 que é Visual Studio Code?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gc862e4dca0_1_54"/>
          <p:cNvSpPr txBox="1"/>
          <p:nvPr/>
        </p:nvSpPr>
        <p:spPr>
          <a:xfrm>
            <a:off x="1216441" y="13896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gc862e4dca0_1_54"/>
          <p:cNvSpPr txBox="1"/>
          <p:nvPr/>
        </p:nvSpPr>
        <p:spPr>
          <a:xfrm>
            <a:off x="5694063" y="17137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Compatibilidade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gc862e4dca0_1_54"/>
          <p:cNvSpPr txBox="1"/>
          <p:nvPr/>
        </p:nvSpPr>
        <p:spPr>
          <a:xfrm>
            <a:off x="4828066" y="13896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gc862e4dca0_1_54"/>
          <p:cNvSpPr txBox="1"/>
          <p:nvPr/>
        </p:nvSpPr>
        <p:spPr>
          <a:xfrm>
            <a:off x="2082425" y="27099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Ambiente 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gc862e4dca0_1_54"/>
          <p:cNvSpPr txBox="1"/>
          <p:nvPr/>
        </p:nvSpPr>
        <p:spPr>
          <a:xfrm>
            <a:off x="1216428" y="24747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6" name="Google Shape;166;gc862e4dca0_1_54"/>
          <p:cNvSpPr txBox="1"/>
          <p:nvPr/>
        </p:nvSpPr>
        <p:spPr>
          <a:xfrm>
            <a:off x="5694050" y="2608125"/>
            <a:ext cx="22335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Explorer e nossos arquivos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7" name="Google Shape;167;gc862e4dca0_1_54"/>
          <p:cNvSpPr txBox="1"/>
          <p:nvPr/>
        </p:nvSpPr>
        <p:spPr>
          <a:xfrm>
            <a:off x="4828053" y="24747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gc862e4dca0_1_54"/>
          <p:cNvSpPr txBox="1"/>
          <p:nvPr/>
        </p:nvSpPr>
        <p:spPr>
          <a:xfrm>
            <a:off x="2082425" y="3614475"/>
            <a:ext cx="22335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Arquivos salvos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(ou não) 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gc862e4dca0_1_54"/>
          <p:cNvSpPr txBox="1"/>
          <p:nvPr/>
        </p:nvSpPr>
        <p:spPr>
          <a:xfrm>
            <a:off x="1216428" y="355971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gc862e4dca0_1_54"/>
          <p:cNvSpPr txBox="1"/>
          <p:nvPr/>
        </p:nvSpPr>
        <p:spPr>
          <a:xfrm>
            <a:off x="4828053" y="355971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6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gc862e4dca0_1_54"/>
          <p:cNvSpPr txBox="1"/>
          <p:nvPr/>
        </p:nvSpPr>
        <p:spPr>
          <a:xfrm>
            <a:off x="5694075" y="3648673"/>
            <a:ext cx="22335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Atalhos e Extensões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79f56bea07_0_7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f56bea07_0_299"/>
          <p:cNvSpPr txBox="1"/>
          <p:nvPr/>
        </p:nvSpPr>
        <p:spPr>
          <a:xfrm>
            <a:off x="1363113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g79f56bea07_0_299"/>
          <p:cNvSpPr/>
          <p:nvPr/>
        </p:nvSpPr>
        <p:spPr>
          <a:xfrm>
            <a:off x="2007388" y="2028625"/>
            <a:ext cx="18600" cy="108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9f56bea07_0_299"/>
          <p:cNvSpPr txBox="1"/>
          <p:nvPr/>
        </p:nvSpPr>
        <p:spPr>
          <a:xfrm>
            <a:off x="2178688" y="1382700"/>
            <a:ext cx="5602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 que é Visual Studio Code?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f56bea07_0_218"/>
          <p:cNvSpPr txBox="1"/>
          <p:nvPr/>
        </p:nvSpPr>
        <p:spPr>
          <a:xfrm>
            <a:off x="3493625" y="1632200"/>
            <a:ext cx="4133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Visual Studio Code</a:t>
            </a:r>
            <a:endParaRPr b="1" i="0" sz="4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g79f56bea07_0_218"/>
          <p:cNvSpPr txBox="1"/>
          <p:nvPr/>
        </p:nvSpPr>
        <p:spPr>
          <a:xfrm>
            <a:off x="2812775" y="2344538"/>
            <a:ext cx="54948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Visual Studio Code ou VSCode é um IDE (Integrated Development Environment) desenvolvido pela Microsoft.</a:t>
            </a:r>
            <a:endParaRPr b="0" i="0" sz="24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87" name="Google Shape;187;g79f56bea07_0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937" y="1729863"/>
            <a:ext cx="1709363" cy="170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3220475" y="1297650"/>
            <a:ext cx="2975400" cy="28593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3374075" y="1486025"/>
            <a:ext cx="2624400" cy="24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3468600" y="1564350"/>
            <a:ext cx="2398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Quando falamos em IDE, nos referimos a um conjunto de ferramentas destinadas a facilitar a criação e o desenvolvimento de nossos programas ou aplicativos.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9"/>
          <p:cNvSpPr/>
          <p:nvPr/>
        </p:nvSpPr>
        <p:spPr>
          <a:xfrm rot="-5266059">
            <a:off x="2880228" y="1753678"/>
            <a:ext cx="377386" cy="400228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990" y="1486026"/>
            <a:ext cx="1209263" cy="332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2397350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3041625" y="2028625"/>
            <a:ext cx="18600" cy="108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3212938" y="1382700"/>
            <a:ext cx="3533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Compatibilidade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idx="2" type="subTitle"/>
          </p:nvPr>
        </p:nvSpPr>
        <p:spPr>
          <a:xfrm>
            <a:off x="707375" y="1446050"/>
            <a:ext cx="74748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No site do Visual Studio Code (</a:t>
            </a:r>
            <a:r>
              <a:rPr lang="es-AR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r>
              <a:rPr lang="es-AR"/>
              <a:t>), podemos ver os instaladores dos sistemas operacionais mais populares do mundo.</a:t>
            </a:r>
            <a:endParaRPr/>
          </a:p>
        </p:txBody>
      </p:sp>
      <p:sp>
        <p:nvSpPr>
          <p:cNvPr id="212" name="Google Shape;212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Compatibilidade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275" y="2380050"/>
            <a:ext cx="6629001" cy="23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9f56bea07_0_311"/>
          <p:cNvSpPr txBox="1"/>
          <p:nvPr/>
        </p:nvSpPr>
        <p:spPr>
          <a:xfrm>
            <a:off x="3014450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0" name="Google Shape;220;g79f56bea07_0_311"/>
          <p:cNvSpPr/>
          <p:nvPr/>
        </p:nvSpPr>
        <p:spPr>
          <a:xfrm>
            <a:off x="3658725" y="2028625"/>
            <a:ext cx="18600" cy="108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79f56bea07_0_311"/>
          <p:cNvSpPr txBox="1"/>
          <p:nvPr/>
        </p:nvSpPr>
        <p:spPr>
          <a:xfrm>
            <a:off x="3830025" y="1382700"/>
            <a:ext cx="2299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Ambiente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9f56bea07_0_318"/>
          <p:cNvSpPr txBox="1"/>
          <p:nvPr>
            <p:ph type="title"/>
          </p:nvPr>
        </p:nvSpPr>
        <p:spPr>
          <a:xfrm>
            <a:off x="631175" y="874250"/>
            <a:ext cx="4815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Ambiente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28" name="Google Shape;228;g79f56bea07_0_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900" y="1446050"/>
            <a:ext cx="6263352" cy="339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79f56bea07_0_318"/>
          <p:cNvSpPr/>
          <p:nvPr/>
        </p:nvSpPr>
        <p:spPr>
          <a:xfrm rot="5400000">
            <a:off x="4703350" y="1226375"/>
            <a:ext cx="457500" cy="17412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9f56bea07_0_318"/>
          <p:cNvSpPr txBox="1"/>
          <p:nvPr/>
        </p:nvSpPr>
        <p:spPr>
          <a:xfrm>
            <a:off x="4184175" y="1896872"/>
            <a:ext cx="15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Menu superior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g79f56bea07_0_318"/>
          <p:cNvSpPr/>
          <p:nvPr/>
        </p:nvSpPr>
        <p:spPr>
          <a:xfrm rot="-3863">
            <a:off x="4827086" y="1707428"/>
            <a:ext cx="267000" cy="183000"/>
          </a:xfrm>
          <a:prstGeom prst="triangle">
            <a:avLst>
              <a:gd fmla="val 50000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9f56bea07_0_318"/>
          <p:cNvSpPr/>
          <p:nvPr/>
        </p:nvSpPr>
        <p:spPr>
          <a:xfrm>
            <a:off x="1890850" y="2171075"/>
            <a:ext cx="1821300" cy="8940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79f56bea07_0_318"/>
          <p:cNvSpPr txBox="1"/>
          <p:nvPr/>
        </p:nvSpPr>
        <p:spPr>
          <a:xfrm>
            <a:off x="1862150" y="2204000"/>
            <a:ext cx="200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Menu lateral 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(Barra de atividade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/Activity bar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g79f56bea07_0_318"/>
          <p:cNvSpPr/>
          <p:nvPr/>
        </p:nvSpPr>
        <p:spPr>
          <a:xfrm rot="-5403394">
            <a:off x="1670905" y="2504300"/>
            <a:ext cx="303900" cy="230700"/>
          </a:xfrm>
          <a:prstGeom prst="triangle">
            <a:avLst>
              <a:gd fmla="val 50000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9f56bea07_0_318"/>
          <p:cNvSpPr/>
          <p:nvPr/>
        </p:nvSpPr>
        <p:spPr>
          <a:xfrm>
            <a:off x="5444523" y="3933276"/>
            <a:ext cx="1596300" cy="533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79f56bea07_0_318"/>
          <p:cNvSpPr txBox="1"/>
          <p:nvPr/>
        </p:nvSpPr>
        <p:spPr>
          <a:xfrm>
            <a:off x="5332025" y="3892324"/>
            <a:ext cx="182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Barra de estado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(Status bar)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g79f56bea07_0_318"/>
          <p:cNvSpPr/>
          <p:nvPr/>
        </p:nvSpPr>
        <p:spPr>
          <a:xfrm rot="10796176">
            <a:off x="6164046" y="4427263"/>
            <a:ext cx="269700" cy="215100"/>
          </a:xfrm>
          <a:prstGeom prst="triangle">
            <a:avLst>
              <a:gd fmla="val 50000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