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62" r:id="rId6"/>
    <p:sldMasterId id="2147483676" r:id="rId7"/>
    <p:sldMasterId id="2147483689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jU05UkQF/5c2f3kshZq9RSSw92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9BD4F4B-DF38-4FE6-80A9-E38D640448B0}">
  <a:tblStyle styleId="{59BD4F4B-DF38-4FE6-80A9-E38D640448B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21" Type="http://customschemas.google.com/relationships/presentationmetadata" Target="metadata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0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9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6850a85e4_0_105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6850a85e4_0_10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e6850a85e4_0_105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e6850a85e4_0_70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e6850a85e4_0_70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e6850a85e4_0_70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c48bfa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c48bfa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6850a85e4_0_11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6850a85e4_0_11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e6850a85e4_0_11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6850a85e4_0_265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e6850a85e4_0_26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e6850a85e4_0_265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6850a85e4_0_547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e6850a85e4_0_54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e6850a85e4_0_54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6850a85e4_0_33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6850a85e4_0_33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e6850a85e4_0_33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6850a85e4_0_63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e6850a85e4_0_63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e6850a85e4_0_63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e6850a85e4_0_66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e6850a85e4_0_66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e6850a85e4_0_66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6850a85e4_0_395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e6850a85e4_0_39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e6850a85e4_0_395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e6850a85e4_0_695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e6850a85e4_0_69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e6850a85e4_0_695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1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jp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jpg"/><Relationship Id="rId3" Type="http://schemas.openxmlformats.org/officeDocument/2006/relationships/image" Target="../media/image3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27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0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3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6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1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9.png"/><Relationship Id="rId3" Type="http://schemas.openxmlformats.org/officeDocument/2006/relationships/image" Target="../media/image24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2.png"/><Relationship Id="rId3" Type="http://schemas.openxmlformats.org/officeDocument/2006/relationships/image" Target="../media/image15.png"/><Relationship Id="rId4" Type="http://schemas.openxmlformats.org/officeDocument/2006/relationships/image" Target="../media/image26.png"/><Relationship Id="rId5" Type="http://schemas.openxmlformats.org/officeDocument/2006/relationships/image" Target="../media/image25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gc48bfaac81_0_79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gc48bfaac81_0_79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c48bfaac81_0_7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c48bfaac81_0_7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gc48bfaac81_0_7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c48bfaac81_0_76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gc48bfaac81_0_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48bfaac81_0_489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gc48bfaac81_0_4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c48bfaac81_0_45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gc48bfaac81_0_45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48bfaac81_0_46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48bfaac81_0_4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gc48bfaac81_0_4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48bfaac81_0_4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gc48bfaac81_0_4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gc48bfaac81_0_46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48bfaac81_0_4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c48bfaac81_0_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c48bfaac81_0_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48bfaac81_0_47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gc48bfaac81_0_47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48bfaac81_0_47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48bfaac81_0_478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c48bfaac81_0_4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gc48bfaac81_0_47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gc48bfaac81_0_47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48bfaac81_0_48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48bfaac81_0_48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gc48bfaac81_0_48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48bfaac81_0_492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5" name="Google Shape;85;gc48bfaac81_0_4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1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6850a85e4_0_279"/>
          <p:cNvSpPr txBox="1"/>
          <p:nvPr>
            <p:ph type="title"/>
          </p:nvPr>
        </p:nvSpPr>
        <p:spPr>
          <a:xfrm>
            <a:off x="4201325" y="1251125"/>
            <a:ext cx="4222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jdhani"/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ge6850a85e4_0_2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e6850a85e4_0_281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sz="4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2 1">
  <p:cSld name="CUSTOM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6850a85e4_0_284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c48bfaac81_0_4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6850a85e4_0_286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">
  <p:cSld name="CUSTOM_7">
    <p:bg>
      <p:bgPr>
        <a:solidFill>
          <a:srgbClr val="666666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e6850a85e4_0_28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ge6850a85e4_0_290"/>
          <p:cNvPicPr preferRelativeResize="0"/>
          <p:nvPr/>
        </p:nvPicPr>
        <p:blipFill rotWithShape="1">
          <a:blip r:embed="rId2">
            <a:alphaModFix/>
          </a:blip>
          <a:srcRect b="-10920" l="50" r="-50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e6850a85e4_0_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e6850a85e4_0_290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e6850a85e4_0_290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ge6850a85e4_0_290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6850a85e4_0_290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mario">
  <p:cSld name="BLANK_1_1_1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6850a85e4_0_297"/>
          <p:cNvSpPr txBox="1"/>
          <p:nvPr/>
        </p:nvSpPr>
        <p:spPr>
          <a:xfrm>
            <a:off x="720000" y="178800"/>
            <a:ext cx="77040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Temario</a:t>
            </a:r>
            <a:endParaRPr/>
          </a:p>
        </p:txBody>
      </p:sp>
      <p:sp>
        <p:nvSpPr>
          <p:cNvPr id="113" name="Google Shape;113;ge6850a85e4_0_297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ulo temario">
  <p:cSld name="BLANK_1_1_1_3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6850a85e4_0_300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ge6850a85e4_0_300"/>
          <p:cNvSpPr txBox="1"/>
          <p:nvPr>
            <p:ph type="title"/>
          </p:nvPr>
        </p:nvSpPr>
        <p:spPr>
          <a:xfrm>
            <a:off x="757875" y="4170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6850a85e4_0_300"/>
          <p:cNvSpPr txBox="1"/>
          <p:nvPr>
            <p:ph idx="1" type="subTitle"/>
          </p:nvPr>
        </p:nvSpPr>
        <p:spPr>
          <a:xfrm>
            <a:off x="757875" y="14097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Open Sans"/>
              <a:buNone/>
              <a:defRPr b="1" sz="2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e6850a85e4_0_300"/>
          <p:cNvSpPr txBox="1"/>
          <p:nvPr>
            <p:ph idx="2" type="subTitle"/>
          </p:nvPr>
        </p:nvSpPr>
        <p:spPr>
          <a:xfrm>
            <a:off x="774350" y="27585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">
  <p:cSld name="BLANK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6850a85e4_0_305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ge6850a85e4_0_305"/>
          <p:cNvSpPr txBox="1"/>
          <p:nvPr>
            <p:ph idx="1" type="subTitle"/>
          </p:nvPr>
        </p:nvSpPr>
        <p:spPr>
          <a:xfrm>
            <a:off x="718100" y="251275"/>
            <a:ext cx="77076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Rajdhani"/>
              <a:buNone/>
              <a:defRPr b="1" sz="2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6850a85e4_0_305"/>
          <p:cNvSpPr txBox="1"/>
          <p:nvPr>
            <p:ph idx="2" type="subTitle"/>
          </p:nvPr>
        </p:nvSpPr>
        <p:spPr>
          <a:xfrm>
            <a:off x="774350" y="2529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 1">
  <p:cSld name="BLANK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6850a85e4_0_310"/>
          <p:cNvSpPr/>
          <p:nvPr/>
        </p:nvSpPr>
        <p:spPr>
          <a:xfrm>
            <a:off x="-27075" y="-108275"/>
            <a:ext cx="9171000" cy="49719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e6850a85e4_0_310"/>
          <p:cNvSpPr/>
          <p:nvPr/>
        </p:nvSpPr>
        <p:spPr>
          <a:xfrm>
            <a:off x="848800" y="1012350"/>
            <a:ext cx="7322400" cy="351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e6850a85e4_0_310"/>
          <p:cNvSpPr/>
          <p:nvPr/>
        </p:nvSpPr>
        <p:spPr>
          <a:xfrm>
            <a:off x="848800" y="777175"/>
            <a:ext cx="7322400" cy="3990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ge6850a85e4_0_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199997">
            <a:off x="390682" y="1134983"/>
            <a:ext cx="1329983" cy="1329983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e6850a85e4_0_310"/>
          <p:cNvSpPr/>
          <p:nvPr/>
        </p:nvSpPr>
        <p:spPr>
          <a:xfrm>
            <a:off x="10386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e6850a85e4_0_310"/>
          <p:cNvSpPr/>
          <p:nvPr/>
        </p:nvSpPr>
        <p:spPr>
          <a:xfrm>
            <a:off x="12672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e6850a85e4_0_310"/>
          <p:cNvSpPr/>
          <p:nvPr/>
        </p:nvSpPr>
        <p:spPr>
          <a:xfrm>
            <a:off x="14958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e6850a85e4_0_310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ge6850a85e4_0_310"/>
          <p:cNvSpPr txBox="1"/>
          <p:nvPr>
            <p:ph idx="1" type="subTitle"/>
          </p:nvPr>
        </p:nvSpPr>
        <p:spPr>
          <a:xfrm>
            <a:off x="1787425" y="12870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e6850a85e4_0_310"/>
          <p:cNvSpPr txBox="1"/>
          <p:nvPr>
            <p:ph idx="2" type="subTitle"/>
          </p:nvPr>
        </p:nvSpPr>
        <p:spPr>
          <a:xfrm>
            <a:off x="1038650" y="23993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ge6850a85e4_0_321"/>
          <p:cNvPicPr preferRelativeResize="0"/>
          <p:nvPr/>
        </p:nvPicPr>
        <p:blipFill rotWithShape="1">
          <a:blip r:embed="rId2">
            <a:alphaModFix/>
          </a:blip>
          <a:srcRect b="0" l="-130" r="129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e6850a85e4_0_321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8" name="Google Shape;138;ge6850a85e4_0_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e6850a85e4_0_3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e6850a85e4_0_321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e6850a85e4_0_321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b="1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2" name="Google Shape;142;ge6850a85e4_0_3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e6850a85e4_0_3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6850a85e4_0_55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0" name="Google Shape;150;ge6850a85e4_0_55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1" name="Google Shape;151;ge6850a85e4_0_5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c48bfaac81_0_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gc48bfaac81_0_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6850a85e4_0_56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4" name="Google Shape;154;ge6850a85e4_0_5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6850a85e4_0_5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ge6850a85e4_0_5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8" name="Google Shape;158;ge6850a85e4_0_5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6850a85e4_0_5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1" name="Google Shape;161;ge6850a85e4_0_57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2" name="Google Shape;162;ge6850a85e4_0_57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ge6850a85e4_0_5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6850a85e4_0_5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6" name="Google Shape;166;ge6850a85e4_0_5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6850a85e4_0_57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9" name="Google Shape;169;ge6850a85e4_0_57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0" name="Google Shape;170;ge6850a85e4_0_5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6850a85e4_0_58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3" name="Google Shape;173;ge6850a85e4_0_5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6850a85e4_0_58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e6850a85e4_0_58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7" name="Google Shape;177;ge6850a85e4_0_58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8" name="Google Shape;178;ge6850a85e4_0_58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9" name="Google Shape;179;ge6850a85e4_0_5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6850a85e4_0_59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82" name="Google Shape;182;ge6850a85e4_0_5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6850a85e4_0_59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5" name="Google Shape;185;ge6850a85e4_0_59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6" name="Google Shape;186;ge6850a85e4_0_5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6850a85e4_0_5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c48bfaac81_0_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gc48bfaac81_0_5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gc48bfaac81_0_5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">
  <p:cSld name="TITLE_1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ge6850a85e4_0_60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e6850a85e4_0_600"/>
          <p:cNvSpPr txBox="1"/>
          <p:nvPr>
            <p:ph type="title"/>
          </p:nvPr>
        </p:nvSpPr>
        <p:spPr>
          <a:xfrm>
            <a:off x="4759034" y="1189125"/>
            <a:ext cx="3707100" cy="20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2" name="Google Shape;192;ge6850a85e4_0_600"/>
          <p:cNvSpPr txBox="1"/>
          <p:nvPr>
            <p:ph idx="1" type="subTitle"/>
          </p:nvPr>
        </p:nvSpPr>
        <p:spPr>
          <a:xfrm>
            <a:off x="2830209" y="877350"/>
            <a:ext cx="56358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e Corpo de Texto">
  <p:cSld name="TITLE_AND_BODY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6850a85e4_0_604"/>
          <p:cNvSpPr txBox="1"/>
          <p:nvPr>
            <p:ph idx="1" type="subTitle"/>
          </p:nvPr>
        </p:nvSpPr>
        <p:spPr>
          <a:xfrm>
            <a:off x="454725" y="876775"/>
            <a:ext cx="77568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500"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25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25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25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25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25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25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25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2500"/>
            </a:lvl9pPr>
          </a:lstStyle>
          <a:p/>
        </p:txBody>
      </p:sp>
      <p:sp>
        <p:nvSpPr>
          <p:cNvPr id="195" name="Google Shape;195;ge6850a85e4_0_604"/>
          <p:cNvSpPr txBox="1"/>
          <p:nvPr>
            <p:ph idx="2" type="body"/>
          </p:nvPr>
        </p:nvSpPr>
        <p:spPr>
          <a:xfrm>
            <a:off x="454725" y="1801038"/>
            <a:ext cx="7685100" cy="18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196" name="Google Shape;196;ge6850a85e4_0_60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1895" y="4696245"/>
            <a:ext cx="9260323" cy="4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e6850a85e4_0_604"/>
          <p:cNvSpPr txBox="1"/>
          <p:nvPr>
            <p:ph idx="3" type="subTitle"/>
          </p:nvPr>
        </p:nvSpPr>
        <p:spPr>
          <a:xfrm>
            <a:off x="87525" y="4860900"/>
            <a:ext cx="56358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 1">
  <p:cSld name="TITLE_1_1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ge6850a85e4_0_60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e6850a85e4_0_609"/>
          <p:cNvSpPr txBox="1"/>
          <p:nvPr>
            <p:ph idx="1" type="subTitle"/>
          </p:nvPr>
        </p:nvSpPr>
        <p:spPr>
          <a:xfrm>
            <a:off x="388400" y="724325"/>
            <a:ext cx="38607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ge6850a85e4_0_6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e6850a85e4_0_612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sz="4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ge6850a85e4_0_615"/>
          <p:cNvPicPr preferRelativeResize="0"/>
          <p:nvPr/>
        </p:nvPicPr>
        <p:blipFill rotWithShape="1">
          <a:blip r:embed="rId2">
            <a:alphaModFix/>
          </a:blip>
          <a:srcRect b="-10920" l="50" r="-50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e6850a85e4_0_6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e6850a85e4_0_615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" name="Google Shape;208;ge6850a85e4_0_615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ge6850a85e4_0_615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ge6850a85e4_0_615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Atividade com Terminal - Integrada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ge6850a85e4_0_622"/>
          <p:cNvPicPr preferRelativeResize="0"/>
          <p:nvPr/>
        </p:nvPicPr>
        <p:blipFill rotWithShape="1">
          <a:blip r:embed="rId2">
            <a:alphaModFix/>
          </a:blip>
          <a:srcRect b="0" l="-130" r="129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e6850a85e4_0_622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4" name="Google Shape;214;ge6850a85e4_0_6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e6850a85e4_0_6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e6850a85e4_0_622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ge6850a85e4_0_622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b="1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18" name="Google Shape;218;ge6850a85e4_0_6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e6850a85e4_0_6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6850a85e4_0_631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c48bfaac81_0_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c48bfaac81_0_6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gc48bfaac81_0_6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c48bfaac81_0_6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c48bfaac81_0_65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gc48bfaac81_0_6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gc48bfaac81_0_6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gc48bfaac81_0_6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theme" Target="../theme/theme5.xml"/><Relationship Id="rId1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9.xml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7.xml"/><Relationship Id="rId6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gc48bfaac81_0_451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44" name="Google Shape;44;gc48bfaac81_0_451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45" name="Google Shape;45;gc48bfaac81_0_451"/>
          <p:cNvCxnSpPr/>
          <p:nvPr/>
        </p:nvCxnSpPr>
        <p:spPr>
          <a:xfrm flipH="1" rot="10800000">
            <a:off x="-8000" y="117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46" name="Google Shape;46;gc48bfaac81_0_45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47" name="Google Shape;47;gc48bfaac81_0_45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gc48bfaac81_0_45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Título del ppt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9;gc48bfaac81_0_45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6850a85e4_0_272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8" name="Google Shape;88;ge6850a85e4_0_272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9" name="Google Shape;89;ge6850a85e4_0_272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0" name="Google Shape;90;ge6850a85e4_0_272"/>
          <p:cNvCxnSpPr/>
          <p:nvPr/>
        </p:nvCxnSpPr>
        <p:spPr>
          <a:xfrm flipH="1" rot="10800000">
            <a:off x="-15600" y="10136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1" name="Google Shape;91;ge6850a85e4_0_272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2" name="Google Shape;92;ge6850a85e4_0_272"/>
          <p:cNvCxnSpPr/>
          <p:nvPr/>
        </p:nvCxnSpPr>
        <p:spPr>
          <a:xfrm flipH="1" rot="10800000">
            <a:off x="-15600" y="131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orient="horz" pos="741">
          <p15:clr>
            <a:srgbClr val="EA4335"/>
          </p15:clr>
        </p15:guide>
        <p15:guide id="3" orient="horz" pos="3064">
          <p15:clr>
            <a:srgbClr val="EA4335"/>
          </p15:clr>
        </p15:guide>
        <p15:guide id="4" pos="5306">
          <p15:clr>
            <a:srgbClr val="EA4335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6850a85e4_0_5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" name="Google Shape;146;ge6850a85e4_0_5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7" name="Google Shape;147;ge6850a85e4_0_5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6850a85e4_0_105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Atividade com Terminal - Integrada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6850a85e4_0_703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 final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322" name="Google Shape;322;ge6850a85e4_0_703"/>
          <p:cNvSpPr txBox="1"/>
          <p:nvPr/>
        </p:nvSpPr>
        <p:spPr>
          <a:xfrm>
            <a:off x="559025" y="1296150"/>
            <a:ext cx="8347500" cy="3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</a:t>
            </a:r>
            <a:r>
              <a:rPr lang="es" sz="1600">
                <a:solidFill>
                  <a:schemeClr val="dk1"/>
                </a:solidFill>
              </a:rPr>
              <a:t>m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cada ar</a:t>
            </a:r>
            <a:r>
              <a:rPr lang="es" sz="1600">
                <a:solidFill>
                  <a:schemeClr val="dk1"/>
                </a:solidFill>
              </a:rPr>
              <a:t>qu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ivo </a:t>
            </a:r>
            <a:r>
              <a:rPr b="1" i="0" lang="es" sz="1600" u="none" cap="none" strike="noStrike">
                <a:solidFill>
                  <a:schemeClr val="dk1"/>
                </a:solidFill>
              </a:rPr>
              <a:t>resumo.txt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escre</a:t>
            </a:r>
            <a:r>
              <a:rPr lang="es" sz="1600">
                <a:solidFill>
                  <a:schemeClr val="dk1"/>
                </a:solidFill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ve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r (</a:t>
            </a:r>
            <a:r>
              <a:rPr lang="es" sz="1600">
                <a:solidFill>
                  <a:schemeClr val="dk1"/>
                </a:solidFill>
                <a:extLst>
                  <a:ext uri="http://customooxmlschemas.google.com/">
                    <go:slidesCustomData xmlns:go="http://customooxmlschemas.google.com/" textRoundtripDataId="3"/>
                  </a:ext>
                </a:extLst>
              </a:rPr>
              <a:t>a partir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  <a:t> do VS </a:t>
            </a:r>
            <a:r>
              <a:rPr lang="es" sz="1600">
                <a:solidFill>
                  <a:schemeClr val="dk1"/>
                </a:solidFill>
                <a:extLst>
                  <a:ext uri="http://customooxmlschemas.google.com/">
                    <go:slidesCustomData xmlns:go="http://customooxmlschemas.google.com/" textRoundtripDataId="5"/>
                  </a:ext>
                </a:extLst>
              </a:rPr>
              <a:t>C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6"/>
                  </a:ext>
                </a:extLst>
              </a:rPr>
              <a:t>ode), 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s" sz="1600">
                <a:solidFill>
                  <a:schemeClr val="dk1"/>
                </a:solidFill>
              </a:rPr>
              <a:t>m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peque</a:t>
            </a:r>
            <a:r>
              <a:rPr b="1" lang="es" sz="1600">
                <a:solidFill>
                  <a:schemeClr val="dk1"/>
                </a:solidFill>
              </a:rPr>
              <a:t>n</a:t>
            </a:r>
            <a:r>
              <a:rPr b="1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resum</a:t>
            </a:r>
            <a:r>
              <a:rPr b="1" lang="es" sz="1600">
                <a:solidFill>
                  <a:schemeClr val="dk1"/>
                </a:solidFill>
              </a:rPr>
              <a:t>o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dos temas vistos </a:t>
            </a:r>
            <a:r>
              <a:rPr lang="es" sz="1600">
                <a:solidFill>
                  <a:schemeClr val="dk1"/>
                </a:solidFill>
              </a:rPr>
              <a:t>até ag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ora, relacionados co</a:t>
            </a:r>
            <a:r>
              <a:rPr lang="es" sz="1600">
                <a:solidFill>
                  <a:schemeClr val="dk1"/>
                </a:solidFill>
              </a:rPr>
              <a:t>m 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nomes das </a:t>
            </a:r>
            <a:r>
              <a:rPr lang="es" sz="1600">
                <a:solidFill>
                  <a:schemeClr val="dk1"/>
                </a:solidFill>
              </a:rPr>
              <a:t>pastas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4)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</a:t>
            </a:r>
            <a:r>
              <a:rPr lang="es" sz="1600">
                <a:solidFill>
                  <a:schemeClr val="dk1"/>
                </a:solidFill>
              </a:rPr>
              <a:t>m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vez realizada a atividade, </a:t>
            </a:r>
            <a:r>
              <a:rPr lang="es" sz="1600">
                <a:solidFill>
                  <a:schemeClr val="dk1"/>
                </a:solidFill>
              </a:rPr>
              <a:t>comprove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600">
                <a:solidFill>
                  <a:schemeClr val="dk1"/>
                </a:solidFill>
              </a:rPr>
              <a:t>o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resultado obtido </a:t>
            </a:r>
            <a:r>
              <a:rPr lang="es" sz="1600">
                <a:solidFill>
                  <a:schemeClr val="dk1"/>
                </a:solidFill>
              </a:rPr>
              <a:t>no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 Studio Code</a:t>
            </a:r>
            <a:r>
              <a:rPr i="0" lang="es" sz="1600" u="none" cap="none" strike="noStrike">
                <a:solidFill>
                  <a:schemeClr val="dk1"/>
                </a:solidFill>
              </a:rPr>
              <a:t>,</a:t>
            </a:r>
            <a:r>
              <a:rPr b="1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mostrando </a:t>
            </a:r>
            <a:r>
              <a:rPr lang="es" sz="1600">
                <a:solidFill>
                  <a:schemeClr val="dk1"/>
                </a:solidFill>
              </a:rPr>
              <a:t>o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explorador de ar</a:t>
            </a:r>
            <a:r>
              <a:rPr i="1" lang="es" sz="1600">
                <a:solidFill>
                  <a:schemeClr val="dk1"/>
                </a:solidFill>
              </a:rPr>
              <a:t>qu</a:t>
            </a:r>
            <a:r>
              <a:rPr b="0" i="1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ivos </a:t>
            </a:r>
            <a:r>
              <a:rPr lang="es" sz="1600">
                <a:solidFill>
                  <a:schemeClr val="dk1"/>
                </a:solidFill>
              </a:rPr>
              <a:t>e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expandindo as </a:t>
            </a:r>
            <a:r>
              <a:rPr lang="es" sz="1600">
                <a:solidFill>
                  <a:schemeClr val="dk1"/>
                </a:solidFill>
              </a:rPr>
              <a:t>pastas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5)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Realiz</a:t>
            </a:r>
            <a:r>
              <a:rPr lang="es" sz="1600">
                <a:solidFill>
                  <a:schemeClr val="dk1"/>
                </a:solidFill>
              </a:rPr>
              <a:t>e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600">
                <a:solidFill>
                  <a:schemeClr val="dk1"/>
                </a:solidFill>
              </a:rPr>
              <a:t>uma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600" u="none">
                <a:solidFill>
                  <a:schemeClr val="dk1"/>
                </a:solidFill>
              </a:rPr>
              <a:t>captura de tela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</a:t>
            </a:r>
            <a:r>
              <a:rPr lang="es" sz="1600">
                <a:solidFill>
                  <a:schemeClr val="dk1"/>
                </a:solidFill>
              </a:rPr>
              <a:t>o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resultado </a:t>
            </a:r>
            <a:r>
              <a:rPr lang="es" sz="1600">
                <a:solidFill>
                  <a:schemeClr val="dk1"/>
                </a:solidFill>
              </a:rPr>
              <a:t>no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VS Code </a:t>
            </a:r>
            <a:r>
              <a:rPr lang="es" sz="1600">
                <a:solidFill>
                  <a:schemeClr val="dk1"/>
                </a:solidFill>
              </a:rPr>
              <a:t>e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600">
                <a:solidFill>
                  <a:schemeClr val="dk1"/>
                </a:solidFill>
              </a:rPr>
              <a:t>salve com a seguinte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nomenclatura: </a:t>
            </a:r>
            <a:r>
              <a:rPr i="1" lang="es" sz="1600">
                <a:solidFill>
                  <a:schemeClr val="dk1"/>
                </a:solidFill>
              </a:rPr>
              <a:t>Nome_Completo</a:t>
            </a:r>
            <a:r>
              <a:rPr b="0" i="1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i="1" lang="es" sz="1600">
                <a:solidFill>
                  <a:schemeClr val="dk1"/>
                </a:solidFill>
              </a:rPr>
              <a:t>Aula3</a:t>
            </a:r>
            <a:r>
              <a:rPr b="0" i="1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-parte</a:t>
            </a:r>
            <a:r>
              <a:rPr b="1" i="1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.png</a:t>
            </a:r>
            <a:endParaRPr b="0" i="1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6)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600">
                <a:solidFill>
                  <a:schemeClr val="dk1"/>
                </a:solidFill>
              </a:rPr>
              <a:t>Por último, subir a imagem da captura de tela para a thread no Discord que será disponibilizada por seu professor ou tutor.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6850a85e4_0_110"/>
          <p:cNvSpPr txBox="1"/>
          <p:nvPr/>
        </p:nvSpPr>
        <p:spPr>
          <a:xfrm>
            <a:off x="1452961" y="2586950"/>
            <a:ext cx="19431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Exercício</a:t>
            </a:r>
            <a:endParaRPr b="1" sz="2000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5" name="Google Shape;235;ge6850a85e4_0_110"/>
          <p:cNvSpPr txBox="1"/>
          <p:nvPr/>
        </p:nvSpPr>
        <p:spPr>
          <a:xfrm>
            <a:off x="586953" y="2351725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6" name="Google Shape;236;ge6850a85e4_0_110"/>
          <p:cNvSpPr txBox="1"/>
          <p:nvPr/>
        </p:nvSpPr>
        <p:spPr>
          <a:xfrm>
            <a:off x="4262061" y="2586950"/>
            <a:ext cx="19431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Árvore de pastas</a:t>
            </a:r>
            <a:endParaRPr b="1" sz="2000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7" name="Google Shape;237;ge6850a85e4_0_110"/>
          <p:cNvSpPr txBox="1"/>
          <p:nvPr/>
        </p:nvSpPr>
        <p:spPr>
          <a:xfrm>
            <a:off x="3396053" y="2351725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8" name="Google Shape;238;ge6850a85e4_0_110"/>
          <p:cNvSpPr txBox="1"/>
          <p:nvPr/>
        </p:nvSpPr>
        <p:spPr>
          <a:xfrm>
            <a:off x="7071161" y="2586950"/>
            <a:ext cx="19431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Trabalhando com o VS Code</a:t>
            </a:r>
            <a:endParaRPr b="1" sz="2000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9" name="Google Shape;239;ge6850a85e4_0_110"/>
          <p:cNvSpPr txBox="1"/>
          <p:nvPr/>
        </p:nvSpPr>
        <p:spPr>
          <a:xfrm>
            <a:off x="6205153" y="2351725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0" name="Google Shape;240;ge6850a85e4_0_110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C183F"/>
                </a:solidFill>
              </a:rPr>
              <a:t>Tema</a:t>
            </a:r>
            <a:r>
              <a:rPr lang="es"/>
              <a:t>s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e6850a85e4_0_265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Exercício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7" name="Google Shape;247;ge6850a85e4_0_265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8" name="Google Shape;248;ge6850a85e4_0_26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e6850a85e4_0_547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Exercício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255" name="Google Shape;255;ge6850a85e4_0_547"/>
          <p:cNvSpPr txBox="1"/>
          <p:nvPr/>
        </p:nvSpPr>
        <p:spPr>
          <a:xfrm>
            <a:off x="835200" y="1315950"/>
            <a:ext cx="7588800" cy="3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0" lang="es" sz="1600" u="none" cap="none" strike="noStrike">
                <a:solidFill>
                  <a:schemeClr val="dk1"/>
                </a:solidFill>
              </a:rPr>
              <a:t>Utilizando </a:t>
            </a:r>
            <a:r>
              <a:rPr lang="es" sz="1600">
                <a:solidFill>
                  <a:schemeClr val="dk1"/>
                </a:solidFill>
              </a:rPr>
              <a:t>o</a:t>
            </a:r>
            <a:r>
              <a:rPr b="1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CLI </a:t>
            </a:r>
            <a:r>
              <a:rPr i="0" lang="es" sz="1600" u="none" cap="none" strike="noStrike">
                <a:solidFill>
                  <a:schemeClr val="dk1"/>
                </a:solidFill>
              </a:rPr>
              <a:t>d</a:t>
            </a:r>
            <a:r>
              <a:rPr lang="es" sz="1600">
                <a:solidFill>
                  <a:schemeClr val="dk1"/>
                </a:solidFill>
              </a:rPr>
              <a:t>o</a:t>
            </a:r>
            <a:r>
              <a:rPr b="1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Git Bash</a:t>
            </a:r>
            <a:r>
              <a:rPr i="0" lang="es" sz="1600" u="none" cap="none" strike="noStrike">
                <a:solidFill>
                  <a:schemeClr val="dk1"/>
                </a:solidFill>
              </a:rPr>
              <a:t>,</a:t>
            </a:r>
            <a:r>
              <a:rPr b="1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</a:t>
            </a:r>
            <a:r>
              <a:rPr lang="es" sz="1600">
                <a:solidFill>
                  <a:schemeClr val="dk1"/>
                </a:solidFill>
              </a:rPr>
              <a:t>e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600">
                <a:solidFill>
                  <a:schemeClr val="dk1"/>
                </a:solidFill>
              </a:rPr>
              <a:t>o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s</a:t>
            </a:r>
            <a:r>
              <a:rPr lang="es" sz="1600">
                <a:solidFill>
                  <a:schemeClr val="dk1"/>
                </a:solidFill>
              </a:rPr>
              <a:t>e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guintes </a:t>
            </a:r>
            <a:r>
              <a:rPr lang="es" sz="1600">
                <a:solidFill>
                  <a:schemeClr val="dk1"/>
                </a:solidFill>
              </a:rPr>
              <a:t>exercícios junto a sua </a:t>
            </a:r>
            <a:r>
              <a:rPr b="1" lang="es" sz="1600">
                <a:solidFill>
                  <a:schemeClr val="dk1"/>
                </a:solidFill>
              </a:rPr>
              <a:t>Mesa de Trabalho</a:t>
            </a:r>
            <a:r>
              <a:rPr lang="es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arenR"/>
            </a:pPr>
            <a:r>
              <a:rPr b="1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</a:t>
            </a:r>
            <a:r>
              <a:rPr b="1" lang="es" sz="1600">
                <a:solidFill>
                  <a:schemeClr val="dk1"/>
                </a:solidFill>
              </a:rPr>
              <a:t>ie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600">
                <a:solidFill>
                  <a:schemeClr val="dk1"/>
                </a:solidFill>
              </a:rPr>
              <a:t>uma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600">
                <a:solidFill>
                  <a:schemeClr val="dk1"/>
                </a:solidFill>
              </a:rPr>
              <a:t>pasta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600">
                <a:solidFill>
                  <a:schemeClr val="dk1"/>
                </a:solidFill>
              </a:rPr>
              <a:t>chamada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DH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e, dentro dela, </a:t>
            </a:r>
            <a:r>
              <a:rPr lang="es" sz="1600">
                <a:solidFill>
                  <a:schemeClr val="dk1"/>
                </a:solidFill>
              </a:rPr>
              <a:t>a pasta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1600">
                <a:solidFill>
                  <a:schemeClr val="dk1"/>
                </a:solidFill>
              </a:rPr>
              <a:t>integracao_aula_1e2</a:t>
            </a:r>
            <a:r>
              <a:rPr lang="es" sz="1600">
                <a:solidFill>
                  <a:schemeClr val="dk1"/>
                </a:solidFill>
              </a:rPr>
              <a:t>;</a:t>
            </a:r>
            <a:endParaRPr i="0" sz="1600" u="none" cap="none" strike="noStrike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arenR"/>
            </a:pPr>
            <a:r>
              <a:rPr b="1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</a:t>
            </a:r>
            <a:r>
              <a:rPr b="1" lang="es" sz="1600">
                <a:solidFill>
                  <a:schemeClr val="dk1"/>
                </a:solidFill>
              </a:rPr>
              <a:t>ie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600">
                <a:solidFill>
                  <a:schemeClr val="dk1"/>
                </a:solidFill>
              </a:rPr>
              <a:t>dentro da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600">
                <a:solidFill>
                  <a:schemeClr val="dk1"/>
                </a:solidFill>
              </a:rPr>
              <a:t>pasta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1600">
                <a:solidFill>
                  <a:schemeClr val="dk1"/>
                </a:solidFill>
              </a:rPr>
              <a:t>integracao_aula_1e2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</a:t>
            </a:r>
            <a:r>
              <a:rPr lang="es" sz="1600">
                <a:solidFill>
                  <a:schemeClr val="dk1"/>
                </a:solidFill>
              </a:rPr>
              <a:t>utras 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cinco </a:t>
            </a:r>
            <a:r>
              <a:rPr lang="es" sz="1600">
                <a:solidFill>
                  <a:schemeClr val="dk1"/>
                </a:solidFill>
              </a:rPr>
              <a:t>pastas, chamadas: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historia_d</a:t>
            </a:r>
            <a:r>
              <a:rPr lang="es" sz="1600">
                <a:solidFill>
                  <a:schemeClr val="dk1"/>
                </a:solidFill>
              </a:rPr>
              <a:t>a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es" sz="1600">
                <a:solidFill>
                  <a:schemeClr val="dk1"/>
                </a:solidFill>
              </a:rPr>
              <a:t>contabilidade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s" sz="1600">
                <a:solidFill>
                  <a:schemeClr val="dk1"/>
                </a:solidFill>
              </a:rPr>
              <a:t>o_que_faremos_hoje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servidores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interfaces_de_usuario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infraestrutura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600">
                <a:solidFill>
                  <a:schemeClr val="dk1"/>
                </a:solidFill>
              </a:rPr>
              <a:t>3</a:t>
            </a:r>
            <a:r>
              <a:rPr b="1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 Cr</a:t>
            </a:r>
            <a:r>
              <a:rPr b="1" lang="es" sz="1600">
                <a:solidFill>
                  <a:schemeClr val="dk1"/>
                </a:solidFill>
              </a:rPr>
              <a:t>ie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</a:t>
            </a:r>
            <a:r>
              <a:rPr lang="es" sz="1600">
                <a:solidFill>
                  <a:schemeClr val="dk1"/>
                </a:solidFill>
              </a:rPr>
              <a:t>m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cada </a:t>
            </a:r>
            <a:r>
              <a:rPr lang="es" sz="1600">
                <a:solidFill>
                  <a:schemeClr val="dk1"/>
                </a:solidFill>
              </a:rPr>
              <a:t>pasta,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</a:t>
            </a:r>
            <a:r>
              <a:rPr lang="es" sz="1600">
                <a:solidFill>
                  <a:schemeClr val="dk1"/>
                </a:solidFill>
              </a:rPr>
              <a:t>m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</a:t>
            </a:r>
            <a:r>
              <a:rPr lang="es" sz="1600">
                <a:solidFill>
                  <a:schemeClr val="dk1"/>
                </a:solidFill>
              </a:rPr>
              <a:t>qu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ivo de texto </a:t>
            </a:r>
            <a:r>
              <a:rPr lang="es" sz="1600">
                <a:solidFill>
                  <a:schemeClr val="dk1"/>
                </a:solidFill>
              </a:rPr>
              <a:t>ch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amado </a:t>
            </a:r>
            <a:r>
              <a:rPr b="1" lang="es" sz="1600">
                <a:solidFill>
                  <a:schemeClr val="dk1"/>
                </a:solidFill>
              </a:rPr>
              <a:t>resumo.txt</a:t>
            </a:r>
            <a:endParaRPr b="1" i="0" sz="1500" u="none" cap="none" strike="noStrike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6850a85e4_0_330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Árvore de pastas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62" name="Google Shape;262;ge6850a85e4_0_330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63" name="Google Shape;263;ge6850a85e4_0_330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6850a85e4_0_634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Árvore de pastas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270" name="Google Shape;270;ge6850a85e4_0_634"/>
          <p:cNvSpPr/>
          <p:nvPr/>
        </p:nvSpPr>
        <p:spPr>
          <a:xfrm>
            <a:off x="3851550" y="1219538"/>
            <a:ext cx="1440900" cy="49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📂 dh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e6850a85e4_0_634"/>
          <p:cNvSpPr/>
          <p:nvPr/>
        </p:nvSpPr>
        <p:spPr>
          <a:xfrm>
            <a:off x="3651150" y="1930175"/>
            <a:ext cx="1841700" cy="49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📂 </a:t>
            </a:r>
            <a:r>
              <a:rPr b="1" lang="es" sz="1200">
                <a:solidFill>
                  <a:schemeClr val="dk1"/>
                </a:solidFill>
              </a:rPr>
              <a:t>integracao</a:t>
            </a:r>
            <a:r>
              <a:rPr b="1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b="1" lang="es" sz="1200">
                <a:solidFill>
                  <a:schemeClr val="dk1"/>
                </a:solidFill>
              </a:rPr>
              <a:t>aula</a:t>
            </a:r>
            <a:r>
              <a:rPr b="1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_1</a:t>
            </a:r>
            <a:r>
              <a:rPr b="1" lang="es" sz="1200">
                <a:solidFill>
                  <a:schemeClr val="dk1"/>
                </a:solidFill>
              </a:rPr>
              <a:t>e</a:t>
            </a:r>
            <a:r>
              <a:rPr b="1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e6850a85e4_0_634"/>
          <p:cNvSpPr/>
          <p:nvPr/>
        </p:nvSpPr>
        <p:spPr>
          <a:xfrm>
            <a:off x="7056550" y="2883575"/>
            <a:ext cx="1440900" cy="72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📂 </a:t>
            </a: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infraestrutura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e6850a85e4_0_634"/>
          <p:cNvSpPr/>
          <p:nvPr/>
        </p:nvSpPr>
        <p:spPr>
          <a:xfrm>
            <a:off x="5263225" y="2883575"/>
            <a:ext cx="1687500" cy="72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📂 </a:t>
            </a:r>
            <a:r>
              <a:rPr lang="es" sz="1200"/>
              <a:t>o_que_faremos_hoje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e6850a85e4_0_634"/>
          <p:cNvSpPr/>
          <p:nvPr/>
        </p:nvSpPr>
        <p:spPr>
          <a:xfrm>
            <a:off x="3850875" y="2883575"/>
            <a:ext cx="1308000" cy="72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📂 </a:t>
            </a: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interfaces_de_usuario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e6850a85e4_0_634"/>
          <p:cNvSpPr/>
          <p:nvPr/>
        </p:nvSpPr>
        <p:spPr>
          <a:xfrm>
            <a:off x="2286138" y="2883575"/>
            <a:ext cx="1440900" cy="72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📂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servidores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e6850a85e4_0_634"/>
          <p:cNvSpPr/>
          <p:nvPr/>
        </p:nvSpPr>
        <p:spPr>
          <a:xfrm>
            <a:off x="722300" y="2883575"/>
            <a:ext cx="1374300" cy="72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📂 historia_da_</a:t>
            </a:r>
            <a:r>
              <a:rPr lang="es" sz="1200"/>
              <a:t>contabilidade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e6850a85e4_0_634"/>
          <p:cNvSpPr/>
          <p:nvPr/>
        </p:nvSpPr>
        <p:spPr>
          <a:xfrm>
            <a:off x="6980800" y="3911550"/>
            <a:ext cx="1440000" cy="49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📋 resumo.txt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e6850a85e4_0_634"/>
          <p:cNvSpPr/>
          <p:nvPr/>
        </p:nvSpPr>
        <p:spPr>
          <a:xfrm>
            <a:off x="5416175" y="3911550"/>
            <a:ext cx="1440000" cy="49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📋 resumo.txt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e6850a85e4_0_634"/>
          <p:cNvSpPr/>
          <p:nvPr/>
        </p:nvSpPr>
        <p:spPr>
          <a:xfrm>
            <a:off x="3851550" y="3911550"/>
            <a:ext cx="1440000" cy="49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📋 resumo.txt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e6850a85e4_0_634"/>
          <p:cNvSpPr/>
          <p:nvPr/>
        </p:nvSpPr>
        <p:spPr>
          <a:xfrm>
            <a:off x="2286925" y="3911550"/>
            <a:ext cx="1440000" cy="49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📋 resumo.txt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e6850a85e4_0_634"/>
          <p:cNvSpPr/>
          <p:nvPr/>
        </p:nvSpPr>
        <p:spPr>
          <a:xfrm>
            <a:off x="722300" y="3911550"/>
            <a:ext cx="1440000" cy="49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📋 </a:t>
            </a:r>
            <a:r>
              <a:rPr lang="es" sz="1200">
                <a:solidFill>
                  <a:schemeClr val="dk1"/>
                </a:solidFill>
              </a:rPr>
              <a:t>resumo.txt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2" name="Google Shape;282;ge6850a85e4_0_634"/>
          <p:cNvCxnSpPr>
            <a:stCxn id="271" idx="2"/>
            <a:endCxn id="276" idx="0"/>
          </p:cNvCxnSpPr>
          <p:nvPr/>
        </p:nvCxnSpPr>
        <p:spPr>
          <a:xfrm rot="5400000">
            <a:off x="2762100" y="1073675"/>
            <a:ext cx="457200" cy="3162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3" name="Google Shape;283;ge6850a85e4_0_634"/>
          <p:cNvCxnSpPr>
            <a:stCxn id="271" idx="2"/>
            <a:endCxn id="275" idx="0"/>
          </p:cNvCxnSpPr>
          <p:nvPr/>
        </p:nvCxnSpPr>
        <p:spPr>
          <a:xfrm rot="5400000">
            <a:off x="3560700" y="1872275"/>
            <a:ext cx="457200" cy="1565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4" name="Google Shape;284;ge6850a85e4_0_634"/>
          <p:cNvCxnSpPr>
            <a:stCxn id="270" idx="2"/>
            <a:endCxn id="271" idx="0"/>
          </p:cNvCxnSpPr>
          <p:nvPr/>
        </p:nvCxnSpPr>
        <p:spPr>
          <a:xfrm flipH="1" rot="-5400000">
            <a:off x="4465050" y="1822688"/>
            <a:ext cx="214500" cy="600"/>
          </a:xfrm>
          <a:prstGeom prst="curvedConnector3">
            <a:avLst>
              <a:gd fmla="val 4998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5" name="Google Shape;285;ge6850a85e4_0_634"/>
          <p:cNvCxnSpPr>
            <a:stCxn id="271" idx="2"/>
            <a:endCxn id="274" idx="0"/>
          </p:cNvCxnSpPr>
          <p:nvPr/>
        </p:nvCxnSpPr>
        <p:spPr>
          <a:xfrm rot="5400000">
            <a:off x="4309800" y="2621375"/>
            <a:ext cx="457200" cy="67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6" name="Google Shape;286;ge6850a85e4_0_634"/>
          <p:cNvCxnSpPr>
            <a:stCxn id="271" idx="2"/>
            <a:endCxn id="273" idx="0"/>
          </p:cNvCxnSpPr>
          <p:nvPr/>
        </p:nvCxnSpPr>
        <p:spPr>
          <a:xfrm flipH="1" rot="-5400000">
            <a:off x="5110950" y="1887425"/>
            <a:ext cx="457200" cy="15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7" name="Google Shape;287;ge6850a85e4_0_634"/>
          <p:cNvCxnSpPr>
            <a:stCxn id="271" idx="2"/>
            <a:endCxn id="272" idx="0"/>
          </p:cNvCxnSpPr>
          <p:nvPr/>
        </p:nvCxnSpPr>
        <p:spPr>
          <a:xfrm flipH="1" rot="-5400000">
            <a:off x="5945850" y="1052525"/>
            <a:ext cx="457200" cy="32049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8" name="Google Shape;288;ge6850a85e4_0_634"/>
          <p:cNvCxnSpPr>
            <a:stCxn id="275" idx="2"/>
          </p:cNvCxnSpPr>
          <p:nvPr/>
        </p:nvCxnSpPr>
        <p:spPr>
          <a:xfrm flipH="1" rot="-5400000">
            <a:off x="2840838" y="3774125"/>
            <a:ext cx="3321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9" name="Google Shape;289;ge6850a85e4_0_634"/>
          <p:cNvCxnSpPr/>
          <p:nvPr/>
        </p:nvCxnSpPr>
        <p:spPr>
          <a:xfrm flipH="1" rot="-5400000">
            <a:off x="4371475" y="3808550"/>
            <a:ext cx="303300" cy="600"/>
          </a:xfrm>
          <a:prstGeom prst="bentConnector3">
            <a:avLst>
              <a:gd fmla="val 4997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0" name="Google Shape;290;ge6850a85e4_0_634"/>
          <p:cNvCxnSpPr/>
          <p:nvPr/>
        </p:nvCxnSpPr>
        <p:spPr>
          <a:xfrm flipH="1" rot="-5400000">
            <a:off x="5984525" y="3808550"/>
            <a:ext cx="303300" cy="600"/>
          </a:xfrm>
          <a:prstGeom prst="bentConnector3">
            <a:avLst>
              <a:gd fmla="val 4997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1" name="Google Shape;291;ge6850a85e4_0_634"/>
          <p:cNvCxnSpPr/>
          <p:nvPr/>
        </p:nvCxnSpPr>
        <p:spPr>
          <a:xfrm flipH="1" rot="-5400000">
            <a:off x="7548850" y="3808550"/>
            <a:ext cx="303300" cy="600"/>
          </a:xfrm>
          <a:prstGeom prst="bentConnector3">
            <a:avLst>
              <a:gd fmla="val 4997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2" name="Google Shape;292;ge6850a85e4_0_634"/>
          <p:cNvCxnSpPr/>
          <p:nvPr/>
        </p:nvCxnSpPr>
        <p:spPr>
          <a:xfrm flipH="1" rot="-5400000">
            <a:off x="1240638" y="3774125"/>
            <a:ext cx="3321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e6850a85e4_0_662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Validando os resultados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299" name="Google Shape;299;ge6850a85e4_0_662"/>
          <p:cNvSpPr txBox="1"/>
          <p:nvPr/>
        </p:nvSpPr>
        <p:spPr>
          <a:xfrm>
            <a:off x="559025" y="1448550"/>
            <a:ext cx="8347500" cy="28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600">
                <a:solidFill>
                  <a:schemeClr val="dk1"/>
                </a:solidFill>
              </a:rPr>
              <a:t>4</a:t>
            </a:r>
            <a:r>
              <a:rPr b="1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600">
                <a:solidFill>
                  <a:schemeClr val="dk1"/>
                </a:solidFill>
              </a:rPr>
              <a:t>Uma vez realizada a atividade, devemos comprovar o resultado obtido localizando-nos na pasta </a:t>
            </a:r>
            <a:r>
              <a:rPr b="1" lang="es" sz="1600">
                <a:solidFill>
                  <a:schemeClr val="dk1"/>
                </a:solidFill>
              </a:rPr>
              <a:t>dh</a:t>
            </a:r>
            <a:r>
              <a:rPr lang="es" sz="1600">
                <a:solidFill>
                  <a:schemeClr val="dk1"/>
                </a:solidFill>
              </a:rPr>
              <a:t> e utilizar o comando: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ls -R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600">
                <a:solidFill>
                  <a:schemeClr val="dk1"/>
                </a:solidFill>
              </a:rPr>
              <a:t>5</a:t>
            </a:r>
            <a:r>
              <a:rPr b="1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600">
                <a:solidFill>
                  <a:schemeClr val="dk1"/>
                </a:solidFill>
              </a:rPr>
              <a:t>Se o resultado corresponder ao </a:t>
            </a:r>
            <a:r>
              <a:rPr b="1" lang="es" sz="1600">
                <a:solidFill>
                  <a:schemeClr val="dk1"/>
                </a:solidFill>
              </a:rPr>
              <a:t>modelo de Árvore de pastas</a:t>
            </a:r>
            <a:r>
              <a:rPr lang="es" sz="1600">
                <a:solidFill>
                  <a:schemeClr val="dk1"/>
                </a:solidFill>
              </a:rPr>
              <a:t> do slide anterior, faça uma captura de tela do resultado no terminal e salve-o com a seguinte nomenclatura: Nome_Completo</a:t>
            </a:r>
            <a:r>
              <a:rPr b="0" i="1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i="1" lang="es" sz="1600">
                <a:solidFill>
                  <a:schemeClr val="dk1"/>
                </a:solidFill>
              </a:rPr>
              <a:t>Aula3</a:t>
            </a:r>
            <a:r>
              <a:rPr b="0" i="1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-parte</a:t>
            </a:r>
            <a:r>
              <a:rPr b="1" i="1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.png</a:t>
            </a:r>
            <a:endParaRPr b="0" i="1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chemeClr val="dk1"/>
                </a:solidFill>
              </a:rPr>
              <a:t>6</a:t>
            </a:r>
            <a:r>
              <a:rPr b="1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Por último, subir a image</a:t>
            </a:r>
            <a:r>
              <a:rPr lang="es" sz="1600">
                <a:solidFill>
                  <a:schemeClr val="dk1"/>
                </a:solidFill>
              </a:rPr>
              <a:t>m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 captura </a:t>
            </a:r>
            <a:r>
              <a:rPr lang="es" sz="1600">
                <a:solidFill>
                  <a:schemeClr val="dk1"/>
                </a:solidFill>
              </a:rPr>
              <a:t>de tela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a </a:t>
            </a:r>
            <a:r>
              <a:rPr lang="es" sz="1600">
                <a:solidFill>
                  <a:schemeClr val="dk1"/>
                </a:solidFill>
              </a:rPr>
              <a:t>thread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 Discor</a:t>
            </a:r>
            <a:r>
              <a:rPr lang="es" sz="1600">
                <a:solidFill>
                  <a:schemeClr val="dk1"/>
                </a:solidFill>
              </a:rPr>
              <a:t>d 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 será </a:t>
            </a:r>
            <a:r>
              <a:rPr lang="es" sz="1600">
                <a:solidFill>
                  <a:schemeClr val="dk1"/>
                </a:solidFill>
              </a:rPr>
              <a:t>disponibilizada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por </a:t>
            </a:r>
            <a:r>
              <a:rPr lang="es" sz="1600">
                <a:solidFill>
                  <a:schemeClr val="dk1"/>
                </a:solidFill>
              </a:rPr>
              <a:t>seu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professor </a:t>
            </a:r>
            <a:r>
              <a:rPr lang="es" sz="1600">
                <a:solidFill>
                  <a:schemeClr val="dk1"/>
                </a:solidFill>
              </a:rPr>
              <a:t>ou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tutor.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e6850a85e4_0_395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Trabalhando com o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VS Code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06" name="Google Shape;306;ge6850a85e4_0_395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07" name="Google Shape;307;ge6850a85e4_0_39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e6850a85e4_0_695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Integrando com o VS Code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314" name="Google Shape;314;ge6850a85e4_0_695"/>
          <p:cNvSpPr txBox="1"/>
          <p:nvPr/>
        </p:nvSpPr>
        <p:spPr>
          <a:xfrm>
            <a:off x="559025" y="1677150"/>
            <a:ext cx="83475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Abr</a:t>
            </a:r>
            <a:r>
              <a:rPr lang="es" sz="1600">
                <a:solidFill>
                  <a:schemeClr val="dk1"/>
                </a:solidFill>
              </a:rPr>
              <a:t>a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600">
                <a:solidFill>
                  <a:schemeClr val="dk1"/>
                </a:solidFill>
              </a:rPr>
              <a:t>o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VS Code </a:t>
            </a:r>
            <a:r>
              <a:rPr lang="es" sz="1600">
                <a:solidFill>
                  <a:schemeClr val="dk1"/>
                </a:solidFill>
              </a:rPr>
              <a:t>e, em seguida,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600">
                <a:solidFill>
                  <a:schemeClr val="dk1"/>
                </a:solidFill>
              </a:rPr>
              <a:t>o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terminal </a:t>
            </a:r>
            <a:r>
              <a:rPr lang="es" sz="1600">
                <a:solidFill>
                  <a:schemeClr val="dk1"/>
                </a:solidFill>
              </a:rPr>
              <a:t>Integrado </a:t>
            </a:r>
            <a:r>
              <a:rPr b="1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Bash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(Ver gu</a:t>
            </a:r>
            <a:r>
              <a:rPr lang="es" sz="1600">
                <a:solidFill>
                  <a:schemeClr val="dk1"/>
                </a:solidFill>
              </a:rPr>
              <a:t>i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de instala</a:t>
            </a:r>
            <a:r>
              <a:rPr lang="es" sz="1600">
                <a:solidFill>
                  <a:schemeClr val="dk1"/>
                </a:solidFill>
              </a:rPr>
              <a:t>ção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</a:t>
            </a:r>
            <a:r>
              <a:rPr lang="es" sz="1600">
                <a:solidFill>
                  <a:schemeClr val="dk1"/>
                </a:solidFill>
              </a:rPr>
              <a:t>o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Git Bash).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Renom</a:t>
            </a:r>
            <a:r>
              <a:rPr lang="es" sz="1600">
                <a:solidFill>
                  <a:schemeClr val="dk1"/>
                </a:solidFill>
              </a:rPr>
              <a:t>e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 as </a:t>
            </a:r>
            <a:r>
              <a:rPr b="1" lang="es" sz="1600">
                <a:solidFill>
                  <a:schemeClr val="dk1"/>
                </a:solidFill>
              </a:rPr>
              <a:t>past</a:t>
            </a:r>
            <a:r>
              <a:rPr b="1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da </a:t>
            </a:r>
            <a:r>
              <a:rPr b="1" lang="es" sz="1600">
                <a:solidFill>
                  <a:schemeClr val="dk1"/>
                </a:solidFill>
              </a:rPr>
              <a:t>es</a:t>
            </a:r>
            <a:r>
              <a:rPr b="1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querda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600">
                <a:solidFill>
                  <a:schemeClr val="dk1"/>
                </a:solidFill>
              </a:rPr>
              <a:t>com 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</a:t>
            </a:r>
            <a:r>
              <a:rPr b="1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nomes corretos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600">
                <a:solidFill>
                  <a:schemeClr val="dk1"/>
                </a:solidFill>
              </a:rPr>
              <a:t>localizados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600">
                <a:solidFill>
                  <a:schemeClr val="dk1"/>
                </a:solidFill>
              </a:rPr>
              <a:t>à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" sz="1600" u="none" cap="none" strike="noStrike">
                <a:solidFill>
                  <a:schemeClr val="dk1"/>
                </a:solidFill>
              </a:rPr>
              <a:t>d</a:t>
            </a:r>
            <a:r>
              <a:rPr b="1" lang="es" sz="1600">
                <a:solidFill>
                  <a:schemeClr val="dk1"/>
                </a:solidFill>
              </a:rPr>
              <a:t>i</a:t>
            </a:r>
            <a:r>
              <a:rPr b="1" i="0" lang="es" sz="1600" u="none" cap="none" strike="noStrike">
                <a:solidFill>
                  <a:schemeClr val="dk1"/>
                </a:solidFill>
              </a:rPr>
              <a:t>re</a:t>
            </a:r>
            <a:r>
              <a:rPr b="1" lang="es" sz="1600">
                <a:solidFill>
                  <a:schemeClr val="dk1"/>
                </a:solidFill>
              </a:rPr>
              <a:t>it</a:t>
            </a:r>
            <a:r>
              <a:rPr b="1" i="0" lang="es" sz="1600" u="none" cap="none" strike="noStrike">
                <a:solidFill>
                  <a:schemeClr val="dk1"/>
                </a:solidFill>
              </a:rPr>
              <a:t>a</a:t>
            </a: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5" name="Google Shape;315;ge6850a85e4_0_695"/>
          <p:cNvGraphicFramePr/>
          <p:nvPr/>
        </p:nvGraphicFramePr>
        <p:xfrm>
          <a:off x="757775" y="29914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{59BD4F4B-DF38-4FE6-80A9-E38D640448B0}</a:tableStyleId>
              </a:tblPr>
              <a:tblGrid>
                <a:gridCol w="3814225"/>
                <a:gridCol w="36195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historia_</a:t>
                      </a:r>
                      <a:r>
                        <a:rPr lang="es" sz="1600">
                          <a:solidFill>
                            <a:schemeClr val="dk1"/>
                          </a:solidFill>
                        </a:rPr>
                        <a:t>da</a:t>
                      </a:r>
                      <a:r>
                        <a:rPr lang="e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_contabilidade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historia_d</a:t>
                      </a:r>
                      <a:r>
                        <a:rPr lang="es" sz="16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_informatica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5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</a:rPr>
                        <a:t>o_</a:t>
                      </a:r>
                      <a:r>
                        <a:rPr lang="e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que_</a:t>
                      </a:r>
                      <a:r>
                        <a:rPr lang="es" sz="1600">
                          <a:solidFill>
                            <a:schemeClr val="dk1"/>
                          </a:solidFill>
                        </a:rPr>
                        <a:t>f</a:t>
                      </a:r>
                      <a:r>
                        <a:rPr lang="e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aremos_ho</a:t>
                      </a:r>
                      <a:r>
                        <a:rPr lang="es" sz="1600">
                          <a:solidFill>
                            <a:schemeClr val="dk1"/>
                          </a:solidFill>
                        </a:rPr>
                        <a:t>je</a:t>
                      </a:r>
                      <a:r>
                        <a:rPr lang="e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software_</a:t>
                      </a:r>
                      <a:r>
                        <a:rPr lang="es" sz="160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e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_hardware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22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infraestrutura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git_bash_</a:t>
                      </a:r>
                      <a:r>
                        <a:rPr lang="es" sz="160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e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_vscode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igital House">
  <a:themeElements>
    <a:clrScheme name="Office">
      <a:dk1>
        <a:srgbClr val="3F3F3F"/>
      </a:dk1>
      <a:lt1>
        <a:srgbClr val="FFFFFF"/>
      </a:lt1>
      <a:dk2>
        <a:srgbClr val="3F3F3F"/>
      </a:dk2>
      <a:lt2>
        <a:srgbClr val="FFEBEE"/>
      </a:lt2>
      <a:accent1>
        <a:srgbClr val="3F3F3F"/>
      </a:accent1>
      <a:accent2>
        <a:srgbClr val="CC003D"/>
      </a:accent2>
      <a:accent3>
        <a:srgbClr val="CB1E40"/>
      </a:accent3>
      <a:accent4>
        <a:srgbClr val="EC183F"/>
      </a:accent4>
      <a:accent5>
        <a:srgbClr val="ED174C"/>
      </a:accent5>
      <a:accent6>
        <a:srgbClr val="EC183F"/>
      </a:accent6>
      <a:hlink>
        <a:srgbClr val="EC183F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