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6858000" cy="9144000"/>
  <p:embeddedFontLst>
    <p:embeddedFont>
      <p:font typeface="Rajdhani"/>
      <p:regular r:id="rId24"/>
      <p:bold r:id="rId25"/>
    </p:embeddedFont>
    <p:embeddedFont>
      <p:font typeface="Open Sans Ligh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  <p:embeddedFont>
      <p:font typeface="Karl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Rajdhani-regular.fntdata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OpenSansLight-regular.fntdata"/><Relationship Id="rId25" Type="http://schemas.openxmlformats.org/officeDocument/2006/relationships/font" Target="fonts/Rajdhani-bold.fntdata"/><Relationship Id="rId28" Type="http://schemas.openxmlformats.org/officeDocument/2006/relationships/font" Target="fonts/OpenSansLight-italic.fntdata"/><Relationship Id="rId27" Type="http://schemas.openxmlformats.org/officeDocument/2006/relationships/font" Target="fonts/OpenSansLight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Light-boldItalic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3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2.xml"/><Relationship Id="rId32" Type="http://schemas.openxmlformats.org/officeDocument/2006/relationships/font" Target="fonts/OpenSans-italic.fntdata"/><Relationship Id="rId13" Type="http://schemas.openxmlformats.org/officeDocument/2006/relationships/slide" Target="slides/slide5.xml"/><Relationship Id="rId35" Type="http://schemas.openxmlformats.org/officeDocument/2006/relationships/font" Target="fonts/Karla-bold.fntdata"/><Relationship Id="rId12" Type="http://schemas.openxmlformats.org/officeDocument/2006/relationships/slide" Target="slides/slide4.xml"/><Relationship Id="rId34" Type="http://schemas.openxmlformats.org/officeDocument/2006/relationships/font" Target="fonts/Karla-regular.fntdata"/><Relationship Id="rId15" Type="http://schemas.openxmlformats.org/officeDocument/2006/relationships/slide" Target="slides/slide7.xml"/><Relationship Id="rId37" Type="http://schemas.openxmlformats.org/officeDocument/2006/relationships/font" Target="fonts/Karla-boldItalic.fntdata"/><Relationship Id="rId14" Type="http://schemas.openxmlformats.org/officeDocument/2006/relationships/slide" Target="slides/slide6.xml"/><Relationship Id="rId36" Type="http://schemas.openxmlformats.org/officeDocument/2006/relationships/font" Target="fonts/Karla-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97735d84f_0_10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97735d84f_0_10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c97735d84f_0_10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97735d84f_0_60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97735d84f_0_60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c97735d84f_0_60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97735d84f_0_62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97735d84f_0_62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c97735d84f_0_62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97735d84f_0_72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97735d84f_0_72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c97735d84f_0_72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97735d84f_0_73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97735d84f_0_73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c97735d84f_0_73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97735d84f_0_74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97735d84f_0_74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c97735d84f_0_74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97735d84f_0_63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97735d84f_0_63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c97735d84f_0_63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97735d84f_0_44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97735d84f_0_44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c97735d84f_0_44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97735d84f_0_19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97735d84f_0_19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c97735d84f_0_19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97735d84f_0_10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97735d84f_0_10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c97735d84f_0_10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97735d84f_0_22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c97735d84f_0_22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c97735d84f_0_22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97735d84f_0_25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97735d84f_0_25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c97735d84f_0_25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97735d84f_0_59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97735d84f_0_59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c97735d84f_0_59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97735d84f_0_27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97735d84f_0_27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c97735d84f_0_27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2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8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Relationship Id="rId3" Type="http://schemas.openxmlformats.org/officeDocument/2006/relationships/image" Target="../media/image20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17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9.png"/><Relationship Id="rId3" Type="http://schemas.openxmlformats.org/officeDocument/2006/relationships/image" Target="../media/image29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33383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1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3" name="Google Shape;73;p1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8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Agregando estilos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3" name="Google Shape;83;p19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servidores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6" name="Google Shape;14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0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8" name="Google Shape;188;p40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/>
        </p:txBody>
      </p:sp>
      <p:sp>
        <p:nvSpPr>
          <p:cNvPr id="191" name="Google Shape;191;p41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92" name="Google Shape;19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1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2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4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4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44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4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4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Comandos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5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5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5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5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4" name="Google Shape;21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9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0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1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2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54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54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4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4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4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5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246" name="Google Shape;246;p5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56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6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6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7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57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7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9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9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9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9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9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9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9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59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59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60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60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1" name="Google Shape;27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60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0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5" name="Google Shape;275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44.xml"/><Relationship Id="rId6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1" name="Google Shape;221;p48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48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48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48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48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Git/Github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0"/>
          <p:cNvSpPr txBox="1"/>
          <p:nvPr>
            <p:ph type="title"/>
          </p:nvPr>
        </p:nvSpPr>
        <p:spPr>
          <a:xfrm>
            <a:off x="155750" y="827350"/>
            <a:ext cx="75639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Passo a passo para criar um repositório no Github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386" name="Google Shape;386;p70"/>
          <p:cNvSpPr txBox="1"/>
          <p:nvPr/>
        </p:nvSpPr>
        <p:spPr>
          <a:xfrm>
            <a:off x="5136025" y="1345025"/>
            <a:ext cx="33648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Escolha um nome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reposit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rio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clique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repository.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7" name="Google Shape;38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525" y="1522450"/>
            <a:ext cx="3136342" cy="3273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388" name="Google Shape;388;p70"/>
          <p:cNvPicPr preferRelativeResize="0"/>
          <p:nvPr/>
        </p:nvPicPr>
        <p:blipFill rotWithShape="1">
          <a:blip r:embed="rId3">
            <a:alphaModFix/>
          </a:blip>
          <a:srcRect b="68369" l="24226" r="34310" t="19648"/>
          <a:stretch/>
        </p:blipFill>
        <p:spPr>
          <a:xfrm>
            <a:off x="3192325" y="2175000"/>
            <a:ext cx="3136351" cy="945901"/>
          </a:xfrm>
          <a:prstGeom prst="rect">
            <a:avLst/>
          </a:prstGeom>
          <a:noFill/>
          <a:ln cap="flat" cmpd="sng" w="3810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9" name="Google Shape;389;p70"/>
          <p:cNvSpPr/>
          <p:nvPr/>
        </p:nvSpPr>
        <p:spPr>
          <a:xfrm>
            <a:off x="4586450" y="1537625"/>
            <a:ext cx="423300" cy="423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70"/>
          <p:cNvSpPr txBox="1"/>
          <p:nvPr/>
        </p:nvSpPr>
        <p:spPr>
          <a:xfrm>
            <a:off x="4586450" y="1512275"/>
            <a:ext cx="42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FFFFFF"/>
                </a:solidFill>
              </a:rPr>
              <a:t>2</a:t>
            </a:r>
            <a:endParaRPr b="1"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Passo a passo para criar um repositório no Github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397" name="Google Shape;397;p71"/>
          <p:cNvSpPr txBox="1"/>
          <p:nvPr/>
        </p:nvSpPr>
        <p:spPr>
          <a:xfrm>
            <a:off x="718200" y="1350700"/>
            <a:ext cx="77076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1C23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1C23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8" name="Google Shape;398;p71"/>
          <p:cNvSpPr txBox="1"/>
          <p:nvPr/>
        </p:nvSpPr>
        <p:spPr>
          <a:xfrm>
            <a:off x="1608750" y="2144200"/>
            <a:ext cx="538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O Github irá prover um link para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reposit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ó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rio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criado.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Adicione o link ao 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seguinte comando para copiar o repositório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para seu computador local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99" name="Google Shape;399;p71"/>
          <p:cNvGrpSpPr/>
          <p:nvPr/>
        </p:nvGrpSpPr>
        <p:grpSpPr>
          <a:xfrm>
            <a:off x="1062400" y="3057083"/>
            <a:ext cx="6846900" cy="484674"/>
            <a:chOff x="0" y="2238685"/>
            <a:chExt cx="6846900" cy="982115"/>
          </a:xfrm>
        </p:grpSpPr>
        <p:sp>
          <p:nvSpPr>
            <p:cNvPr id="400" name="Google Shape;400;p71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git clone linkD</a:t>
              </a: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Repo </a:t>
              </a:r>
              <a:r>
                <a:rPr b="0" i="0" lang="es" sz="1200" u="none" cap="none" strike="noStrik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Clonamos </a:t>
              </a:r>
              <a:r>
                <a:rPr lang="es" sz="12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b="0" i="0" lang="es" sz="1200" u="none" cap="none" strike="noStrik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 reposit</a:t>
              </a:r>
              <a:r>
                <a:rPr lang="es" sz="12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ó</a:t>
              </a:r>
              <a:r>
                <a:rPr b="0" i="0" lang="es" sz="1200" u="none" cap="none" strike="noStrik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rio </a:t>
              </a:r>
              <a:r>
                <a:rPr lang="es" sz="12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em nosso computador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1"/>
            <p:cNvSpPr/>
            <p:nvPr/>
          </p:nvSpPr>
          <p:spPr>
            <a:xfrm>
              <a:off x="0" y="2238685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02" name="Google Shape;402;p71"/>
          <p:cNvSpPr/>
          <p:nvPr/>
        </p:nvSpPr>
        <p:spPr>
          <a:xfrm>
            <a:off x="1062400" y="2215750"/>
            <a:ext cx="423300" cy="423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71"/>
          <p:cNvSpPr txBox="1"/>
          <p:nvPr/>
        </p:nvSpPr>
        <p:spPr>
          <a:xfrm>
            <a:off x="1062400" y="2190400"/>
            <a:ext cx="42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FFFFFF"/>
                </a:solidFill>
              </a:rPr>
              <a:t>3</a:t>
            </a:r>
            <a:endParaRPr b="1"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Aceitar convite ao repositório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10" name="Google Shape;410;p7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11" name="Google Shape;411;p7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3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aceitar convite ao repositório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418" name="Google Shape;418;p73"/>
          <p:cNvSpPr txBox="1"/>
          <p:nvPr/>
        </p:nvSpPr>
        <p:spPr>
          <a:xfrm>
            <a:off x="834050" y="1578825"/>
            <a:ext cx="32076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estamos traba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lh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ando e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equip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e,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outro integrante nos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convida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colaborar e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seu reposit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ó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rio, o que temos que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z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s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guinte: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9" name="Google Shape;41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3677" y="1684375"/>
            <a:ext cx="3556275" cy="2829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420" name="Google Shape;420;p73"/>
          <p:cNvSpPr txBox="1"/>
          <p:nvPr/>
        </p:nvSpPr>
        <p:spPr>
          <a:xfrm>
            <a:off x="1444225" y="3077550"/>
            <a:ext cx="25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Verificar nosso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e-mail e clicar em </a:t>
            </a:r>
            <a:r>
              <a:rPr lang="es" sz="1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accept or decline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  <p:sp>
        <p:nvSpPr>
          <p:cNvPr id="421" name="Google Shape;421;p73"/>
          <p:cNvSpPr/>
          <p:nvPr/>
        </p:nvSpPr>
        <p:spPr>
          <a:xfrm>
            <a:off x="910000" y="3130150"/>
            <a:ext cx="423300" cy="423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73"/>
          <p:cNvSpPr txBox="1"/>
          <p:nvPr/>
        </p:nvSpPr>
        <p:spPr>
          <a:xfrm>
            <a:off x="910000" y="3104800"/>
            <a:ext cx="42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FFFFFF"/>
                </a:solidFill>
              </a:rPr>
              <a:t>1</a:t>
            </a:r>
            <a:endParaRPr b="1"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aceitar convite ao repositório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429" name="Google Shape;429;p74"/>
          <p:cNvSpPr txBox="1"/>
          <p:nvPr/>
        </p:nvSpPr>
        <p:spPr>
          <a:xfrm>
            <a:off x="757850" y="913725"/>
            <a:ext cx="612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30" name="Google Shape;430;p74"/>
          <p:cNvSpPr txBox="1"/>
          <p:nvPr/>
        </p:nvSpPr>
        <p:spPr>
          <a:xfrm>
            <a:off x="1599350" y="1849950"/>
            <a:ext cx="32655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Seremos direcionados ao Github, 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onde finalmente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podemos aceitar o convite, clicando em </a:t>
            </a:r>
            <a:r>
              <a:rPr b="1" lang="es" sz="1600">
                <a:latin typeface="Open Sans"/>
                <a:ea typeface="Open Sans"/>
                <a:cs typeface="Open Sans"/>
                <a:sym typeface="Open Sans"/>
              </a:rPr>
              <a:t>Accept invitation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A partir do momento em que o convite foi aceito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o comando 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 clone, estamos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aptos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traba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lh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 como colaboradores d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reposit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ó</a:t>
            </a:r>
            <a:r>
              <a:rPr b="0" i="0" lang="e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rio.</a:t>
            </a:r>
            <a:endParaRPr b="0" i="0" sz="16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1" name="Google Shape;43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8300" y="1863675"/>
            <a:ext cx="2696795" cy="2326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432" name="Google Shape;432;p74"/>
          <p:cNvSpPr/>
          <p:nvPr/>
        </p:nvSpPr>
        <p:spPr>
          <a:xfrm>
            <a:off x="1099850" y="1931700"/>
            <a:ext cx="423300" cy="423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4"/>
          <p:cNvSpPr txBox="1"/>
          <p:nvPr/>
        </p:nvSpPr>
        <p:spPr>
          <a:xfrm>
            <a:off x="1099850" y="1906350"/>
            <a:ext cx="42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FFFFFF"/>
                </a:solidFill>
              </a:rPr>
              <a:t>2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434" name="Google Shape;434;p74"/>
          <p:cNvSpPr/>
          <p:nvPr/>
        </p:nvSpPr>
        <p:spPr>
          <a:xfrm>
            <a:off x="1099850" y="3150900"/>
            <a:ext cx="423300" cy="423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74"/>
          <p:cNvSpPr txBox="1"/>
          <p:nvPr/>
        </p:nvSpPr>
        <p:spPr>
          <a:xfrm>
            <a:off x="1099850" y="3125550"/>
            <a:ext cx="42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FFFFFF"/>
                </a:solidFill>
              </a:rPr>
              <a:t>3</a:t>
            </a:r>
            <a:endParaRPr b="1"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2"/>
          <p:cNvSpPr txBox="1"/>
          <p:nvPr/>
        </p:nvSpPr>
        <p:spPr>
          <a:xfrm>
            <a:off x="14529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Repositório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local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9" name="Google Shape;289;p62"/>
          <p:cNvSpPr txBox="1"/>
          <p:nvPr/>
        </p:nvSpPr>
        <p:spPr>
          <a:xfrm>
            <a:off x="5869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0" name="Google Shape;290;p62"/>
          <p:cNvSpPr txBox="1"/>
          <p:nvPr/>
        </p:nvSpPr>
        <p:spPr>
          <a:xfrm>
            <a:off x="42620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Repositório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remoto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1" name="Google Shape;291;p62"/>
          <p:cNvSpPr txBox="1"/>
          <p:nvPr/>
        </p:nvSpPr>
        <p:spPr>
          <a:xfrm>
            <a:off x="33960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2" name="Google Shape;292;p62"/>
          <p:cNvSpPr txBox="1"/>
          <p:nvPr/>
        </p:nvSpPr>
        <p:spPr>
          <a:xfrm>
            <a:off x="7071161" y="2586950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Aceitar convite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ao repositório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3" name="Google Shape;293;p62"/>
          <p:cNvSpPr txBox="1"/>
          <p:nvPr/>
        </p:nvSpPr>
        <p:spPr>
          <a:xfrm>
            <a:off x="62051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4" name="Google Shape;294;p62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C183F"/>
                </a:solidFill>
              </a:rPr>
              <a:t>Tema</a:t>
            </a:r>
            <a:r>
              <a:rPr lang="es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Repositório local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1" name="Google Shape;301;p6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2" name="Google Shape;302;p6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4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b="0" i="0" lang="es" sz="2400" u="none" cap="none" strike="noStrike">
                <a:latin typeface="Open Sans Light"/>
                <a:ea typeface="Open Sans Light"/>
                <a:cs typeface="Open Sans Light"/>
                <a:sym typeface="Open Sans Light"/>
              </a:rPr>
              <a:t>s seguintes </a:t>
            </a:r>
            <a:r>
              <a:rPr b="1" i="0" lang="es" sz="2400" u="none" cap="none" strike="noStrike">
                <a:latin typeface="Open Sans"/>
                <a:ea typeface="Open Sans"/>
                <a:cs typeface="Open Sans"/>
                <a:sym typeface="Open Sans"/>
              </a:rPr>
              <a:t>comandos </a:t>
            </a:r>
            <a:r>
              <a:rPr b="0" i="0" lang="es" sz="2400" u="none" cap="none" strike="noStrike">
                <a:latin typeface="Open Sans Light"/>
                <a:ea typeface="Open Sans Light"/>
                <a:cs typeface="Open Sans Light"/>
                <a:sym typeface="Open Sans Light"/>
              </a:rPr>
              <a:t>sã</a:t>
            </a:r>
            <a:r>
              <a:rPr lang="es" sz="2400"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b="0" i="0" lang="es" sz="2400" u="none" cap="none" strike="noStrike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" sz="2400"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b="0" i="0" lang="es" sz="2400" u="none" cap="none" strike="noStrike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es" sz="2400" u="none" cap="none" strike="noStrike">
                <a:latin typeface="Open Sans"/>
                <a:ea typeface="Open Sans"/>
                <a:cs typeface="Open Sans"/>
                <a:sym typeface="Open Sans"/>
              </a:rPr>
              <a:t>passo a passo </a:t>
            </a:r>
            <a:r>
              <a:rPr b="0" i="0" lang="es" sz="2400" u="none" cap="none" strike="noStrike">
                <a:latin typeface="Open Sans Light"/>
                <a:ea typeface="Open Sans Light"/>
                <a:cs typeface="Open Sans Light"/>
                <a:sym typeface="Open Sans Light"/>
              </a:rPr>
              <a:t>que necessitamos para traba</a:t>
            </a:r>
            <a:r>
              <a:rPr lang="es" sz="2400">
                <a:latin typeface="Open Sans Light"/>
                <a:ea typeface="Open Sans Light"/>
                <a:cs typeface="Open Sans Light"/>
                <a:sym typeface="Open Sans Light"/>
              </a:rPr>
              <a:t>lh</a:t>
            </a:r>
            <a:r>
              <a:rPr b="0" i="0" lang="es" sz="2400" u="none" cap="none" strike="noStrike">
                <a:latin typeface="Open Sans Light"/>
                <a:ea typeface="Open Sans Light"/>
                <a:cs typeface="Open Sans Light"/>
                <a:sym typeface="Open Sans Light"/>
              </a:rPr>
              <a:t>ar co</a:t>
            </a:r>
            <a:r>
              <a:rPr lang="es" sz="2400">
                <a:latin typeface="Open Sans Light"/>
                <a:ea typeface="Open Sans Light"/>
                <a:cs typeface="Open Sans Light"/>
                <a:sym typeface="Open Sans Light"/>
              </a:rPr>
              <a:t>m</a:t>
            </a:r>
            <a:r>
              <a:rPr b="0" i="0" lang="es" sz="2400" u="none" cap="none" strike="noStrike">
                <a:latin typeface="Open Sans Light"/>
                <a:ea typeface="Open Sans Light"/>
                <a:cs typeface="Open Sans Light"/>
                <a:sym typeface="Open Sans Light"/>
              </a:rPr>
              <a:t> u</a:t>
            </a:r>
            <a:r>
              <a:rPr lang="es" sz="2400">
                <a:latin typeface="Open Sans Light"/>
                <a:ea typeface="Open Sans Light"/>
                <a:cs typeface="Open Sans Light"/>
                <a:sym typeface="Open Sans Light"/>
              </a:rPr>
              <a:t>m</a:t>
            </a:r>
            <a:r>
              <a:rPr b="0" i="0" lang="es" sz="2400" u="none" cap="none" strike="noStrike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es" sz="2400" u="none" cap="none" strike="noStrike">
                <a:latin typeface="Open Sans"/>
                <a:ea typeface="Open Sans"/>
                <a:cs typeface="Open Sans"/>
                <a:sym typeface="Open Sans"/>
              </a:rPr>
              <a:t>reposit</a:t>
            </a:r>
            <a:r>
              <a:rPr b="1" lang="es" sz="2400">
                <a:latin typeface="Open Sans"/>
                <a:ea typeface="Open Sans"/>
                <a:cs typeface="Open Sans"/>
                <a:sym typeface="Open Sans"/>
              </a:rPr>
              <a:t>ó</a:t>
            </a:r>
            <a:r>
              <a:rPr b="1" i="0" lang="es" sz="2400" u="none" cap="none" strike="noStrike">
                <a:latin typeface="Open Sans"/>
                <a:ea typeface="Open Sans"/>
                <a:cs typeface="Open Sans"/>
                <a:sym typeface="Open Sans"/>
              </a:rPr>
              <a:t>rio</a:t>
            </a:r>
            <a:r>
              <a:rPr b="0" i="0" lang="es" sz="2400" u="none" cap="none" strike="noStrike"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b="0" i="0" sz="1100" u="none" cap="none" strike="noStrike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9" name="Google Shape;309;p64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" name="Google Shape;310;p64"/>
          <p:cNvGrpSpPr/>
          <p:nvPr/>
        </p:nvGrpSpPr>
        <p:grpSpPr>
          <a:xfrm>
            <a:off x="938995" y="1408423"/>
            <a:ext cx="344969" cy="308595"/>
            <a:chOff x="3016921" y="2408750"/>
            <a:chExt cx="793215" cy="709740"/>
          </a:xfrm>
        </p:grpSpPr>
        <p:sp>
          <p:nvSpPr>
            <p:cNvPr id="311" name="Google Shape;311;p64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4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64"/>
          <p:cNvGrpSpPr/>
          <p:nvPr/>
        </p:nvGrpSpPr>
        <p:grpSpPr>
          <a:xfrm rot="10800000">
            <a:off x="6360965" y="4039448"/>
            <a:ext cx="344970" cy="308595"/>
            <a:chOff x="2965350" y="2408750"/>
            <a:chExt cx="793216" cy="709740"/>
          </a:xfrm>
        </p:grpSpPr>
        <p:sp>
          <p:nvSpPr>
            <p:cNvPr id="314" name="Google Shape;314;p64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4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5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passo a passo para criar um repositório local</a:t>
            </a:r>
            <a:endParaRPr>
              <a:solidFill>
                <a:srgbClr val="EC183F"/>
              </a:solidFill>
            </a:endParaRPr>
          </a:p>
        </p:txBody>
      </p:sp>
      <p:grpSp>
        <p:nvGrpSpPr>
          <p:cNvPr id="322" name="Google Shape;322;p65"/>
          <p:cNvGrpSpPr/>
          <p:nvPr/>
        </p:nvGrpSpPr>
        <p:grpSpPr>
          <a:xfrm>
            <a:off x="645900" y="3973435"/>
            <a:ext cx="7793142" cy="471244"/>
            <a:chOff x="0" y="2265898"/>
            <a:chExt cx="6846900" cy="954902"/>
          </a:xfrm>
        </p:grpSpPr>
        <p:sp>
          <p:nvSpPr>
            <p:cNvPr id="323" name="Google Shape;323;p65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5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25" name="Google Shape;325;p65"/>
          <p:cNvGrpSpPr/>
          <p:nvPr/>
        </p:nvGrpSpPr>
        <p:grpSpPr>
          <a:xfrm>
            <a:off x="645900" y="3290137"/>
            <a:ext cx="7793142" cy="471244"/>
            <a:chOff x="0" y="2265898"/>
            <a:chExt cx="6846900" cy="954902"/>
          </a:xfrm>
        </p:grpSpPr>
        <p:sp>
          <p:nvSpPr>
            <p:cNvPr id="326" name="Google Shape;326;p65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5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28" name="Google Shape;328;p65"/>
          <p:cNvGrpSpPr/>
          <p:nvPr/>
        </p:nvGrpSpPr>
        <p:grpSpPr>
          <a:xfrm>
            <a:off x="645900" y="2606827"/>
            <a:ext cx="7793142" cy="471244"/>
            <a:chOff x="0" y="2265898"/>
            <a:chExt cx="6846900" cy="954902"/>
          </a:xfrm>
        </p:grpSpPr>
        <p:sp>
          <p:nvSpPr>
            <p:cNvPr id="329" name="Google Shape;329;p65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5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31" name="Google Shape;331;p65"/>
          <p:cNvGrpSpPr/>
          <p:nvPr/>
        </p:nvGrpSpPr>
        <p:grpSpPr>
          <a:xfrm>
            <a:off x="645900" y="1907878"/>
            <a:ext cx="7793142" cy="471244"/>
            <a:chOff x="0" y="2265898"/>
            <a:chExt cx="6846900" cy="954902"/>
          </a:xfrm>
        </p:grpSpPr>
        <p:sp>
          <p:nvSpPr>
            <p:cNvPr id="332" name="Google Shape;332;p65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5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34" name="Google Shape;334;p65"/>
          <p:cNvSpPr txBox="1"/>
          <p:nvPr/>
        </p:nvSpPr>
        <p:spPr>
          <a:xfrm>
            <a:off x="1130100" y="1907875"/>
            <a:ext cx="73680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init 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reposit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ó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rio local</a:t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config user.name "nomeUsuario"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Informe seu nome</a:t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config user.email "emailUsuario"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Informe seu email cadastrado no Github</a:t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remote add origin https://...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Link para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vincular ao reposit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ó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rio remoto</a:t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6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passo a passo para subir alterações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341" name="Google Shape;341;p66"/>
          <p:cNvSpPr/>
          <p:nvPr/>
        </p:nvSpPr>
        <p:spPr>
          <a:xfrm>
            <a:off x="1041300" y="3193350"/>
            <a:ext cx="7545600" cy="471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6"/>
          <p:cNvSpPr/>
          <p:nvPr/>
        </p:nvSpPr>
        <p:spPr>
          <a:xfrm>
            <a:off x="557100" y="3193338"/>
            <a:ext cx="484200" cy="47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&gt;_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66"/>
          <p:cNvSpPr/>
          <p:nvPr/>
        </p:nvSpPr>
        <p:spPr>
          <a:xfrm>
            <a:off x="1041300" y="2523100"/>
            <a:ext cx="7545600" cy="471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6"/>
          <p:cNvSpPr/>
          <p:nvPr/>
        </p:nvSpPr>
        <p:spPr>
          <a:xfrm>
            <a:off x="557100" y="2523101"/>
            <a:ext cx="484200" cy="47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&gt;_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66"/>
          <p:cNvSpPr/>
          <p:nvPr/>
        </p:nvSpPr>
        <p:spPr>
          <a:xfrm>
            <a:off x="1041300" y="1866275"/>
            <a:ext cx="7545600" cy="471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add . 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Adiciona todos os arquivos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6"/>
          <p:cNvSpPr/>
          <p:nvPr/>
        </p:nvSpPr>
        <p:spPr>
          <a:xfrm>
            <a:off x="557100" y="1866280"/>
            <a:ext cx="484200" cy="47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&gt;_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66"/>
          <p:cNvSpPr txBox="1"/>
          <p:nvPr/>
        </p:nvSpPr>
        <p:spPr>
          <a:xfrm>
            <a:off x="1064800" y="2470475"/>
            <a:ext cx="7460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commit -m "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mensagem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Adiciona um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ommit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com uma mensagem, identificando as alterações realizadas naqueles arquivos.</a:t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push origin master  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nv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as alterações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reposit</a:t>
            </a:r>
            <a:r>
              <a:rPr lang="es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ó</a:t>
            </a:r>
            <a:r>
              <a:rPr b="0" i="0" lang="es" sz="12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rio remoto</a:t>
            </a:r>
            <a:endParaRPr b="0" i="0" sz="5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Outros comandos</a:t>
            </a:r>
            <a:endParaRPr>
              <a:solidFill>
                <a:srgbClr val="EC183F"/>
              </a:solidFill>
            </a:endParaRPr>
          </a:p>
        </p:txBody>
      </p:sp>
      <p:grpSp>
        <p:nvGrpSpPr>
          <p:cNvPr id="354" name="Google Shape;354;p67"/>
          <p:cNvGrpSpPr/>
          <p:nvPr/>
        </p:nvGrpSpPr>
        <p:grpSpPr>
          <a:xfrm>
            <a:off x="816200" y="1887533"/>
            <a:ext cx="6846900" cy="484674"/>
            <a:chOff x="0" y="2238685"/>
            <a:chExt cx="6846900" cy="982115"/>
          </a:xfrm>
        </p:grpSpPr>
        <p:sp>
          <p:nvSpPr>
            <p:cNvPr id="355" name="Google Shape;355;p67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git status </a:t>
              </a:r>
              <a:r>
                <a:rPr b="0" i="0" lang="es" sz="1200" u="none" cap="none" strike="noStrik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es" sz="12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R</a:t>
              </a:r>
              <a:r>
                <a:rPr b="0" i="0" lang="es" sz="1200" u="none" cap="none" strike="noStrik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ealiza </a:t>
              </a:r>
              <a:r>
                <a:rPr lang="es" sz="12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b="0" i="0" lang="es" sz="1200" u="none" cap="none" strike="noStrik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acompanhamento</a:t>
              </a:r>
              <a:r>
                <a:rPr b="0" i="0" lang="es" sz="1200" u="none" cap="none" strike="noStrik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 dos estados dos ar</a:t>
              </a:r>
              <a:r>
                <a:rPr lang="es" sz="12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qu</a:t>
              </a:r>
              <a:r>
                <a:rPr b="0" i="0" lang="es" sz="1200" u="none" cap="none" strike="noStrik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ivos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7"/>
            <p:cNvSpPr/>
            <p:nvPr/>
          </p:nvSpPr>
          <p:spPr>
            <a:xfrm>
              <a:off x="0" y="2238685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57" name="Google Shape;357;p67"/>
          <p:cNvGrpSpPr/>
          <p:nvPr/>
        </p:nvGrpSpPr>
        <p:grpSpPr>
          <a:xfrm>
            <a:off x="816200" y="2577133"/>
            <a:ext cx="6846900" cy="484674"/>
            <a:chOff x="0" y="2238685"/>
            <a:chExt cx="6846900" cy="982115"/>
          </a:xfrm>
        </p:grpSpPr>
        <p:sp>
          <p:nvSpPr>
            <p:cNvPr id="358" name="Google Shape;358;p67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git pull </a:t>
              </a:r>
              <a:r>
                <a:rPr b="0" i="0" lang="es" sz="1200" u="none" cap="none" strike="noStrik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es" sz="12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Baixa as mudanças que existem no repositório remoto</a:t>
              </a:r>
              <a:r>
                <a:rPr b="0" i="0" lang="es" sz="1200" u="none" cap="none" strike="noStrik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7"/>
            <p:cNvSpPr/>
            <p:nvPr/>
          </p:nvSpPr>
          <p:spPr>
            <a:xfrm>
              <a:off x="0" y="2238685"/>
              <a:ext cx="484200" cy="9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8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Repositório remoto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66" name="Google Shape;366;p6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67" name="Google Shape;367;p6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9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Passo a passo para criar um repositório no Github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374" name="Google Shape;37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000" y="2799525"/>
            <a:ext cx="3614550" cy="171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375" name="Google Shape;375;p69"/>
          <p:cNvSpPr txBox="1"/>
          <p:nvPr/>
        </p:nvSpPr>
        <p:spPr>
          <a:xfrm>
            <a:off x="1252500" y="1896325"/>
            <a:ext cx="488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sua c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nta d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GitHub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, clique em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New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6" name="Google Shape;376;p69"/>
          <p:cNvPicPr preferRelativeResize="0"/>
          <p:nvPr/>
        </p:nvPicPr>
        <p:blipFill rotWithShape="1">
          <a:blip r:embed="rId3">
            <a:alphaModFix/>
          </a:blip>
          <a:srcRect b="30110" l="71610" r="6908" t="48462"/>
          <a:stretch/>
        </p:blipFill>
        <p:spPr>
          <a:xfrm>
            <a:off x="5913300" y="3139475"/>
            <a:ext cx="1706275" cy="80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69"/>
          <p:cNvCxnSpPr>
            <a:endCxn id="376" idx="1"/>
          </p:cNvCxnSpPr>
          <p:nvPr/>
        </p:nvCxnSpPr>
        <p:spPr>
          <a:xfrm flipH="1" rot="10800000">
            <a:off x="4560900" y="3542075"/>
            <a:ext cx="1352400" cy="16200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9"/>
          <p:cNvSpPr/>
          <p:nvPr/>
        </p:nvSpPr>
        <p:spPr>
          <a:xfrm>
            <a:off x="836125" y="1900550"/>
            <a:ext cx="423300" cy="423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9"/>
          <p:cNvSpPr txBox="1"/>
          <p:nvPr/>
        </p:nvSpPr>
        <p:spPr>
          <a:xfrm>
            <a:off x="836125" y="1875200"/>
            <a:ext cx="42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FFFFFF"/>
                </a:solidFill>
              </a:rPr>
              <a:t>1</a:t>
            </a:r>
            <a:endParaRPr b="1"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