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4" r:id="rId7"/>
    <p:sldId id="263" r:id="rId8"/>
    <p:sldId id="265" r:id="rId9"/>
    <p:sldId id="266" r:id="rId10"/>
    <p:sldId id="267" r:id="rId11"/>
    <p:sldId id="269" r:id="rId12"/>
    <p:sldId id="268" r:id="rId13"/>
    <p:sldId id="270"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629D533D-4F3D-4804-80B0-FD500A8F4734}" type="datetimeFigureOut">
              <a:rPr lang="es-ES" smtClean="0"/>
              <a:t>20/03/2020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311201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29D533D-4F3D-4804-80B0-FD500A8F4734}" type="datetimeFigureOut">
              <a:rPr lang="es-ES" smtClean="0"/>
              <a:t>20/03/2020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348518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29D533D-4F3D-4804-80B0-FD500A8F4734}" type="datetimeFigureOut">
              <a:rPr lang="es-ES" smtClean="0"/>
              <a:t>20/03/2020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122543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629D533D-4F3D-4804-80B0-FD500A8F4734}" type="datetimeFigureOut">
              <a:rPr lang="es-ES" smtClean="0"/>
              <a:t>20/03/2020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10752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29D533D-4F3D-4804-80B0-FD500A8F4734}" type="datetimeFigureOut">
              <a:rPr lang="es-ES" smtClean="0"/>
              <a:t>20/03/2020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8401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629D533D-4F3D-4804-80B0-FD500A8F4734}" type="datetimeFigureOut">
              <a:rPr lang="es-ES" smtClean="0"/>
              <a:t>20/03/2020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264322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29D533D-4F3D-4804-80B0-FD500A8F4734}" type="datetimeFigureOut">
              <a:rPr lang="es-ES" smtClean="0"/>
              <a:t>20/03/2020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281460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629D533D-4F3D-4804-80B0-FD500A8F4734}" type="datetimeFigureOut">
              <a:rPr lang="es-ES" smtClean="0"/>
              <a:t>20/03/2020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282943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29D533D-4F3D-4804-80B0-FD500A8F4734}" type="datetimeFigureOut">
              <a:rPr lang="es-ES" smtClean="0"/>
              <a:t>20/03/2020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212888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9D533D-4F3D-4804-80B0-FD500A8F4734}" type="datetimeFigureOut">
              <a:rPr lang="es-ES" smtClean="0"/>
              <a:t>20/03/2020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198302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9D533D-4F3D-4804-80B0-FD500A8F4734}" type="datetimeFigureOut">
              <a:rPr lang="es-ES" smtClean="0"/>
              <a:t>20/03/2020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DA54B5-6404-4576-8AB9-1D80E35C47B2}" type="slidenum">
              <a:rPr lang="es-ES" smtClean="0"/>
              <a:t>‹Nº›</a:t>
            </a:fld>
            <a:endParaRPr lang="es-ES"/>
          </a:p>
        </p:txBody>
      </p:sp>
    </p:spTree>
    <p:extLst>
      <p:ext uri="{BB962C8B-B14F-4D97-AF65-F5344CB8AC3E}">
        <p14:creationId xmlns:p14="http://schemas.microsoft.com/office/powerpoint/2010/main" val="60895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D533D-4F3D-4804-80B0-FD500A8F4734}" type="datetimeFigureOut">
              <a:rPr lang="es-ES" smtClean="0"/>
              <a:t>20/03/2020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A54B5-6404-4576-8AB9-1D80E35C47B2}" type="slidenum">
              <a:rPr lang="es-ES" smtClean="0"/>
              <a:t>‹Nº›</a:t>
            </a:fld>
            <a:endParaRPr lang="es-ES"/>
          </a:p>
        </p:txBody>
      </p:sp>
    </p:spTree>
    <p:extLst>
      <p:ext uri="{BB962C8B-B14F-4D97-AF65-F5344CB8AC3E}">
        <p14:creationId xmlns:p14="http://schemas.microsoft.com/office/powerpoint/2010/main" val="3264202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02_PlantAnaDisPlan.do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Práctica de Pruebas</a:t>
            </a:r>
            <a:endParaRPr lang="es-ES" dirty="0"/>
          </a:p>
        </p:txBody>
      </p:sp>
      <p:sp>
        <p:nvSpPr>
          <p:cNvPr id="3" name="Subtítulo 2"/>
          <p:cNvSpPr>
            <a:spLocks noGrp="1"/>
          </p:cNvSpPr>
          <p:nvPr>
            <p:ph type="subTitle" idx="1"/>
          </p:nvPr>
        </p:nvSpPr>
        <p:spPr/>
        <p:txBody>
          <a:bodyPr/>
          <a:lstStyle/>
          <a:p>
            <a:r>
              <a:rPr lang="es-ES" dirty="0" err="1" smtClean="0"/>
              <a:t>Guión</a:t>
            </a:r>
            <a:r>
              <a:rPr lang="es-ES" dirty="0" smtClean="0"/>
              <a:t> de la Práctica</a:t>
            </a:r>
            <a:endParaRPr lang="es-ES" dirty="0"/>
          </a:p>
        </p:txBody>
      </p:sp>
    </p:spTree>
    <p:extLst>
      <p:ext uri="{BB962C8B-B14F-4D97-AF65-F5344CB8AC3E}">
        <p14:creationId xmlns:p14="http://schemas.microsoft.com/office/powerpoint/2010/main" val="1300151493"/>
      </p:ext>
    </p:extLst>
  </p:cSld>
  <p:clrMapOvr>
    <a:masterClrMapping/>
  </p:clrMapOvr>
  <mc:AlternateContent xmlns:mc="http://schemas.openxmlformats.org/markup-compatibility/2006" xmlns:p14="http://schemas.microsoft.com/office/powerpoint/2010/main">
    <mc:Choice Requires="p14">
      <p:transition spd="slow" p14:dur="2000" advTm="2518"/>
    </mc:Choice>
    <mc:Fallback xmlns="">
      <p:transition spd="slow" advTm="251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Documento de pruebas (CN)</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Se trata de crear la primera versión de nuestro documento de pruebas, de acuerdo a lo decidido en la fase anterior, pero con la restricción de disponer, únicamente, del documento PrjGrupoXY.doc. De esta forma sólo las técnicas de caja negra (CN) podrán ser propuestas y utilizadas en esta primera versión.</a:t>
            </a:r>
          </a:p>
          <a:p>
            <a:r>
              <a:rPr lang="es-ES" dirty="0" smtClean="0"/>
              <a:t>Los detalles del documento cambiarán de acuerdo a la evolución de las prácticas.</a:t>
            </a:r>
          </a:p>
          <a:p>
            <a:r>
              <a:rPr lang="es-ES" dirty="0" smtClean="0"/>
              <a:t>El documento sólo se entregará tras la revisión del equipo que construirá el software al que se le aplicarán estas pruebas. El equipo debe revisar si las interfaces, tal cual están pensadas, pueden probarse como sugiere el documento y si las pruebas diseñadas están acorde a la funcionalidad que se ha pensado. </a:t>
            </a:r>
          </a:p>
        </p:txBody>
      </p:sp>
    </p:spTree>
    <p:extLst>
      <p:ext uri="{BB962C8B-B14F-4D97-AF65-F5344CB8AC3E}">
        <p14:creationId xmlns:p14="http://schemas.microsoft.com/office/powerpoint/2010/main" val="3050470186"/>
      </p:ext>
    </p:extLst>
  </p:cSld>
  <p:clrMapOvr>
    <a:masterClrMapping/>
  </p:clrMapOvr>
  <mc:AlternateContent xmlns:mc="http://schemas.openxmlformats.org/markup-compatibility/2006" xmlns:p14="http://schemas.microsoft.com/office/powerpoint/2010/main">
    <mc:Choice Requires="p14">
      <p:transition spd="slow" p14:dur="2000" advTm="193168"/>
    </mc:Choice>
    <mc:Fallback xmlns="">
      <p:transition spd="slow" advTm="19316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Documento de pruebas (Completo)</a:t>
            </a:r>
            <a:endParaRPr lang="es-ES" dirty="0"/>
          </a:p>
        </p:txBody>
      </p:sp>
      <p:sp>
        <p:nvSpPr>
          <p:cNvPr id="3" name="Marcador de contenido 2"/>
          <p:cNvSpPr>
            <a:spLocks noGrp="1"/>
          </p:cNvSpPr>
          <p:nvPr>
            <p:ph idx="1"/>
          </p:nvPr>
        </p:nvSpPr>
        <p:spPr/>
        <p:txBody>
          <a:bodyPr>
            <a:normAutofit/>
          </a:bodyPr>
          <a:lstStyle/>
          <a:p>
            <a:r>
              <a:rPr lang="es-ES" dirty="0" smtClean="0"/>
              <a:t>Se trata de crear la versión definitiva de nuestro documento de pruebas. Debe incluir tanto pruebas de caja negra como pruebas de caja blanca.</a:t>
            </a:r>
          </a:p>
          <a:p>
            <a:r>
              <a:rPr lang="es-ES" dirty="0" smtClean="0"/>
              <a:t>Los detalles del documento cambiarán de acuerdo a la evolución de las prácticas.</a:t>
            </a:r>
          </a:p>
          <a:p>
            <a:r>
              <a:rPr lang="es-ES" dirty="0" smtClean="0"/>
              <a:t>El documento sólo se entregará tras la revisión del equipo que construirá el software al que se le aplicarán estas pruebas. El equipo debe revisar si las interfaces, tal cual están pensadas, pueden probarse como sugiere el documento y si las pruebas diseñadas están acorde a la funcionalidad que se ha pensado. </a:t>
            </a:r>
          </a:p>
        </p:txBody>
      </p:sp>
    </p:spTree>
    <p:extLst>
      <p:ext uri="{BB962C8B-B14F-4D97-AF65-F5344CB8AC3E}">
        <p14:creationId xmlns:p14="http://schemas.microsoft.com/office/powerpoint/2010/main" val="3191212989"/>
      </p:ext>
    </p:extLst>
  </p:cSld>
  <p:clrMapOvr>
    <a:masterClrMapping/>
  </p:clrMapOvr>
  <mc:AlternateContent xmlns:mc="http://schemas.openxmlformats.org/markup-compatibility/2006" xmlns:p14="http://schemas.microsoft.com/office/powerpoint/2010/main">
    <mc:Choice Requires="p14">
      <p:transition spd="slow" p14:dur="2000" advTm="140777"/>
    </mc:Choice>
    <mc:Fallback xmlns="">
      <p:transition spd="slow" advTm="14077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Metodología. Construcción de las pruebas</a:t>
            </a:r>
            <a:endParaRPr lang="es-ES" dirty="0"/>
          </a:p>
        </p:txBody>
      </p:sp>
      <p:sp>
        <p:nvSpPr>
          <p:cNvPr id="3" name="Marcador de contenido 2"/>
          <p:cNvSpPr>
            <a:spLocks noGrp="1"/>
          </p:cNvSpPr>
          <p:nvPr>
            <p:ph idx="1"/>
          </p:nvPr>
        </p:nvSpPr>
        <p:spPr/>
        <p:txBody>
          <a:bodyPr/>
          <a:lstStyle/>
          <a:p>
            <a:pPr lvl="1"/>
            <a:r>
              <a:rPr lang="es-ES" dirty="0" smtClean="0"/>
              <a:t>Construcción de las pruebas utilizando </a:t>
            </a:r>
            <a:r>
              <a:rPr lang="es-ES" dirty="0" err="1" smtClean="0"/>
              <a:t>Junit</a:t>
            </a:r>
            <a:r>
              <a:rPr lang="es-ES" dirty="0" smtClean="0"/>
              <a:t>.</a:t>
            </a:r>
          </a:p>
          <a:p>
            <a:pPr lvl="2"/>
            <a:r>
              <a:rPr lang="es-ES" dirty="0" smtClean="0"/>
              <a:t>Trataremos de transformar todos los Casos de Prueba en Test de </a:t>
            </a:r>
            <a:r>
              <a:rPr lang="es-ES" dirty="0" err="1" smtClean="0"/>
              <a:t>Junit</a:t>
            </a:r>
            <a:endParaRPr lang="es-ES" dirty="0" smtClean="0"/>
          </a:p>
          <a:p>
            <a:pPr lvl="2"/>
            <a:r>
              <a:rPr lang="es-ES" dirty="0" smtClean="0"/>
              <a:t>Programaremos los procedimientos como Test complejos anidados.</a:t>
            </a:r>
          </a:p>
          <a:p>
            <a:pPr lvl="1"/>
            <a:r>
              <a:rPr lang="es-ES" dirty="0" smtClean="0"/>
              <a:t>Análisis de Cobertura</a:t>
            </a:r>
          </a:p>
          <a:p>
            <a:pPr lvl="2"/>
            <a:r>
              <a:rPr lang="es-ES" dirty="0" smtClean="0"/>
              <a:t>Instalaremos el ECLEMMA y analizaremos la cobertura de nuestros Test</a:t>
            </a:r>
          </a:p>
          <a:p>
            <a:pPr lvl="2"/>
            <a:r>
              <a:rPr lang="es-ES" dirty="0" smtClean="0"/>
              <a:t>Añadiremos los Test que sean precisos para la cobertura que deseábamos tener.</a:t>
            </a:r>
          </a:p>
          <a:p>
            <a:pPr lvl="1"/>
            <a:r>
              <a:rPr lang="es-ES" dirty="0" err="1" smtClean="0"/>
              <a:t>Mocks</a:t>
            </a:r>
            <a:r>
              <a:rPr lang="es-ES" dirty="0" smtClean="0"/>
              <a:t>. Utilizaremos </a:t>
            </a:r>
            <a:r>
              <a:rPr lang="es-ES" dirty="0" err="1" smtClean="0"/>
              <a:t>Mocks</a:t>
            </a:r>
            <a:r>
              <a:rPr lang="es-ES" dirty="0" smtClean="0"/>
              <a:t>(simuladores) para evitar el uso de clases que colaboran en una funcionalidad cuando hacemos pruebas de unidad y los sustituiremos por la clase colaboradora cuando nos pasamos a las pruebas de integración.</a:t>
            </a:r>
            <a:endParaRPr lang="es-ES" dirty="0"/>
          </a:p>
        </p:txBody>
      </p:sp>
    </p:spTree>
    <p:extLst>
      <p:ext uri="{BB962C8B-B14F-4D97-AF65-F5344CB8AC3E}">
        <p14:creationId xmlns:p14="http://schemas.microsoft.com/office/powerpoint/2010/main" val="3365519571"/>
      </p:ext>
    </p:extLst>
  </p:cSld>
  <p:clrMapOvr>
    <a:masterClrMapping/>
  </p:clrMapOvr>
  <mc:AlternateContent xmlns:mc="http://schemas.openxmlformats.org/markup-compatibility/2006" xmlns:p14="http://schemas.microsoft.com/office/powerpoint/2010/main">
    <mc:Choice Requires="p14">
      <p:transition spd="slow" p14:dur="2000" advTm="289386"/>
    </mc:Choice>
    <mc:Fallback xmlns="">
      <p:transition spd="slow" advTm="28938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Ejecución de las pruebas</a:t>
            </a:r>
            <a:endParaRPr lang="es-ES" dirty="0"/>
          </a:p>
        </p:txBody>
      </p:sp>
      <p:sp>
        <p:nvSpPr>
          <p:cNvPr id="3" name="Marcador de contenido 2"/>
          <p:cNvSpPr>
            <a:spLocks noGrp="1"/>
          </p:cNvSpPr>
          <p:nvPr>
            <p:ph idx="1"/>
          </p:nvPr>
        </p:nvSpPr>
        <p:spPr/>
        <p:txBody>
          <a:bodyPr>
            <a:normAutofit fontScale="92500" lnSpcReduction="10000"/>
          </a:bodyPr>
          <a:lstStyle/>
          <a:p>
            <a:pPr lvl="0"/>
            <a:r>
              <a:rPr lang="es-ES" dirty="0"/>
              <a:t>Informe de ejecución. Debe indicar el grado de cumplimiento del plan de pruebas. </a:t>
            </a:r>
          </a:p>
          <a:p>
            <a:pPr lvl="1"/>
            <a:r>
              <a:rPr lang="es-ES" dirty="0"/>
              <a:t>Histórico de pruebas: Lo generan directamente las </a:t>
            </a:r>
            <a:r>
              <a:rPr lang="es-ES" dirty="0" err="1"/>
              <a:t>junit</a:t>
            </a:r>
            <a:endParaRPr lang="es-ES" dirty="0"/>
          </a:p>
          <a:p>
            <a:pPr lvl="1"/>
            <a:r>
              <a:rPr lang="es-ES" dirty="0"/>
              <a:t>Informe de incidencia: Explica los problemas que hayan surgido en cada ejecución</a:t>
            </a:r>
          </a:p>
          <a:p>
            <a:pPr lvl="1"/>
            <a:r>
              <a:rPr lang="es-ES" dirty="0"/>
              <a:t>Informe </a:t>
            </a:r>
            <a:r>
              <a:rPr lang="es-ES" dirty="0" smtClean="0"/>
              <a:t>resumen. Informe Ejecutivo </a:t>
            </a:r>
          </a:p>
          <a:p>
            <a:pPr lvl="2"/>
            <a:r>
              <a:rPr lang="es-ES" b="1" dirty="0" smtClean="0"/>
              <a:t>ES EL DOCUMENTO MÁS IMPORTANTE QUE ENTREGÁIS</a:t>
            </a:r>
            <a:r>
              <a:rPr lang="es-ES" dirty="0" smtClean="0"/>
              <a:t>. En el tratáis de demostrar el valor de vuestras pruebas, pero </a:t>
            </a:r>
            <a:r>
              <a:rPr lang="es-ES" b="1" dirty="0" smtClean="0"/>
              <a:t>OBLIGATORIAMENTE</a:t>
            </a:r>
            <a:r>
              <a:rPr lang="es-ES" dirty="0" smtClean="0"/>
              <a:t> no puede pasar de dos carillas.</a:t>
            </a:r>
            <a:endParaRPr lang="es-ES" dirty="0"/>
          </a:p>
          <a:p>
            <a:pPr lvl="3"/>
            <a:r>
              <a:rPr lang="es-ES" dirty="0"/>
              <a:t>Indicar que aspectos del plan se abordaron de forma automática y como</a:t>
            </a:r>
          </a:p>
          <a:p>
            <a:pPr lvl="3"/>
            <a:r>
              <a:rPr lang="es-ES" dirty="0"/>
              <a:t>Resume de los test que no pasa el software ya que son ÉXITOS de las pruebas y deben destacarse en el informe. </a:t>
            </a:r>
          </a:p>
          <a:p>
            <a:pPr lvl="3"/>
            <a:r>
              <a:rPr lang="es-ES" dirty="0"/>
              <a:t>Se debe indicar que porcentaje de Éxitos hemos alcanzado con cada una de las técnicas de generación de casos de prueba.</a:t>
            </a:r>
          </a:p>
          <a:p>
            <a:pPr lvl="3"/>
            <a:r>
              <a:rPr lang="es-ES" dirty="0"/>
              <a:t>Qué grado real de cobertura alcanzamos con las pruebas de caja blanca generadas.</a:t>
            </a:r>
          </a:p>
          <a:p>
            <a:pPr lvl="3"/>
            <a:r>
              <a:rPr lang="es-ES" dirty="0"/>
              <a:t>Cualquier otra información que consideréis oportuna para destacar la calidad de vuestras pruebas</a:t>
            </a:r>
            <a:r>
              <a:rPr lang="es-ES" dirty="0" smtClean="0"/>
              <a:t>.</a:t>
            </a:r>
            <a:r>
              <a:rPr lang="es-ES" dirty="0"/>
              <a:t> </a:t>
            </a:r>
          </a:p>
        </p:txBody>
      </p:sp>
    </p:spTree>
    <p:extLst>
      <p:ext uri="{BB962C8B-B14F-4D97-AF65-F5344CB8AC3E}">
        <p14:creationId xmlns:p14="http://schemas.microsoft.com/office/powerpoint/2010/main" val="3818919129"/>
      </p:ext>
    </p:extLst>
  </p:cSld>
  <p:clrMapOvr>
    <a:masterClrMapping/>
  </p:clrMapOvr>
  <mc:AlternateContent xmlns:mc="http://schemas.openxmlformats.org/markup-compatibility/2006" xmlns:p14="http://schemas.microsoft.com/office/powerpoint/2010/main">
    <mc:Choice Requires="p14">
      <p:transition spd="slow" p14:dur="2000" advTm="116146"/>
    </mc:Choice>
    <mc:Fallback xmlns="">
      <p:transition spd="slow" advTm="11614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 la práctica</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t>OBJETIVO: </a:t>
            </a:r>
          </a:p>
          <a:p>
            <a:pPr lvl="1"/>
            <a:r>
              <a:rPr lang="es-ES" dirty="0" smtClean="0"/>
              <a:t>Construir las pruebas de un software</a:t>
            </a:r>
          </a:p>
          <a:p>
            <a:r>
              <a:rPr lang="es-ES" dirty="0" smtClean="0"/>
              <a:t>RETO:</a:t>
            </a:r>
          </a:p>
          <a:p>
            <a:pPr lvl="1"/>
            <a:r>
              <a:rPr lang="es-ES" dirty="0" smtClean="0"/>
              <a:t>Falta de tiempo obliga a crear un plan eficaz y eficiente</a:t>
            </a:r>
          </a:p>
          <a:p>
            <a:pPr lvl="2"/>
            <a:r>
              <a:rPr lang="es-ES" dirty="0" smtClean="0"/>
              <a:t>EFICAZ: Las pruebas se centran en los aspectos más importantes del software</a:t>
            </a:r>
          </a:p>
          <a:p>
            <a:pPr lvl="2"/>
            <a:r>
              <a:rPr lang="es-ES" dirty="0" smtClean="0"/>
              <a:t>EFICIENTES: No se desperdician recursos en pruebas sin registrar</a:t>
            </a:r>
          </a:p>
          <a:p>
            <a:r>
              <a:rPr lang="es-ES" dirty="0" smtClean="0"/>
              <a:t>Recursos necesarios</a:t>
            </a:r>
          </a:p>
          <a:p>
            <a:pPr lvl="1"/>
            <a:r>
              <a:rPr lang="es-ES" dirty="0" smtClean="0"/>
              <a:t>SOFTWARE. Sistema </a:t>
            </a:r>
            <a:r>
              <a:rPr lang="es-ES" dirty="0"/>
              <a:t>bajo </a:t>
            </a:r>
            <a:r>
              <a:rPr lang="es-ES" dirty="0" smtClean="0"/>
              <a:t>prueba (SUT). </a:t>
            </a:r>
          </a:p>
          <a:p>
            <a:pPr lvl="2"/>
            <a:r>
              <a:rPr lang="es-ES" dirty="0" smtClean="0"/>
              <a:t>Documentación del software a probar. (Pruebas de caja negra)</a:t>
            </a:r>
          </a:p>
          <a:p>
            <a:pPr lvl="2"/>
            <a:r>
              <a:rPr lang="es-ES" dirty="0" smtClean="0"/>
              <a:t>Software a probar. (Pruebas de caja Blanca)</a:t>
            </a:r>
          </a:p>
          <a:p>
            <a:pPr lvl="1"/>
            <a:r>
              <a:rPr lang="es-ES" dirty="0" smtClean="0"/>
              <a:t>Plan de pruebas. Comprensión del estándar IEEE 829.</a:t>
            </a:r>
          </a:p>
          <a:p>
            <a:pPr lvl="1"/>
            <a:r>
              <a:rPr lang="es-ES" dirty="0" smtClean="0"/>
              <a:t>Pruebas codificadas. </a:t>
            </a:r>
            <a:r>
              <a:rPr lang="es-ES" dirty="0" err="1" smtClean="0"/>
              <a:t>Junit</a:t>
            </a:r>
            <a:r>
              <a:rPr lang="es-ES" dirty="0" smtClean="0"/>
              <a:t>, </a:t>
            </a:r>
            <a:r>
              <a:rPr lang="es-ES" dirty="0" err="1" smtClean="0"/>
              <a:t>Mockito</a:t>
            </a:r>
            <a:r>
              <a:rPr lang="es-ES" dirty="0" smtClean="0"/>
              <a:t>.</a:t>
            </a:r>
          </a:p>
          <a:p>
            <a:pPr lvl="1"/>
            <a:r>
              <a:rPr lang="es-ES" dirty="0" smtClean="0"/>
              <a:t>Documento de Ejecución de pruebas.</a:t>
            </a:r>
          </a:p>
          <a:p>
            <a:pPr lvl="2"/>
            <a:endParaRPr lang="es-ES" dirty="0" smtClean="0"/>
          </a:p>
        </p:txBody>
      </p:sp>
    </p:spTree>
    <p:extLst>
      <p:ext uri="{BB962C8B-B14F-4D97-AF65-F5344CB8AC3E}">
        <p14:creationId xmlns:p14="http://schemas.microsoft.com/office/powerpoint/2010/main" val="3697258704"/>
      </p:ext>
    </p:extLst>
  </p:cSld>
  <p:clrMapOvr>
    <a:masterClrMapping/>
  </p:clrMapOvr>
  <mc:AlternateContent xmlns:mc="http://schemas.openxmlformats.org/markup-compatibility/2006" xmlns:p14="http://schemas.microsoft.com/office/powerpoint/2010/main">
    <mc:Choice Requires="p14">
      <p:transition spd="slow" p14:dur="2000" advTm="320765"/>
    </mc:Choice>
    <mc:Fallback xmlns="">
      <p:transition spd="slow" advTm="3207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a:t>
            </a:r>
            <a:endParaRPr lang="es-ES" dirty="0"/>
          </a:p>
        </p:txBody>
      </p:sp>
      <p:sp>
        <p:nvSpPr>
          <p:cNvPr id="3" name="Marcador de contenido 2"/>
          <p:cNvSpPr>
            <a:spLocks noGrp="1"/>
          </p:cNvSpPr>
          <p:nvPr>
            <p:ph idx="1"/>
          </p:nvPr>
        </p:nvSpPr>
        <p:spPr/>
        <p:txBody>
          <a:bodyPr/>
          <a:lstStyle/>
          <a:p>
            <a:pPr marL="0" indent="0">
              <a:buNone/>
            </a:pPr>
            <a:r>
              <a:rPr lang="es-ES" dirty="0"/>
              <a:t>Planteamos el desarrollo completo de un plan de pruebas para el software. Para ello, comenzaremos desarrollando el primer incremento de la herramienta que hemos estado proyectando y a la que se le aplicará dicho plan de pruebas. El software se desarrollará en equipos y una vez construido aplicaremos los métodos vistos en el tema 6 para la generación de los casos de prueba que se organizarán y ejecutarán “contra” el software desarrollado por otro grupo. Para ello seguiremos las recomendaciones del estándar IEEE 829, para el diseño de pruebas. También se revisará el IEEE 1008, para la ejecución de pruebas. </a:t>
            </a:r>
          </a:p>
          <a:p>
            <a:pPr marL="0" indent="0">
              <a:buNone/>
            </a:pPr>
            <a:endParaRPr lang="es-ES" dirty="0"/>
          </a:p>
        </p:txBody>
      </p:sp>
    </p:spTree>
    <p:extLst>
      <p:ext uri="{BB962C8B-B14F-4D97-AF65-F5344CB8AC3E}">
        <p14:creationId xmlns:p14="http://schemas.microsoft.com/office/powerpoint/2010/main" val="309123981"/>
      </p:ext>
    </p:extLst>
  </p:cSld>
  <p:clrMapOvr>
    <a:masterClrMapping/>
  </p:clrMapOvr>
  <mc:AlternateContent xmlns:mc="http://schemas.openxmlformats.org/markup-compatibility/2006" xmlns:p14="http://schemas.microsoft.com/office/powerpoint/2010/main">
    <mc:Choice Requires="p14">
      <p:transition spd="slow" p14:dur="2000" advTm="101609"/>
    </mc:Choice>
    <mc:Fallback xmlns="">
      <p:transition spd="slow" advTm="10160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normAutofit lnSpcReduction="10000"/>
          </a:bodyPr>
          <a:lstStyle/>
          <a:p>
            <a:pPr lvl="0"/>
            <a:r>
              <a:rPr lang="es-ES" dirty="0" smtClean="0"/>
              <a:t>Construir un software en equipo siguiendo un proceso que pase por: Definir su funcionalidad, diseñar su arquitectura y planificar la construcción repartiendo sus partes entre los miembros del equipo.</a:t>
            </a:r>
          </a:p>
          <a:p>
            <a:pPr lvl="0"/>
            <a:r>
              <a:rPr lang="es-ES" dirty="0" smtClean="0"/>
              <a:t>Realizar, siguiendo un estándar (IEEE 829), un plan de pruebas para un software desarrollado por otro y que se nos entregará en partes. Primero su documento de análisis y diseño y posteriormente su código.</a:t>
            </a:r>
          </a:p>
          <a:p>
            <a:pPr lvl="0"/>
            <a:r>
              <a:rPr lang="es-ES" dirty="0" smtClean="0"/>
              <a:t>Construir, de acuerdo al plan diseñado, un banco de pruebas automáticas codificadas usando </a:t>
            </a:r>
            <a:r>
              <a:rPr lang="es-ES" dirty="0" err="1" smtClean="0"/>
              <a:t>Junit</a:t>
            </a:r>
            <a:r>
              <a:rPr lang="es-ES" dirty="0" smtClean="0"/>
              <a:t> y </a:t>
            </a:r>
            <a:r>
              <a:rPr lang="es-ES" dirty="0" err="1" smtClean="0"/>
              <a:t>Mockito</a:t>
            </a:r>
            <a:r>
              <a:rPr lang="es-ES" dirty="0" smtClean="0"/>
              <a:t> con el grado de cobertura deseado.</a:t>
            </a:r>
          </a:p>
          <a:p>
            <a:pPr lvl="0"/>
            <a:r>
              <a:rPr lang="es-ES" dirty="0" smtClean="0"/>
              <a:t>Ejecutar e informar del resultado de las pruebas construidas.</a:t>
            </a:r>
            <a:endParaRPr lang="es-ES" dirty="0"/>
          </a:p>
        </p:txBody>
      </p:sp>
    </p:spTree>
    <p:extLst>
      <p:ext uri="{BB962C8B-B14F-4D97-AF65-F5344CB8AC3E}">
        <p14:creationId xmlns:p14="http://schemas.microsoft.com/office/powerpoint/2010/main" val="1209243337"/>
      </p:ext>
    </p:extLst>
  </p:cSld>
  <p:clrMapOvr>
    <a:masterClrMapping/>
  </p:clrMapOvr>
  <mc:AlternateContent xmlns:mc="http://schemas.openxmlformats.org/markup-compatibility/2006" xmlns:p14="http://schemas.microsoft.com/office/powerpoint/2010/main">
    <mc:Choice Requires="p14">
      <p:transition spd="slow" p14:dur="2000" advTm="184839"/>
    </mc:Choice>
    <mc:Fallback xmlns="">
      <p:transition spd="slow" advTm="18483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El software (SUT)</a:t>
            </a:r>
            <a:endParaRPr lang="es-ES" dirty="0"/>
          </a:p>
        </p:txBody>
      </p:sp>
      <p:sp>
        <p:nvSpPr>
          <p:cNvPr id="3" name="Marcador de contenido 2"/>
          <p:cNvSpPr>
            <a:spLocks noGrp="1"/>
          </p:cNvSpPr>
          <p:nvPr>
            <p:ph idx="1"/>
          </p:nvPr>
        </p:nvSpPr>
        <p:spPr/>
        <p:txBody>
          <a:bodyPr>
            <a:normAutofit fontScale="77500" lnSpcReduction="20000"/>
          </a:bodyPr>
          <a:lstStyle/>
          <a:p>
            <a:r>
              <a:rPr lang="es-ES" b="1" i="1" dirty="0" smtClean="0"/>
              <a:t>Documentación del proceso</a:t>
            </a:r>
            <a:r>
              <a:rPr lang="es-ES" dirty="0" smtClean="0"/>
              <a:t>: Se trata de cubrir la plantilla </a:t>
            </a:r>
            <a:r>
              <a:rPr lang="es-ES" dirty="0" smtClean="0">
                <a:hlinkClick r:id="rId2" action="ppaction://hlinkfile"/>
              </a:rPr>
              <a:t>02_PlantAnaDisPlan</a:t>
            </a:r>
            <a:r>
              <a:rPr lang="es-ES" dirty="0" smtClean="0"/>
              <a:t> entregada en el curso virtual para construir un entregable llamado PrjGrupoXY.doc, con X=[1|2|3] según grupo ENSO e Y=[A|B|C|D|E] según el grupo acordado para la práctica con el profesor. En este entregable se describirá el alcance y diseño del software que se abordará en un primer incremento del proyecto. El documento también incluirá un plan de como la construcción del software se repartirá entre los integrantes del equipo</a:t>
            </a:r>
          </a:p>
          <a:p>
            <a:r>
              <a:rPr lang="es-ES" b="1" i="1" dirty="0" smtClean="0"/>
              <a:t>Software del incremento</a:t>
            </a:r>
            <a:r>
              <a:rPr lang="es-ES" dirty="0" smtClean="0"/>
              <a:t>. El software será entregado como un </a:t>
            </a:r>
            <a:r>
              <a:rPr lang="es-ES" dirty="0" err="1" smtClean="0"/>
              <a:t>zip</a:t>
            </a:r>
            <a:r>
              <a:rPr lang="es-ES" dirty="0" smtClean="0"/>
              <a:t> que incluirá el </a:t>
            </a:r>
            <a:r>
              <a:rPr lang="es-ES" dirty="0" err="1" smtClean="0"/>
              <a:t>workspace</a:t>
            </a:r>
            <a:r>
              <a:rPr lang="es-ES" dirty="0" smtClean="0"/>
              <a:t> completo del eclipse con un único proyecto que se llamará igual que el documento </a:t>
            </a:r>
            <a:r>
              <a:rPr lang="es-ES" dirty="0" err="1" smtClean="0"/>
              <a:t>PrjGrupoXY</a:t>
            </a:r>
            <a:r>
              <a:rPr lang="es-ES" dirty="0" smtClean="0"/>
              <a:t>, tomando X e Y los mismos valores.</a:t>
            </a:r>
          </a:p>
          <a:p>
            <a:pPr lvl="1"/>
            <a:r>
              <a:rPr lang="es-ES" b="1" dirty="0" smtClean="0"/>
              <a:t>RESTRICCIONES DEL SOFTWARE</a:t>
            </a:r>
          </a:p>
          <a:p>
            <a:pPr lvl="2"/>
            <a:r>
              <a:rPr lang="es-ES" dirty="0" smtClean="0"/>
              <a:t>Las clases sólo pueden tener las interfaces descrita en el documento PrjGrupoXY.doc </a:t>
            </a:r>
            <a:r>
              <a:rPr lang="es-ES" dirty="0"/>
              <a:t>tal y como están descritas en él.</a:t>
            </a:r>
            <a:endParaRPr lang="es-ES" dirty="0" smtClean="0"/>
          </a:p>
          <a:p>
            <a:pPr lvl="2"/>
            <a:r>
              <a:rPr lang="es-ES" dirty="0" smtClean="0"/>
              <a:t>El software de ninguna forma puede incluir Interfaces Gráficas de Usuario.</a:t>
            </a:r>
          </a:p>
          <a:p>
            <a:pPr lvl="2"/>
            <a:r>
              <a:rPr lang="es-ES" dirty="0" smtClean="0"/>
              <a:t>El software debe compilar sin errores y no tener dependencias externas, bases de datos disponibles o similar.</a:t>
            </a:r>
          </a:p>
          <a:p>
            <a:pPr lvl="2"/>
            <a:r>
              <a:rPr lang="es-ES" dirty="0" smtClean="0"/>
              <a:t>El software debe contener al menos 5 métodos de complejidad </a:t>
            </a:r>
            <a:r>
              <a:rPr lang="es-ES" dirty="0" err="1" smtClean="0"/>
              <a:t>ciclomática</a:t>
            </a:r>
            <a:r>
              <a:rPr lang="es-ES" dirty="0" smtClean="0"/>
              <a:t> superior a 5.</a:t>
            </a:r>
          </a:p>
          <a:p>
            <a:pPr lvl="2"/>
            <a:r>
              <a:rPr lang="es-ES" dirty="0" smtClean="0"/>
              <a:t>El software debe estar disponible en la fecha indicada </a:t>
            </a:r>
          </a:p>
        </p:txBody>
      </p:sp>
    </p:spTree>
    <p:extLst>
      <p:ext uri="{BB962C8B-B14F-4D97-AF65-F5344CB8AC3E}">
        <p14:creationId xmlns:p14="http://schemas.microsoft.com/office/powerpoint/2010/main" val="3905520758"/>
      </p:ext>
    </p:extLst>
  </p:cSld>
  <p:clrMapOvr>
    <a:masterClrMapping/>
  </p:clrMapOvr>
  <mc:AlternateContent xmlns:mc="http://schemas.openxmlformats.org/markup-compatibility/2006" xmlns:p14="http://schemas.microsoft.com/office/powerpoint/2010/main">
    <mc:Choice Requires="p14">
      <p:transition spd="slow" p14:dur="2000" advTm="475703"/>
    </mc:Choice>
    <mc:Fallback xmlns="">
      <p:transition spd="slow" advTm="47570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Herramientas</a:t>
            </a:r>
            <a:endParaRPr lang="es-ES" dirty="0"/>
          </a:p>
        </p:txBody>
      </p:sp>
      <p:sp>
        <p:nvSpPr>
          <p:cNvPr id="3" name="Marcador de contenido 2"/>
          <p:cNvSpPr>
            <a:spLocks noGrp="1"/>
          </p:cNvSpPr>
          <p:nvPr>
            <p:ph idx="1"/>
          </p:nvPr>
        </p:nvSpPr>
        <p:spPr/>
        <p:txBody>
          <a:bodyPr>
            <a:normAutofit fontScale="85000" lnSpcReduction="20000"/>
          </a:bodyPr>
          <a:lstStyle/>
          <a:p>
            <a:r>
              <a:rPr lang="es-ES" dirty="0" smtClean="0"/>
              <a:t>Reuniones del grupo. </a:t>
            </a:r>
            <a:r>
              <a:rPr lang="es-ES" dirty="0" err="1" smtClean="0"/>
              <a:t>VideoConferencia</a:t>
            </a:r>
            <a:endParaRPr lang="es-ES" dirty="0" smtClean="0"/>
          </a:p>
          <a:p>
            <a:pPr lvl="1"/>
            <a:r>
              <a:rPr lang="es-ES" dirty="0" err="1" smtClean="0"/>
              <a:t>Teams</a:t>
            </a:r>
            <a:endParaRPr lang="es-ES" dirty="0" smtClean="0"/>
          </a:p>
          <a:p>
            <a:pPr lvl="1"/>
            <a:r>
              <a:rPr lang="es-ES" dirty="0" smtClean="0"/>
              <a:t>Skype</a:t>
            </a:r>
          </a:p>
          <a:p>
            <a:r>
              <a:rPr lang="es-ES" dirty="0" smtClean="0"/>
              <a:t>Construcción del documento. Colaborativa</a:t>
            </a:r>
          </a:p>
          <a:p>
            <a:pPr lvl="1"/>
            <a:r>
              <a:rPr lang="es-ES" dirty="0" smtClean="0"/>
              <a:t>Documento Drive de Google</a:t>
            </a:r>
          </a:p>
          <a:p>
            <a:pPr lvl="1"/>
            <a:r>
              <a:rPr lang="es-ES" dirty="0" err="1" smtClean="0"/>
              <a:t>Overleaf</a:t>
            </a:r>
            <a:r>
              <a:rPr lang="es-ES" dirty="0" smtClean="0"/>
              <a:t> en </a:t>
            </a:r>
            <a:r>
              <a:rPr lang="es-ES" dirty="0" err="1" smtClean="0"/>
              <a:t>Latex</a:t>
            </a:r>
            <a:r>
              <a:rPr lang="es-ES" dirty="0" smtClean="0"/>
              <a:t>. Tenéis que adaptar la plantilla entregáis el tex y el </a:t>
            </a:r>
            <a:r>
              <a:rPr lang="es-ES" dirty="0" err="1" smtClean="0"/>
              <a:t>pdf</a:t>
            </a:r>
            <a:r>
              <a:rPr lang="es-ES" dirty="0" smtClean="0"/>
              <a:t>. Entregar el tex como un único documento </a:t>
            </a:r>
          </a:p>
          <a:p>
            <a:r>
              <a:rPr lang="es-ES" dirty="0" smtClean="0"/>
              <a:t>Codificación</a:t>
            </a:r>
          </a:p>
          <a:p>
            <a:pPr lvl="1"/>
            <a:r>
              <a:rPr lang="es-ES" dirty="0" smtClean="0"/>
              <a:t>Eclipse. </a:t>
            </a:r>
            <a:r>
              <a:rPr lang="es-ES" dirty="0" err="1" smtClean="0"/>
              <a:t>Entregais</a:t>
            </a:r>
            <a:r>
              <a:rPr lang="es-ES" dirty="0" smtClean="0"/>
              <a:t> en </a:t>
            </a:r>
            <a:r>
              <a:rPr lang="es-ES" dirty="0" err="1" smtClean="0"/>
              <a:t>zip</a:t>
            </a:r>
            <a:r>
              <a:rPr lang="es-ES" dirty="0" smtClean="0"/>
              <a:t> la carpeta de trabajo entera que contiene el proyecto.</a:t>
            </a:r>
          </a:p>
          <a:p>
            <a:pPr lvl="1"/>
            <a:r>
              <a:rPr lang="es-ES" dirty="0" smtClean="0"/>
              <a:t>Herramienta colaborativa. Cualquier repositorio de </a:t>
            </a:r>
            <a:r>
              <a:rPr lang="es-ES" dirty="0" smtClean="0"/>
              <a:t>software</a:t>
            </a:r>
          </a:p>
          <a:p>
            <a:pPr lvl="2"/>
            <a:r>
              <a:rPr lang="es-ES" dirty="0" err="1" smtClean="0"/>
              <a:t>Git</a:t>
            </a:r>
            <a:r>
              <a:rPr lang="es-ES" dirty="0" smtClean="0"/>
              <a:t>: GitHub, </a:t>
            </a:r>
            <a:r>
              <a:rPr lang="es-ES" dirty="0" err="1" smtClean="0"/>
              <a:t>Bitbucket</a:t>
            </a:r>
            <a:r>
              <a:rPr lang="es-ES" dirty="0" smtClean="0"/>
              <a:t>, </a:t>
            </a:r>
            <a:r>
              <a:rPr lang="es-ES" dirty="0" err="1" smtClean="0"/>
              <a:t>sourceforce</a:t>
            </a:r>
            <a:endParaRPr lang="es-ES" dirty="0" smtClean="0"/>
          </a:p>
          <a:p>
            <a:pPr lvl="2"/>
            <a:r>
              <a:rPr lang="es-ES" dirty="0" smtClean="0"/>
              <a:t>SVN: </a:t>
            </a:r>
            <a:r>
              <a:rPr lang="es-ES" dirty="0" err="1" smtClean="0"/>
              <a:t>code.google</a:t>
            </a:r>
            <a:r>
              <a:rPr lang="es-ES" dirty="0" smtClean="0"/>
              <a:t>, </a:t>
            </a:r>
            <a:r>
              <a:rPr lang="es-ES" dirty="0" err="1" smtClean="0"/>
              <a:t>sourceforce</a:t>
            </a:r>
            <a:endParaRPr lang="es-ES" dirty="0" smtClean="0"/>
          </a:p>
          <a:p>
            <a:r>
              <a:rPr lang="es-ES" dirty="0" smtClean="0"/>
              <a:t>Intercambio de documentos</a:t>
            </a:r>
          </a:p>
          <a:p>
            <a:pPr lvl="1"/>
            <a:r>
              <a:rPr lang="es-ES" dirty="0" smtClean="0"/>
              <a:t>Correo, drive, </a:t>
            </a:r>
            <a:r>
              <a:rPr lang="es-ES" dirty="0" err="1" smtClean="0"/>
              <a:t>onedrive</a:t>
            </a:r>
            <a:r>
              <a:rPr lang="es-ES" dirty="0" smtClean="0"/>
              <a:t>, …</a:t>
            </a:r>
            <a:endParaRPr lang="es-ES" dirty="0"/>
          </a:p>
        </p:txBody>
      </p:sp>
    </p:spTree>
    <p:extLst>
      <p:ext uri="{BB962C8B-B14F-4D97-AF65-F5344CB8AC3E}">
        <p14:creationId xmlns:p14="http://schemas.microsoft.com/office/powerpoint/2010/main" val="2211878061"/>
      </p:ext>
    </p:extLst>
  </p:cSld>
  <p:clrMapOvr>
    <a:masterClrMapping/>
  </p:clrMapOvr>
  <mc:AlternateContent xmlns:mc="http://schemas.openxmlformats.org/markup-compatibility/2006" xmlns:p14="http://schemas.microsoft.com/office/powerpoint/2010/main">
    <mc:Choice Requires="p14">
      <p:transition spd="slow" p14:dur="2000" advTm="308090"/>
    </mc:Choice>
    <mc:Fallback xmlns="">
      <p:transition spd="slow" advTm="30809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HITOS asociados</a:t>
            </a:r>
            <a:endParaRPr lang="es-ES" dirty="0"/>
          </a:p>
        </p:txBody>
      </p:sp>
      <p:sp>
        <p:nvSpPr>
          <p:cNvPr id="3" name="Marcador de contenido 2"/>
          <p:cNvSpPr>
            <a:spLocks noGrp="1"/>
          </p:cNvSpPr>
          <p:nvPr>
            <p:ph idx="1"/>
          </p:nvPr>
        </p:nvSpPr>
        <p:spPr/>
        <p:txBody>
          <a:bodyPr/>
          <a:lstStyle/>
          <a:p>
            <a:r>
              <a:rPr lang="es-ES" dirty="0" smtClean="0"/>
              <a:t>Grupos Viernes, 1 y 3.</a:t>
            </a:r>
          </a:p>
          <a:p>
            <a:pPr lvl="1">
              <a:tabLst>
                <a:tab pos="2239963" algn="l"/>
                <a:tab pos="7351713" algn="l"/>
              </a:tabLst>
            </a:pPr>
            <a:r>
              <a:rPr lang="es-ES" dirty="0" smtClean="0"/>
              <a:t>2/4/2020	Documento </a:t>
            </a:r>
            <a:r>
              <a:rPr lang="es-ES" dirty="0" err="1" smtClean="0"/>
              <a:t>PrjGrp</a:t>
            </a:r>
            <a:r>
              <a:rPr lang="es-ES" dirty="0" smtClean="0"/>
              <a:t>[1|3]Y.doc	Coordinador del grupo</a:t>
            </a:r>
          </a:p>
          <a:p>
            <a:pPr lvl="1">
              <a:tabLst>
                <a:tab pos="2239963" algn="l"/>
                <a:tab pos="7351713" algn="l"/>
              </a:tabLst>
            </a:pPr>
            <a:r>
              <a:rPr lang="es-ES" dirty="0" smtClean="0"/>
              <a:t>23/4/2020	Software </a:t>
            </a:r>
            <a:r>
              <a:rPr lang="es-ES" dirty="0" err="1" smtClean="0"/>
              <a:t>PrjGrp</a:t>
            </a:r>
            <a:r>
              <a:rPr lang="es-ES" dirty="0" smtClean="0"/>
              <a:t>[1|3]Y (</a:t>
            </a:r>
            <a:r>
              <a:rPr lang="es-ES" dirty="0" err="1" smtClean="0"/>
              <a:t>zip</a:t>
            </a:r>
            <a:r>
              <a:rPr lang="es-ES" dirty="0" smtClean="0"/>
              <a:t> </a:t>
            </a:r>
            <a:r>
              <a:rPr lang="es-ES" dirty="0" err="1" smtClean="0"/>
              <a:t>workspace</a:t>
            </a:r>
            <a:r>
              <a:rPr lang="es-ES" dirty="0" smtClean="0"/>
              <a:t>)	Coordinador del grupo</a:t>
            </a:r>
          </a:p>
          <a:p>
            <a:pPr>
              <a:tabLst>
                <a:tab pos="2239963" algn="l"/>
                <a:tab pos="7351713" algn="l"/>
              </a:tabLst>
            </a:pPr>
            <a:endParaRPr lang="es-ES" dirty="0" smtClean="0"/>
          </a:p>
          <a:p>
            <a:pPr>
              <a:tabLst>
                <a:tab pos="2239963" algn="l"/>
                <a:tab pos="7351713" algn="l"/>
              </a:tabLst>
            </a:pPr>
            <a:r>
              <a:rPr lang="es-ES" dirty="0" smtClean="0"/>
              <a:t>Grupo Lunes, 2</a:t>
            </a:r>
          </a:p>
          <a:p>
            <a:pPr lvl="1">
              <a:tabLst>
                <a:tab pos="2239963" algn="l"/>
                <a:tab pos="7351713" algn="l"/>
              </a:tabLst>
            </a:pPr>
            <a:r>
              <a:rPr lang="es-ES" dirty="0"/>
              <a:t>2/4/2020	Documento </a:t>
            </a:r>
            <a:r>
              <a:rPr lang="es-ES" dirty="0" smtClean="0"/>
              <a:t>PrjGrp2Y.doc</a:t>
            </a:r>
            <a:r>
              <a:rPr lang="es-ES" dirty="0"/>
              <a:t>	Coordinador del grupo</a:t>
            </a:r>
          </a:p>
          <a:p>
            <a:pPr lvl="1">
              <a:tabLst>
                <a:tab pos="2239963" algn="l"/>
                <a:tab pos="7351713" algn="l"/>
              </a:tabLst>
            </a:pPr>
            <a:r>
              <a:rPr lang="es-ES" dirty="0"/>
              <a:t>23/4/2020	Software </a:t>
            </a:r>
            <a:r>
              <a:rPr lang="es-ES" dirty="0" smtClean="0"/>
              <a:t>PrjGrp2Y </a:t>
            </a:r>
            <a:r>
              <a:rPr lang="es-ES" dirty="0"/>
              <a:t>(</a:t>
            </a:r>
            <a:r>
              <a:rPr lang="es-ES" dirty="0" err="1"/>
              <a:t>zip</a:t>
            </a:r>
            <a:r>
              <a:rPr lang="es-ES" dirty="0"/>
              <a:t> </a:t>
            </a:r>
            <a:r>
              <a:rPr lang="es-ES" dirty="0" err="1"/>
              <a:t>workspace</a:t>
            </a:r>
            <a:r>
              <a:rPr lang="es-ES" dirty="0"/>
              <a:t>)	Coordinador del grupo</a:t>
            </a:r>
          </a:p>
          <a:p>
            <a:pPr lvl="1">
              <a:tabLst>
                <a:tab pos="2239963" algn="l"/>
                <a:tab pos="7351713" algn="l"/>
              </a:tabLst>
            </a:pPr>
            <a:endParaRPr lang="es-ES" dirty="0"/>
          </a:p>
        </p:txBody>
      </p:sp>
    </p:spTree>
    <p:extLst>
      <p:ext uri="{BB962C8B-B14F-4D97-AF65-F5344CB8AC3E}">
        <p14:creationId xmlns:p14="http://schemas.microsoft.com/office/powerpoint/2010/main" val="2349282147"/>
      </p:ext>
    </p:extLst>
  </p:cSld>
  <p:clrMapOvr>
    <a:masterClrMapping/>
  </p:clrMapOvr>
  <mc:AlternateContent xmlns:mc="http://schemas.openxmlformats.org/markup-compatibility/2006" xmlns:p14="http://schemas.microsoft.com/office/powerpoint/2010/main">
    <mc:Choice Requires="p14">
      <p:transition spd="slow" p14:dur="2000" advTm="114373"/>
    </mc:Choice>
    <mc:Fallback xmlns="">
      <p:transition spd="slow" advTm="11437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 Revisión documental</a:t>
            </a:r>
            <a:endParaRPr lang="es-ES" dirty="0"/>
          </a:p>
        </p:txBody>
      </p:sp>
      <p:sp>
        <p:nvSpPr>
          <p:cNvPr id="3" name="Marcador de contenido 2"/>
          <p:cNvSpPr>
            <a:spLocks noGrp="1"/>
          </p:cNvSpPr>
          <p:nvPr>
            <p:ph idx="1"/>
          </p:nvPr>
        </p:nvSpPr>
        <p:spPr/>
        <p:txBody>
          <a:bodyPr>
            <a:normAutofit lnSpcReduction="10000"/>
          </a:bodyPr>
          <a:lstStyle/>
          <a:p>
            <a:r>
              <a:rPr lang="es-ES" dirty="0" smtClean="0"/>
              <a:t>Revisión del entorno documental</a:t>
            </a:r>
          </a:p>
          <a:p>
            <a:pPr lvl="1"/>
            <a:r>
              <a:rPr lang="es-ES" dirty="0" smtClean="0"/>
              <a:t>Revisar </a:t>
            </a:r>
            <a:r>
              <a:rPr lang="es-ES" dirty="0"/>
              <a:t>los apuntes al respecto de los estándares IEEE 829, IEEE 1008.</a:t>
            </a:r>
          </a:p>
          <a:p>
            <a:pPr lvl="1"/>
            <a:r>
              <a:rPr lang="es-ES" dirty="0" smtClean="0"/>
              <a:t>Revisar </a:t>
            </a:r>
            <a:r>
              <a:rPr lang="es-ES" dirty="0"/>
              <a:t>los estándares definidos para los documentos a usar en el proceso, IEEE 829, IEEE 1008.</a:t>
            </a:r>
          </a:p>
          <a:p>
            <a:pPr lvl="1"/>
            <a:r>
              <a:rPr lang="es-ES" dirty="0"/>
              <a:t>Revisión de los ejemplos planes de pruebas.</a:t>
            </a:r>
          </a:p>
          <a:p>
            <a:pPr lvl="1"/>
            <a:r>
              <a:rPr lang="es-ES" dirty="0"/>
              <a:t>El objetivo es </a:t>
            </a:r>
            <a:r>
              <a:rPr lang="es-ES" dirty="0" smtClean="0"/>
              <a:t>entender </a:t>
            </a:r>
            <a:r>
              <a:rPr lang="es-ES" dirty="0"/>
              <a:t>que campos de los propuestos en el estándar tienen sentido en nuestro problema y con que nivel de detalle deben cubrirse </a:t>
            </a:r>
            <a:r>
              <a:rPr lang="es-ES" dirty="0" smtClean="0"/>
              <a:t>alcanzando </a:t>
            </a:r>
            <a:r>
              <a:rPr lang="es-ES" dirty="0"/>
              <a:t>una visión de lo que debe incluir nuestro documento en sus apartados de:</a:t>
            </a:r>
          </a:p>
          <a:p>
            <a:pPr lvl="3"/>
            <a:r>
              <a:rPr lang="es-ES" i="1" dirty="0"/>
              <a:t>Plan de pruebas.</a:t>
            </a:r>
            <a:endParaRPr lang="es-ES" dirty="0"/>
          </a:p>
          <a:p>
            <a:pPr lvl="3"/>
            <a:r>
              <a:rPr lang="es-ES" i="1" dirty="0"/>
              <a:t>Diseño de pruebas</a:t>
            </a:r>
            <a:r>
              <a:rPr lang="es-ES" dirty="0"/>
              <a:t>.</a:t>
            </a:r>
          </a:p>
          <a:p>
            <a:pPr lvl="3"/>
            <a:r>
              <a:rPr lang="es-ES" i="1" dirty="0"/>
              <a:t>Especificación de casos de prueba</a:t>
            </a:r>
            <a:endParaRPr lang="es-ES" dirty="0"/>
          </a:p>
          <a:p>
            <a:pPr lvl="3"/>
            <a:r>
              <a:rPr lang="es-ES" i="1" dirty="0"/>
              <a:t>Especificación de </a:t>
            </a:r>
            <a:r>
              <a:rPr lang="es-ES" i="1" dirty="0" smtClean="0"/>
              <a:t>procedimientos</a:t>
            </a:r>
            <a:endParaRPr lang="es-ES" dirty="0"/>
          </a:p>
        </p:txBody>
      </p:sp>
    </p:spTree>
    <p:extLst>
      <p:ext uri="{BB962C8B-B14F-4D97-AF65-F5344CB8AC3E}">
        <p14:creationId xmlns:p14="http://schemas.microsoft.com/office/powerpoint/2010/main" val="2433975635"/>
      </p:ext>
    </p:extLst>
  </p:cSld>
  <p:clrMapOvr>
    <a:masterClrMapping/>
  </p:clrMapOvr>
  <mc:AlternateContent xmlns:mc="http://schemas.openxmlformats.org/markup-compatibility/2006" xmlns:p14="http://schemas.microsoft.com/office/powerpoint/2010/main">
    <mc:Choice Requires="p14">
      <p:transition spd="slow" p14:dur="2000" advTm="283382"/>
    </mc:Choice>
    <mc:Fallback xmlns="">
      <p:transition spd="slow" advTm="28338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Herramientas</a:t>
            </a:r>
            <a:endParaRPr lang="es-ES" dirty="0"/>
          </a:p>
        </p:txBody>
      </p:sp>
      <p:sp>
        <p:nvSpPr>
          <p:cNvPr id="3" name="Marcador de contenido 2"/>
          <p:cNvSpPr>
            <a:spLocks noGrp="1"/>
          </p:cNvSpPr>
          <p:nvPr>
            <p:ph idx="1"/>
          </p:nvPr>
        </p:nvSpPr>
        <p:spPr/>
        <p:txBody>
          <a:bodyPr/>
          <a:lstStyle/>
          <a:p>
            <a:r>
              <a:rPr lang="es-ES" dirty="0" smtClean="0"/>
              <a:t>Reuniones Presenciales (espero)</a:t>
            </a:r>
          </a:p>
          <a:p>
            <a:r>
              <a:rPr lang="es-ES" dirty="0" smtClean="0"/>
              <a:t>Reuniones </a:t>
            </a:r>
            <a:r>
              <a:rPr lang="es-ES" dirty="0"/>
              <a:t>del </a:t>
            </a:r>
            <a:r>
              <a:rPr lang="es-ES" dirty="0" smtClean="0"/>
              <a:t>grupo alternativa </a:t>
            </a:r>
            <a:r>
              <a:rPr lang="es-ES" dirty="0" err="1" smtClean="0"/>
              <a:t>VideoConferencia</a:t>
            </a:r>
            <a:r>
              <a:rPr lang="es-ES" dirty="0" smtClean="0"/>
              <a:t> </a:t>
            </a:r>
            <a:endParaRPr lang="es-ES" dirty="0"/>
          </a:p>
          <a:p>
            <a:pPr lvl="1"/>
            <a:r>
              <a:rPr lang="es-ES" dirty="0" err="1"/>
              <a:t>Teams</a:t>
            </a:r>
            <a:endParaRPr lang="es-ES" dirty="0"/>
          </a:p>
          <a:p>
            <a:pPr lvl="1"/>
            <a:r>
              <a:rPr lang="es-ES" dirty="0"/>
              <a:t>Skype</a:t>
            </a:r>
          </a:p>
          <a:p>
            <a:r>
              <a:rPr lang="es-ES" dirty="0"/>
              <a:t>Construcción del documento. Colaborativa</a:t>
            </a:r>
          </a:p>
          <a:p>
            <a:pPr lvl="1"/>
            <a:r>
              <a:rPr lang="es-ES" dirty="0"/>
              <a:t>Documento Drive de Google</a:t>
            </a:r>
          </a:p>
          <a:p>
            <a:pPr lvl="1"/>
            <a:r>
              <a:rPr lang="es-ES" dirty="0" err="1"/>
              <a:t>Overleaf</a:t>
            </a:r>
            <a:r>
              <a:rPr lang="es-ES" dirty="0"/>
              <a:t> en </a:t>
            </a:r>
            <a:r>
              <a:rPr lang="es-ES" dirty="0" err="1"/>
              <a:t>Latex</a:t>
            </a:r>
            <a:r>
              <a:rPr lang="es-ES" dirty="0"/>
              <a:t>. Tenéis que adaptar la plantilla entregáis el tex y el </a:t>
            </a:r>
            <a:r>
              <a:rPr lang="es-ES" dirty="0" err="1"/>
              <a:t>pdf</a:t>
            </a:r>
            <a:r>
              <a:rPr lang="es-ES" dirty="0"/>
              <a:t>. Entregar el tex como un único documento </a:t>
            </a:r>
          </a:p>
        </p:txBody>
      </p:sp>
    </p:spTree>
    <p:extLst>
      <p:ext uri="{BB962C8B-B14F-4D97-AF65-F5344CB8AC3E}">
        <p14:creationId xmlns:p14="http://schemas.microsoft.com/office/powerpoint/2010/main" val="1254304952"/>
      </p:ext>
    </p:extLst>
  </p:cSld>
  <p:clrMapOvr>
    <a:masterClrMapping/>
  </p:clrMapOvr>
  <mc:AlternateContent xmlns:mc="http://schemas.openxmlformats.org/markup-compatibility/2006" xmlns:p14="http://schemas.microsoft.com/office/powerpoint/2010/main">
    <mc:Choice Requires="p14">
      <p:transition spd="slow" p14:dur="2000" advTm="26480"/>
    </mc:Choice>
    <mc:Fallback xmlns="">
      <p:transition spd="slow" advTm="26480"/>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925</TotalTime>
  <Words>1281</Words>
  <Application>Microsoft Office PowerPoint</Application>
  <PresentationFormat>Panorámica</PresentationFormat>
  <Paragraphs>99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Práctica de Pruebas</vt:lpstr>
      <vt:lpstr>Introducción a la práctica</vt:lpstr>
      <vt:lpstr>Descripción</vt:lpstr>
      <vt:lpstr>Objetivos</vt:lpstr>
      <vt:lpstr>Metodología. El software (SUT)</vt:lpstr>
      <vt:lpstr>Herramientas</vt:lpstr>
      <vt:lpstr>HITOS asociados</vt:lpstr>
      <vt:lpstr>Metodología. Revisión documental</vt:lpstr>
      <vt:lpstr>Herramientas</vt:lpstr>
      <vt:lpstr>Metodología. Documento de pruebas (CN)</vt:lpstr>
      <vt:lpstr>Metodología. Documento de pruebas (Completo)</vt:lpstr>
      <vt:lpstr>Metodología. Construcción de las pruebas</vt:lpstr>
      <vt:lpstr>Metodología. Ejecución de las pruebas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de Pruebas</dc:title>
  <dc:creator>TABOADA GONZALEZ JOSE ANGEL</dc:creator>
  <cp:lastModifiedBy>TABOADA GONZALEZ JOSE ANGEL</cp:lastModifiedBy>
  <cp:revision>31</cp:revision>
  <dcterms:created xsi:type="dcterms:W3CDTF">2020-03-17T09:08:53Z</dcterms:created>
  <dcterms:modified xsi:type="dcterms:W3CDTF">2020-03-20T09:34:17Z</dcterms:modified>
</cp:coreProperties>
</file>