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3" r:id="rId4"/>
    <p:sldId id="1559" r:id="rId5"/>
    <p:sldId id="1554" r:id="rId6"/>
    <p:sldId id="1560" r:id="rId7"/>
    <p:sldId id="1556" r:id="rId8"/>
    <p:sldId id="1552" r:id="rId9"/>
    <p:sldId id="1572" r:id="rId10"/>
    <p:sldId id="1573" r:id="rId11"/>
    <p:sldId id="1574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59"/>
            <p14:sldId id="1554"/>
            <p14:sldId id="1560"/>
            <p14:sldId id="1556"/>
            <p14:sldId id="1552"/>
            <p14:sldId id="1572"/>
            <p14:sldId id="1573"/>
            <p14:sldId id="1574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330" autoAdjust="0"/>
  </p:normalViewPr>
  <p:slideViewPr>
    <p:cSldViewPr snapToGrid="0">
      <p:cViewPr varScale="1">
        <p:scale>
          <a:sx n="102" d="100"/>
          <a:sy n="10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12/20/2018 9:14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12/20/2018 9:14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Pages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Separate pages in a single property pane. Pages contain a Header and Groups.</a:t>
            </a:r>
          </a:p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Headers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The title of the property pane</a:t>
            </a:r>
          </a:p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Groups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Sections in the property pane that group properties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5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8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6" r:id="rId26"/>
    <p:sldLayoutId id="2147484559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web-parts/guidance/validate-web-part-property-values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Introducing the Property Pane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the property values in the React component when the component starts and whenever the property value is updated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629" y="2633166"/>
            <a:ext cx="111612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</a:rPr>
              <a:t>componentDidMount</a:t>
            </a:r>
            <a:r>
              <a:rPr lang="en-US" sz="1600" dirty="0">
                <a:latin typeface="Consolas" panose="020B0609020204030204" pitchFamily="49" charset="0"/>
              </a:rPr>
              <a:t>():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this.doSomething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</a:rPr>
              <a:t>componentDidUpdate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prevProps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IHelloWorldWebPartProps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prevState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IHelloWorldWebPartState</a:t>
            </a:r>
            <a:r>
              <a:rPr lang="en-US" sz="1600" dirty="0">
                <a:latin typeface="Consolas" panose="020B0609020204030204" pitchFamily="49" charset="0"/>
              </a:rPr>
              <a:t>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 !== </a:t>
            </a:r>
            <a:r>
              <a:rPr lang="en-US" sz="1600" dirty="0" err="1">
                <a:latin typeface="Consolas" panose="020B0609020204030204" pitchFamily="49" charset="0"/>
              </a:rPr>
              <a:t>prevProps.description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this.doSomething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private </a:t>
            </a:r>
            <a:r>
              <a:rPr lang="en-US" sz="1600" dirty="0" err="1">
                <a:latin typeface="Consolas" panose="020B0609020204030204" pitchFamily="49" charset="0"/>
              </a:rPr>
              <a:t>doSomething</a:t>
            </a:r>
            <a:r>
              <a:rPr lang="en-US" sz="1600" dirty="0">
                <a:latin typeface="Consolas" panose="020B0609020204030204" pitchFamily="49" charset="0"/>
              </a:rPr>
              <a:t>(description: string):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// Do something with the property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6146229" y="3065214"/>
            <a:ext cx="1368152" cy="3066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7514381" y="4433366"/>
            <a:ext cx="1486744" cy="51010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5066109" y="5753574"/>
            <a:ext cx="1525191" cy="7710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409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Working with the web part property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of Web Part property pane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Implementing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Validate Properties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https://docs.microsoft.com/sharepoint/dev/spfx/web-parts/guidance/validate-web-part-property-values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4202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of Web Part property pane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Implementing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2BE44B-BDA0-D74A-BE2E-B5B6AD44F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 property pane has three key elements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b="1" dirty="0"/>
              <a:t>Pages, Headers, Groups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Property panes </a:t>
            </a:r>
            <a:r>
              <a:rPr lang="en-US" sz="2400" b="1" i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must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contain a </a:t>
            </a: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page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and at least one group, the header is optional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 property pane supports the following field types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Label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Multi-line 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Checkbox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Dropdown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Link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Slider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Toggle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Custom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581" y="789510"/>
            <a:ext cx="2380534" cy="56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009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header, groups, and fields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4490045" y="1120998"/>
            <a:ext cx="7776864" cy="56815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protected get </a:t>
            </a:r>
            <a:r>
              <a:rPr lang="en-US" sz="1400" dirty="0" err="1">
                <a:latin typeface="Consolas" panose="020B0609020204030204" pitchFamily="49" charset="0"/>
              </a:rPr>
              <a:t>getPropertyPaneConfiguration</a:t>
            </a:r>
            <a:r>
              <a:rPr lang="en-US" sz="1400" dirty="0">
                <a:latin typeface="Consolas" panose="020B0609020204030204" pitchFamily="49" charset="0"/>
              </a:rPr>
              <a:t>(): </a:t>
            </a:r>
            <a:r>
              <a:rPr lang="en-US" sz="1400" dirty="0" err="1">
                <a:latin typeface="Consolas" panose="020B0609020204030204" pitchFamily="49" charset="0"/>
              </a:rPr>
              <a:t>IPropertyPaneConfiguration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return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pages: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header: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description: </a:t>
            </a:r>
            <a:r>
              <a:rPr lang="en-US" sz="1400" dirty="0" err="1">
                <a:latin typeface="Consolas" panose="020B0609020204030204" pitchFamily="49" charset="0"/>
              </a:rPr>
              <a:t>strings.PropertyPaneDescription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},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groups: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groupName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strings.BasicGroupName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groupFields</a:t>
            </a:r>
            <a:r>
              <a:rPr lang="en-US" sz="1400" dirty="0">
                <a:latin typeface="Consolas" panose="020B0609020204030204" pitchFamily="49" charset="0"/>
              </a:rPr>
              <a:t>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</a:t>
            </a:r>
            <a:r>
              <a:rPr lang="en-US" sz="1400" dirty="0" err="1">
                <a:latin typeface="Consolas" panose="020B0609020204030204" pitchFamily="49" charset="0"/>
              </a:rPr>
              <a:t>PropertyPaneTextField</a:t>
            </a:r>
            <a:r>
              <a:rPr lang="en-US" sz="1400" dirty="0">
                <a:latin typeface="Consolas" panose="020B0609020204030204" pitchFamily="49" charset="0"/>
              </a:rPr>
              <a:t>('description',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label: </a:t>
            </a:r>
            <a:r>
              <a:rPr lang="en-US" sz="1400" dirty="0" err="1">
                <a:latin typeface="Consolas" panose="020B0609020204030204" pitchFamily="49" charset="0"/>
              </a:rPr>
              <a:t>strings.DescriptionFieldLabel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}),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</a:t>
            </a:r>
            <a:r>
              <a:rPr lang="en-US" sz="1400" dirty="0" err="1">
                <a:latin typeface="Consolas" panose="020B0609020204030204" pitchFamily="49" charset="0"/>
              </a:rPr>
              <a:t>PropertyPaneLabel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labelField</a:t>
            </a:r>
            <a:r>
              <a:rPr lang="en-US" sz="1400" dirty="0">
                <a:latin typeface="Consolas" panose="020B0609020204030204" pitchFamily="49" charset="0"/>
              </a:rPr>
              <a:t>',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text: 'Label text'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})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  <a:endParaRPr lang="en-US" sz="4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5" y="2345134"/>
            <a:ext cx="3194214" cy="2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78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065455"/>
          </a:xfrm>
        </p:spPr>
        <p:txBody>
          <a:bodyPr/>
          <a:lstStyle/>
          <a:p>
            <a:r>
              <a:rPr lang="en-US" dirty="0"/>
              <a:t>Define an interface in your web part that includes one or more </a:t>
            </a:r>
            <a:br>
              <a:rPr lang="en-US" dirty="0"/>
            </a:br>
            <a:r>
              <a:rPr lang="en-US" dirty="0"/>
              <a:t>target properties</a:t>
            </a:r>
          </a:p>
          <a:p>
            <a:r>
              <a:rPr lang="en-US" dirty="0"/>
              <a:t>Import the corresponding field types in the </a:t>
            </a:r>
            <a:br>
              <a:rPr lang="en-US" dirty="0"/>
            </a:br>
            <a:r>
              <a:rPr lang="en-US" dirty="0"/>
              <a:t>web part class</a:t>
            </a:r>
          </a:p>
          <a:p>
            <a:r>
              <a:rPr lang="en-US" dirty="0"/>
              <a:t>Field types are available as modules in 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-base</a:t>
            </a:r>
            <a:r>
              <a:rPr lang="en-US" dirty="0"/>
              <a:t> library</a:t>
            </a:r>
          </a:p>
          <a:p>
            <a:r>
              <a:rPr lang="en-US" dirty="0"/>
              <a:t>Modify the default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getPropertyPaneConfiguration</a:t>
            </a:r>
            <a:r>
              <a:rPr lang="en-US" dirty="0"/>
              <a:t> method and add the properties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groupFields</a:t>
            </a:r>
            <a:r>
              <a:rPr lang="en-US" dirty="0"/>
              <a:t>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2478150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property pane has two interaction modes:</a:t>
            </a:r>
          </a:p>
          <a:p>
            <a:pPr lvl="2"/>
            <a:r>
              <a:rPr lang="en-US" dirty="0"/>
              <a:t>Reactive</a:t>
            </a:r>
          </a:p>
          <a:p>
            <a:pPr lvl="2"/>
            <a:r>
              <a:rPr lang="en-US" dirty="0"/>
              <a:t>Non-reactive</a:t>
            </a:r>
          </a:p>
          <a:p>
            <a:pPr lvl="1"/>
            <a:endParaRPr lang="en-US" dirty="0"/>
          </a:p>
          <a:p>
            <a:r>
              <a:rPr lang="en-US" dirty="0"/>
              <a:t>Reactive mode: every change = change event is triggered</a:t>
            </a:r>
          </a:p>
          <a:p>
            <a:pPr lvl="1"/>
            <a:r>
              <a:rPr lang="en-US" dirty="0"/>
              <a:t>Reactive behavior automatically updates the web part user interface with the new property field values</a:t>
            </a:r>
          </a:p>
          <a:p>
            <a:pPr lvl="1"/>
            <a:endParaRPr lang="en-US" dirty="0"/>
          </a:p>
          <a:p>
            <a:r>
              <a:rPr lang="en-US" dirty="0"/>
              <a:t>Non-reactive mode: does not update the web part user interface automatically unless the user confirms the changes</a:t>
            </a:r>
          </a:p>
          <a:p>
            <a:pPr lvl="1"/>
            <a:r>
              <a:rPr lang="en-US" dirty="0"/>
              <a:t>While reactive mode is sufficient for many scenarios, at times you will need non-reactive behavior.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property field changes</a:t>
            </a:r>
          </a:p>
        </p:txBody>
      </p:sp>
    </p:spTree>
    <p:extLst>
      <p:ext uri="{BB962C8B-B14F-4D97-AF65-F5344CB8AC3E}">
        <p14:creationId xmlns:p14="http://schemas.microsoft.com/office/powerpoint/2010/main" val="1329641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Default mode = reactive mode</a:t>
            </a:r>
          </a:p>
          <a:p>
            <a:r>
              <a:rPr lang="en-US" dirty="0"/>
              <a:t>Override the default behavior by adding the  </a:t>
            </a:r>
            <a:r>
              <a:rPr lang="en-US" dirty="0" err="1"/>
              <a:t>disableReactivePropertyChanges</a:t>
            </a:r>
            <a:r>
              <a:rPr lang="en-US" dirty="0"/>
              <a:t> method to the web part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pane modes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27" y="2885194"/>
            <a:ext cx="872861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564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Modify the </a:t>
            </a:r>
            <a:r>
              <a:rPr lang="en-US" dirty="0" err="1"/>
              <a:t>propertyPaneSettings</a:t>
            </a:r>
            <a:r>
              <a:rPr lang="en-US" dirty="0"/>
              <a:t> method and add the property to the </a:t>
            </a:r>
            <a:r>
              <a:rPr lang="en-US" dirty="0" err="1"/>
              <a:t>groupFields</a:t>
            </a:r>
            <a:r>
              <a:rPr lang="en-US" dirty="0"/>
              <a:t> array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626" y="2457787"/>
            <a:ext cx="110172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protected get </a:t>
            </a:r>
            <a:r>
              <a:rPr lang="en-US" sz="1600" dirty="0" err="1">
                <a:latin typeface="Consolas" panose="020B0609020204030204" pitchFamily="49" charset="0"/>
              </a:rPr>
              <a:t>propertyPaneSettings</a:t>
            </a:r>
            <a:r>
              <a:rPr lang="en-US" sz="1600" dirty="0">
                <a:latin typeface="Consolas" panose="020B0609020204030204" pitchFamily="49" charset="0"/>
              </a:rPr>
              <a:t>(): </a:t>
            </a:r>
            <a:r>
              <a:rPr lang="en-US" sz="1600" dirty="0" err="1">
                <a:latin typeface="Consolas" panose="020B0609020204030204" pitchFamily="49" charset="0"/>
              </a:rPr>
              <a:t>IPropertyPaneSettings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return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pages: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header: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description: </a:t>
            </a:r>
            <a:r>
              <a:rPr lang="en-US" sz="1600" dirty="0" err="1">
                <a:latin typeface="Consolas" panose="020B0609020204030204" pitchFamily="49" charset="0"/>
              </a:rPr>
              <a:t>strings.PropertyPaneDescription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groups: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latin typeface="Consolas" panose="020B0609020204030204" pitchFamily="49" charset="0"/>
              </a:rPr>
              <a:t>groupName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strings.BasicGroupName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latin typeface="Consolas" panose="020B0609020204030204" pitchFamily="49" charset="0"/>
              </a:rPr>
              <a:t>groupFields</a:t>
            </a:r>
            <a:r>
              <a:rPr lang="en-US" sz="1600" dirty="0">
                <a:latin typeface="Consolas" panose="020B0609020204030204" pitchFamily="49" charset="0"/>
              </a:rPr>
              <a:t>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</a:t>
            </a:r>
            <a:r>
              <a:rPr lang="en-US" sz="1600" dirty="0" err="1">
                <a:latin typeface="Consolas" panose="020B0609020204030204" pitchFamily="49" charset="0"/>
              </a:rPr>
              <a:t>PropertyPaneTextField</a:t>
            </a:r>
            <a:r>
              <a:rPr lang="en-US" sz="1600" dirty="0">
                <a:latin typeface="Consolas" panose="020B0609020204030204" pitchFamily="49" charset="0"/>
              </a:rPr>
              <a:t>('description',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label: </a:t>
            </a:r>
            <a:r>
              <a:rPr lang="en-US" sz="1600" dirty="0" err="1">
                <a:latin typeface="Consolas" panose="020B0609020204030204" pitchFamily="49" charset="0"/>
              </a:rPr>
              <a:t>strings.DescriptionFieldLabel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}),</a:t>
            </a:r>
            <a:endParaRPr lang="en-US" sz="40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54341" y="4781550"/>
            <a:ext cx="1513409" cy="65992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273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 the property value to React component when the React component is created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629" y="2742462"/>
            <a:ext cx="113052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render(): void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element: </a:t>
            </a:r>
            <a:r>
              <a:rPr lang="en-US" sz="1400" dirty="0" err="1">
                <a:latin typeface="Consolas" panose="020B0609020204030204" pitchFamily="49" charset="0"/>
              </a:rPr>
              <a:t>React.ReactElement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IHelloWorldWebPartProps</a:t>
            </a:r>
            <a:r>
              <a:rPr lang="en-US" sz="1400" dirty="0">
                <a:latin typeface="Consolas" panose="020B0609020204030204" pitchFamily="49" charset="0"/>
              </a:rPr>
              <a:t>&gt; = </a:t>
            </a:r>
            <a:r>
              <a:rPr lang="en-US" sz="1400" dirty="0" err="1">
                <a:latin typeface="Consolas" panose="020B0609020204030204" pitchFamily="49" charset="0"/>
              </a:rPr>
              <a:t>React.createElement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HelloWorldComponent</a:t>
            </a:r>
            <a:r>
              <a:rPr lang="en-US" sz="1400" dirty="0">
                <a:latin typeface="Consolas" panose="020B0609020204030204" pitchFamily="49" charset="0"/>
              </a:rPr>
              <a:t>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description: </a:t>
            </a:r>
            <a:r>
              <a:rPr lang="en-US" sz="1400" dirty="0" err="1">
                <a:latin typeface="Consolas" panose="020B0609020204030204" pitchFamily="49" charset="0"/>
              </a:rPr>
              <a:t>this.properties.description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});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ReactDom.render</a:t>
            </a:r>
            <a:r>
              <a:rPr lang="en-US" sz="1400" dirty="0">
                <a:latin typeface="Consolas" panose="020B0609020204030204" pitchFamily="49" charset="0"/>
              </a:rPr>
              <a:t>(element, </a:t>
            </a:r>
            <a:r>
              <a:rPr lang="en-US" sz="1400" dirty="0" err="1">
                <a:latin typeface="Consolas" panose="020B0609020204030204" pitchFamily="49" charset="0"/>
              </a:rPr>
              <a:t>this.domElement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5858197" y="3329182"/>
            <a:ext cx="1476053" cy="86181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773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758</Words>
  <Application>Microsoft Office PowerPoint</Application>
  <PresentationFormat>Custom</PresentationFormat>
  <Paragraphs>143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Implementing the header, groups, and fields</vt:lpstr>
      <vt:lpstr>Implementing properties</vt:lpstr>
      <vt:lpstr>Handling property field changes</vt:lpstr>
      <vt:lpstr>Property pane modes</vt:lpstr>
      <vt:lpstr>Adding configuration properties to React Client-Side web parts</vt:lpstr>
      <vt:lpstr>Adding configuration properties to React Client-Side web parts</vt:lpstr>
      <vt:lpstr>Adding configuration properties to React Client-Side web parts</vt:lpstr>
      <vt:lpstr>Demo Working with the web part property pane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2018-12-20T19:15:59Z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