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4"/>
  </p:notesMasterIdLst>
  <p:handoutMasterIdLst>
    <p:handoutMasterId r:id="rId15"/>
  </p:handoutMasterIdLst>
  <p:sldIdLst>
    <p:sldId id="257" r:id="rId3"/>
    <p:sldId id="263" r:id="rId4"/>
    <p:sldId id="1555" r:id="rId5"/>
    <p:sldId id="1556" r:id="rId6"/>
    <p:sldId id="1572" r:id="rId7"/>
    <p:sldId id="1563" r:id="rId8"/>
    <p:sldId id="265" r:id="rId9"/>
    <p:sldId id="283" r:id="rId10"/>
    <p:sldId id="279" r:id="rId11"/>
    <p:sldId id="261" r:id="rId12"/>
    <p:sldId id="260" r:id="rId1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257"/>
            <p14:sldId id="263"/>
          </p14:sldIdLst>
        </p14:section>
        <p14:section name="body" id="{3D9C80B2-EAAE-E24F-83D7-5970E147313E}">
          <p14:sldIdLst>
            <p14:sldId id="1555"/>
            <p14:sldId id="1556"/>
            <p14:sldId id="1572"/>
            <p14:sldId id="1563"/>
            <p14:sldId id="265"/>
          </p14:sldIdLst>
        </p14:section>
        <p14:section name="outro" id="{E93196B6-EFE2-3242-B776-C77C0FCFFEF1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488" autoAdjust="0"/>
    <p:restoredTop sz="91330" autoAdjust="0"/>
  </p:normalViewPr>
  <p:slideViewPr>
    <p:cSldViewPr snapToGrid="0">
      <p:cViewPr varScale="1">
        <p:scale>
          <a:sx n="102" d="100"/>
          <a:sy n="102" d="100"/>
        </p:scale>
        <p:origin x="39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12/20/2018 9:17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12/20/2018 9:17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9:17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9:17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95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24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9:17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43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9:17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9:17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9:17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9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sharepoint/dev/spfx/web-parts/guidance/build-custom-property-pane-controls" TargetMode="External"/><Relationship Id="rId4" Type="http://schemas.openxmlformats.org/officeDocument/2006/relationships/hyperlink" Target="https://docs.microsoft.com/sharepoint/dev/spfx/web-parts/basics/integrate-with-property-pa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the Web Part Property Pane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Building custom property pane fields</a:t>
            </a:r>
          </a:p>
        </p:txBody>
      </p:sp>
    </p:spTree>
    <p:extLst>
      <p:ext uri="{BB962C8B-B14F-4D97-AF65-F5344CB8AC3E}">
        <p14:creationId xmlns:p14="http://schemas.microsoft.com/office/powerpoint/2010/main" val="699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240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8479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Introducing the Property Pane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Add custom property pane field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Creating custom property pane controls</a:t>
            </a:r>
          </a:p>
        </p:txBody>
      </p:sp>
    </p:spTree>
    <p:extLst>
      <p:ext uri="{BB962C8B-B14F-4D97-AF65-F5344CB8AC3E}">
        <p14:creationId xmlns:p14="http://schemas.microsoft.com/office/powerpoint/2010/main" val="6009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74419-87D0-6B49-92FD-ABA275A3F2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Property pane supports the </a:t>
            </a:r>
            <a:br>
              <a:rPr lang="en-US" dirty="0"/>
            </a:br>
            <a:r>
              <a:rPr lang="en-US" dirty="0"/>
              <a:t>following field types </a:t>
            </a:r>
            <a:br>
              <a:rPr lang="en-US" dirty="0"/>
            </a:br>
            <a:r>
              <a:rPr lang="en-US" dirty="0"/>
              <a:t>out-of-the-box</a:t>
            </a:r>
          </a:p>
          <a:p>
            <a:pPr lvl="1"/>
            <a:r>
              <a:rPr lang="en-US" dirty="0"/>
              <a:t>Label</a:t>
            </a:r>
          </a:p>
          <a:p>
            <a:pPr lvl="1"/>
            <a:r>
              <a:rPr lang="en-US" dirty="0"/>
              <a:t>Textbox</a:t>
            </a:r>
          </a:p>
          <a:p>
            <a:pPr lvl="1"/>
            <a:r>
              <a:rPr lang="en-US" dirty="0"/>
              <a:t>Multi-line Textbox</a:t>
            </a:r>
          </a:p>
          <a:p>
            <a:pPr lvl="1"/>
            <a:r>
              <a:rPr lang="en-US" dirty="0"/>
              <a:t>Checkbox</a:t>
            </a:r>
          </a:p>
          <a:p>
            <a:pPr lvl="1"/>
            <a:r>
              <a:rPr lang="en-US" dirty="0"/>
              <a:t>Dropdown</a:t>
            </a:r>
          </a:p>
          <a:p>
            <a:pPr lvl="1"/>
            <a:r>
              <a:rPr lang="en-US" dirty="0"/>
              <a:t>Link</a:t>
            </a:r>
          </a:p>
          <a:p>
            <a:pPr lvl="1"/>
            <a:r>
              <a:rPr lang="en-US" dirty="0"/>
              <a:t>Slider</a:t>
            </a:r>
          </a:p>
          <a:p>
            <a:pPr lvl="1"/>
            <a:r>
              <a:rPr lang="en-US" dirty="0"/>
              <a:t>Toggle</a:t>
            </a:r>
          </a:p>
          <a:p>
            <a:pPr lvl="1"/>
            <a:r>
              <a:rPr lang="en-US" dirty="0"/>
              <a:t>Custom</a:t>
            </a:r>
          </a:p>
          <a:p>
            <a:r>
              <a:rPr lang="en-US" dirty="0"/>
              <a:t>Also possible to create your own </a:t>
            </a:r>
            <a:br>
              <a:rPr lang="en-US" dirty="0"/>
            </a:br>
            <a:r>
              <a:rPr lang="en-US" dirty="0"/>
              <a:t>custom field types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24" y="1212849"/>
            <a:ext cx="6408712" cy="497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451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2400657"/>
          </a:xfrm>
        </p:spPr>
        <p:txBody>
          <a:bodyPr/>
          <a:lstStyle/>
          <a:p>
            <a:r>
              <a:rPr lang="en-US" dirty="0"/>
              <a:t>Define an interface in your web part that includes one or more target properties</a:t>
            </a:r>
          </a:p>
          <a:p>
            <a:r>
              <a:rPr lang="en-US" dirty="0"/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PropertyPaneCustomField</a:t>
            </a:r>
            <a:r>
              <a:rPr lang="en-US" dirty="0"/>
              <a:t> field type in the web part class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PropertyPaneCustomField</a:t>
            </a:r>
            <a:r>
              <a:rPr lang="en-US" dirty="0"/>
              <a:t> field type is available as a modules in 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webpart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-base</a:t>
            </a:r>
            <a:r>
              <a:rPr lang="en-US" dirty="0"/>
              <a:t> library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custom property pane fields</a:t>
            </a:r>
          </a:p>
        </p:txBody>
      </p:sp>
    </p:spTree>
    <p:extLst>
      <p:ext uri="{BB962C8B-B14F-4D97-AF65-F5344CB8AC3E}">
        <p14:creationId xmlns:p14="http://schemas.microsoft.com/office/powerpoint/2010/main" val="18195537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7CAA2D-2A46-1A44-9170-801107B9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custom property pane fields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88FA5-E13C-3C46-8ECD-2F2F7E40B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FF0000"/>
                </a:solidFill>
              </a:rPr>
              <a:t>// Web Part: create a render method for the custom field</a:t>
            </a:r>
          </a:p>
          <a:p>
            <a:r>
              <a:rPr lang="en-US" sz="1400" dirty="0"/>
              <a:t>private _</a:t>
            </a:r>
            <a:r>
              <a:rPr lang="en-US" sz="1400" dirty="0" err="1"/>
              <a:t>customFieldRender</a:t>
            </a:r>
            <a:r>
              <a:rPr lang="en-US" sz="1400" dirty="0"/>
              <a:t>(</a:t>
            </a:r>
            <a:r>
              <a:rPr lang="en-US" sz="1400" dirty="0" err="1"/>
              <a:t>elem</a:t>
            </a:r>
            <a:r>
              <a:rPr lang="en-US" sz="1400" dirty="0"/>
              <a:t>: </a:t>
            </a:r>
            <a:r>
              <a:rPr lang="en-US" sz="1400" dirty="0" err="1"/>
              <a:t>HTMLElement</a:t>
            </a:r>
            <a:r>
              <a:rPr lang="en-US" sz="1400" dirty="0"/>
              <a:t>): void 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elem.innerHTML</a:t>
            </a:r>
            <a:r>
              <a:rPr lang="en-US" sz="1400" dirty="0"/>
              <a:t> = '&lt;div&gt;&lt;h1&gt;This is a custom field.&lt;/h1&gt;&lt;/div&gt;’;</a:t>
            </a:r>
          </a:p>
          <a:p>
            <a:r>
              <a:rPr lang="en-US" sz="1400" dirty="0"/>
              <a:t>}</a:t>
            </a:r>
          </a:p>
          <a:p>
            <a:endParaRPr lang="en-US" sz="1400" b="1" dirty="0"/>
          </a:p>
          <a:p>
            <a:r>
              <a:rPr lang="en-US" sz="1400" dirty="0">
                <a:solidFill>
                  <a:srgbClr val="FF0000"/>
                </a:solidFill>
              </a:rPr>
              <a:t>// Add custom field definition in a </a:t>
            </a:r>
            <a:r>
              <a:rPr lang="en-US" sz="1400" b="1" i="1" dirty="0" err="1">
                <a:solidFill>
                  <a:srgbClr val="FF0000"/>
                </a:solidFill>
              </a:rPr>
              <a:t>groupFields</a:t>
            </a:r>
            <a:r>
              <a:rPr lang="en-US" sz="1400" dirty="0">
                <a:solidFill>
                  <a:srgbClr val="FF0000"/>
                </a:solidFill>
              </a:rPr>
              <a:t> array</a:t>
            </a:r>
          </a:p>
          <a:p>
            <a:r>
              <a:rPr lang="en-US" sz="1400" dirty="0"/>
              <a:t>protected get </a:t>
            </a:r>
            <a:r>
              <a:rPr lang="en-US" sz="1400" dirty="0" err="1"/>
              <a:t>propertyPaneSettings</a:t>
            </a:r>
            <a:r>
              <a:rPr lang="en-US" sz="1400" dirty="0"/>
              <a:t>(): </a:t>
            </a:r>
            <a:r>
              <a:rPr lang="en-US" sz="1400" dirty="0" err="1"/>
              <a:t>IPropertyPaneSettings</a:t>
            </a:r>
            <a:r>
              <a:rPr lang="en-US" sz="1400" dirty="0"/>
              <a:t> {</a:t>
            </a:r>
          </a:p>
          <a:p>
            <a:r>
              <a:rPr lang="en-US" sz="1400" dirty="0"/>
              <a:t>  return {</a:t>
            </a:r>
          </a:p>
          <a:p>
            <a:r>
              <a:rPr lang="en-US" sz="1400" dirty="0"/>
              <a:t>    pages: [</a:t>
            </a:r>
          </a:p>
          <a:p>
            <a:r>
              <a:rPr lang="en-US" sz="1400" dirty="0"/>
              <a:t>      {</a:t>
            </a:r>
          </a:p>
          <a:p>
            <a:r>
              <a:rPr lang="en-US" sz="1400" dirty="0"/>
              <a:t>        header: { description: </a:t>
            </a:r>
            <a:r>
              <a:rPr lang="en-US" sz="1400" dirty="0" err="1"/>
              <a:t>strings.PropertyPaneDescription</a:t>
            </a:r>
            <a:r>
              <a:rPr lang="en-US" sz="1400" dirty="0"/>
              <a:t>},</a:t>
            </a:r>
          </a:p>
          <a:p>
            <a:r>
              <a:rPr lang="en-US" sz="1400" dirty="0"/>
              <a:t>        groups: [</a:t>
            </a:r>
          </a:p>
          <a:p>
            <a:r>
              <a:rPr lang="en-US" sz="1400" dirty="0"/>
              <a:t>         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groupName</a:t>
            </a:r>
            <a:r>
              <a:rPr lang="en-US" sz="1400" dirty="0"/>
              <a:t>: </a:t>
            </a:r>
            <a:r>
              <a:rPr lang="en-US" sz="1400" dirty="0" err="1"/>
              <a:t>strings.BasicGroupName</a:t>
            </a:r>
            <a:r>
              <a:rPr lang="en-US" sz="1400" dirty="0"/>
              <a:t>,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groupFields</a:t>
            </a:r>
            <a:r>
              <a:rPr lang="en-US" sz="1400" dirty="0"/>
              <a:t>: [</a:t>
            </a:r>
          </a:p>
          <a:p>
            <a:r>
              <a:rPr lang="en-US" sz="1400" b="1" dirty="0"/>
              <a:t>              </a:t>
            </a:r>
            <a:r>
              <a:rPr lang="en-US" sz="1400" b="1" dirty="0" err="1"/>
              <a:t>PropertyPaneCustomField</a:t>
            </a:r>
            <a:r>
              <a:rPr lang="en-US" sz="1400" b="1" dirty="0"/>
              <a:t>('</a:t>
            </a:r>
            <a:r>
              <a:rPr lang="en-US" sz="1400" b="1" dirty="0" err="1"/>
              <a:t>customField</a:t>
            </a:r>
            <a:r>
              <a:rPr lang="en-US" sz="1400" b="1" dirty="0"/>
              <a:t>', {</a:t>
            </a:r>
          </a:p>
          <a:p>
            <a:r>
              <a:rPr lang="en-US" sz="1400" b="1" dirty="0"/>
              <a:t>                </a:t>
            </a:r>
            <a:r>
              <a:rPr lang="en-US" sz="1400" b="1" dirty="0" err="1"/>
              <a:t>onRender</a:t>
            </a:r>
            <a:r>
              <a:rPr lang="en-US" sz="1400" b="1" dirty="0"/>
              <a:t>: this._</a:t>
            </a:r>
            <a:r>
              <a:rPr lang="en-US" sz="1400" b="1" dirty="0" err="1"/>
              <a:t>customFieldRender.bind</a:t>
            </a:r>
            <a:r>
              <a:rPr lang="en-US" sz="1400" b="1" dirty="0"/>
              <a:t>(this)</a:t>
            </a:r>
          </a:p>
          <a:p>
            <a:r>
              <a:rPr lang="en-US" sz="1400" b="1" dirty="0"/>
              <a:t>              }),                </a:t>
            </a:r>
          </a:p>
          <a:p>
            <a:r>
              <a:rPr lang="en-US" sz="1400" dirty="0"/>
              <a:t>            ]</a:t>
            </a:r>
          </a:p>
          <a:p>
            <a:r>
              <a:rPr lang="en-US" sz="1400" dirty="0"/>
              <a:t>          } ] } ] </a:t>
            </a:r>
          </a:p>
          <a:p>
            <a:r>
              <a:rPr lang="en-US" sz="1400" dirty="0"/>
              <a:t>  } 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268930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out-of-the-box property pane controls don’t meet your needs you can create your own custom controls</a:t>
            </a:r>
          </a:p>
          <a:p>
            <a:r>
              <a:rPr lang="en-US" dirty="0"/>
              <a:t>Creating custom controls promotes code reusability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property pane controls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89" y="2983332"/>
            <a:ext cx="3194214" cy="312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758" y="2713444"/>
            <a:ext cx="8376080" cy="36641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5589" y="6521598"/>
            <a:ext cx="10518596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https://github.com/SharePoint/sp-dev-fx-webparts/tree/master/samples/react-custompropertypanecontrols </a:t>
            </a:r>
          </a:p>
        </p:txBody>
      </p:sp>
    </p:spTree>
    <p:extLst>
      <p:ext uri="{BB962C8B-B14F-4D97-AF65-F5344CB8AC3E}">
        <p14:creationId xmlns:p14="http://schemas.microsoft.com/office/powerpoint/2010/main" val="327095406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Building custom property pane 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4471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674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Add custom property pane field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Creating custom property pane controls</a:t>
            </a:r>
          </a:p>
        </p:txBody>
      </p:sp>
    </p:spTree>
    <p:extLst>
      <p:ext uri="{BB962C8B-B14F-4D97-AF65-F5344CB8AC3E}">
        <p14:creationId xmlns:p14="http://schemas.microsoft.com/office/powerpoint/2010/main" val="250924232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754600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Make your SharePoint Client-Side Web Part Configurable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https://docs.microsoft.com/sharepoint/dev/spfx/web-parts/basics/integrate-with-property-pane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Build Custom Controls for the Property Pane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https://docs.microsoft.com/sharepoint/dev/spfx/web-parts/guidance/build-custom-property-pane-controls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602475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558</Words>
  <Application>Microsoft Office PowerPoint</Application>
  <PresentationFormat>Custom</PresentationFormat>
  <Paragraphs>86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Working with the Web Part Property Pane</vt:lpstr>
      <vt:lpstr>Introducing the Property Pane</vt:lpstr>
      <vt:lpstr>Overview</vt:lpstr>
      <vt:lpstr>Implementing custom property pane fields</vt:lpstr>
      <vt:lpstr>Implementing custom property pane fields</vt:lpstr>
      <vt:lpstr>Creating custom property pane controls</vt:lpstr>
      <vt:lpstr>Demo Building custom property pane fields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2018-12-20T19:17:52Z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