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pen Sans" charset="1" panose="020B0606030504020204"/>
      <p:regular r:id="rId12"/>
    </p:embeddedFont>
    <p:embeddedFont>
      <p:font typeface="Montserrat Bold" charset="1" panose="00000800000000000000"/>
      <p:regular r:id="rId13"/>
    </p:embeddedFont>
    <p:embeddedFont>
      <p:font typeface="Open Sans Bold" charset="1" panose="020B0806030504020204"/>
      <p:regular r:id="rId14"/>
    </p:embeddedFont>
    <p:embeddedFont>
      <p:font typeface="Libre Franklin Heavy" charset="1" panose="00000A00000000000000"/>
      <p:regular r:id="rId15"/>
    </p:embeddedFont>
    <p:embeddedFont>
      <p:font typeface="Libre Franklin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6693" y="8381029"/>
            <a:ext cx="21061385" cy="11188861"/>
          </a:xfrm>
          <a:custGeom>
            <a:avLst/>
            <a:gdLst/>
            <a:ahLst/>
            <a:cxnLst/>
            <a:rect r="r" b="b" t="t" l="l"/>
            <a:pathLst>
              <a:path h="11188861" w="21061385">
                <a:moveTo>
                  <a:pt x="0" y="0"/>
                </a:moveTo>
                <a:lnTo>
                  <a:pt x="21061386" y="0"/>
                </a:lnTo>
                <a:lnTo>
                  <a:pt x="21061386" y="11188861"/>
                </a:lnTo>
                <a:lnTo>
                  <a:pt x="0" y="1118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64372"/>
            <a:ext cx="18288000" cy="1136978"/>
            <a:chOff x="0" y="0"/>
            <a:chExt cx="4816593" cy="299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99451"/>
            </a:xfrm>
            <a:custGeom>
              <a:avLst/>
              <a:gdLst/>
              <a:ahLst/>
              <a:cxnLst/>
              <a:rect r="r" b="b" t="t" l="l"/>
              <a:pathLst>
                <a:path h="29945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77861"/>
                  </a:lnTo>
                  <a:cubicBezTo>
                    <a:pt x="4816592" y="289785"/>
                    <a:pt x="4806926" y="299451"/>
                    <a:pt x="4795002" y="299451"/>
                  </a:cubicBezTo>
                  <a:lnTo>
                    <a:pt x="21590" y="299451"/>
                  </a:lnTo>
                  <a:cubicBezTo>
                    <a:pt x="15864" y="299451"/>
                    <a:pt x="10372" y="297176"/>
                    <a:pt x="6324" y="293128"/>
                  </a:cubicBezTo>
                  <a:cubicBezTo>
                    <a:pt x="2275" y="289079"/>
                    <a:pt x="0" y="283587"/>
                    <a:pt x="0" y="27786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3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2093417" cy="796656"/>
            <a:chOff x="0" y="0"/>
            <a:chExt cx="551353" cy="209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1353" cy="209819"/>
            </a:xfrm>
            <a:custGeom>
              <a:avLst/>
              <a:gdLst/>
              <a:ahLst/>
              <a:cxnLst/>
              <a:rect r="r" b="b" t="t" l="l"/>
              <a:pathLst>
                <a:path h="209819" w="551353">
                  <a:moveTo>
                    <a:pt x="104909" y="0"/>
                  </a:moveTo>
                  <a:lnTo>
                    <a:pt x="446443" y="0"/>
                  </a:lnTo>
                  <a:cubicBezTo>
                    <a:pt x="504383" y="0"/>
                    <a:pt x="551353" y="46970"/>
                    <a:pt x="551353" y="104909"/>
                  </a:cubicBezTo>
                  <a:lnTo>
                    <a:pt x="551353" y="104909"/>
                  </a:lnTo>
                  <a:cubicBezTo>
                    <a:pt x="551353" y="132733"/>
                    <a:pt x="540300" y="159417"/>
                    <a:pt x="520625" y="179092"/>
                  </a:cubicBezTo>
                  <a:cubicBezTo>
                    <a:pt x="500951" y="198766"/>
                    <a:pt x="474267" y="209819"/>
                    <a:pt x="446443" y="209819"/>
                  </a:cubicBezTo>
                  <a:lnTo>
                    <a:pt x="104909" y="209819"/>
                  </a:lnTo>
                  <a:cubicBezTo>
                    <a:pt x="77086" y="209819"/>
                    <a:pt x="50402" y="198766"/>
                    <a:pt x="30727" y="179092"/>
                  </a:cubicBezTo>
                  <a:cubicBezTo>
                    <a:pt x="11053" y="159417"/>
                    <a:pt x="0" y="132733"/>
                    <a:pt x="0" y="104909"/>
                  </a:cubicBezTo>
                  <a:lnTo>
                    <a:pt x="0" y="104909"/>
                  </a:lnTo>
                  <a:cubicBezTo>
                    <a:pt x="0" y="77086"/>
                    <a:pt x="11053" y="50402"/>
                    <a:pt x="30727" y="30727"/>
                  </a:cubicBezTo>
                  <a:cubicBezTo>
                    <a:pt x="50402" y="11053"/>
                    <a:pt x="77086" y="0"/>
                    <a:pt x="104909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1353" cy="247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Duoc UC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076901" y="1028700"/>
            <a:ext cx="2182399" cy="796656"/>
            <a:chOff x="0" y="0"/>
            <a:chExt cx="574788" cy="20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4788" cy="209819"/>
            </a:xfrm>
            <a:custGeom>
              <a:avLst/>
              <a:gdLst/>
              <a:ahLst/>
              <a:cxnLst/>
              <a:rect r="r" b="b" t="t" l="l"/>
              <a:pathLst>
                <a:path h="209819" w="574788">
                  <a:moveTo>
                    <a:pt x="104909" y="0"/>
                  </a:moveTo>
                  <a:lnTo>
                    <a:pt x="469879" y="0"/>
                  </a:lnTo>
                  <a:cubicBezTo>
                    <a:pt x="497703" y="0"/>
                    <a:pt x="524387" y="11053"/>
                    <a:pt x="544061" y="30727"/>
                  </a:cubicBezTo>
                  <a:cubicBezTo>
                    <a:pt x="563735" y="50402"/>
                    <a:pt x="574788" y="77086"/>
                    <a:pt x="574788" y="104909"/>
                  </a:cubicBezTo>
                  <a:lnTo>
                    <a:pt x="574788" y="104909"/>
                  </a:lnTo>
                  <a:cubicBezTo>
                    <a:pt x="574788" y="162849"/>
                    <a:pt x="527819" y="209819"/>
                    <a:pt x="469879" y="209819"/>
                  </a:cubicBezTo>
                  <a:lnTo>
                    <a:pt x="104909" y="209819"/>
                  </a:lnTo>
                  <a:cubicBezTo>
                    <a:pt x="77086" y="209819"/>
                    <a:pt x="50402" y="198766"/>
                    <a:pt x="30727" y="179092"/>
                  </a:cubicBezTo>
                  <a:cubicBezTo>
                    <a:pt x="11053" y="159417"/>
                    <a:pt x="0" y="132733"/>
                    <a:pt x="0" y="104909"/>
                  </a:cubicBezTo>
                  <a:lnTo>
                    <a:pt x="0" y="104909"/>
                  </a:lnTo>
                  <a:cubicBezTo>
                    <a:pt x="0" y="77086"/>
                    <a:pt x="11053" y="50402"/>
                    <a:pt x="30727" y="30727"/>
                  </a:cubicBezTo>
                  <a:cubicBezTo>
                    <a:pt x="50402" y="11053"/>
                    <a:pt x="77086" y="0"/>
                    <a:pt x="104909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74788" cy="247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PepsiCo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369849" y="3714910"/>
            <a:ext cx="11548301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Plataforma de Gestión de Ingreso de Vehículos al Taller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69849" y="6455285"/>
            <a:ext cx="11548301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Martin Arias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Fernando Peñaloza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6693" y="8381029"/>
            <a:ext cx="21061385" cy="11188861"/>
          </a:xfrm>
          <a:custGeom>
            <a:avLst/>
            <a:gdLst/>
            <a:ahLst/>
            <a:cxnLst/>
            <a:rect r="r" b="b" t="t" l="l"/>
            <a:pathLst>
              <a:path h="11188861" w="21061385">
                <a:moveTo>
                  <a:pt x="0" y="0"/>
                </a:moveTo>
                <a:lnTo>
                  <a:pt x="21061386" y="0"/>
                </a:lnTo>
                <a:lnTo>
                  <a:pt x="21061386" y="11188861"/>
                </a:lnTo>
                <a:lnTo>
                  <a:pt x="0" y="1118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64372"/>
            <a:ext cx="18288000" cy="1136978"/>
            <a:chOff x="0" y="0"/>
            <a:chExt cx="4816593" cy="299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99451"/>
            </a:xfrm>
            <a:custGeom>
              <a:avLst/>
              <a:gdLst/>
              <a:ahLst/>
              <a:cxnLst/>
              <a:rect r="r" b="b" t="t" l="l"/>
              <a:pathLst>
                <a:path h="29945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77861"/>
                  </a:lnTo>
                  <a:cubicBezTo>
                    <a:pt x="4816592" y="289785"/>
                    <a:pt x="4806926" y="299451"/>
                    <a:pt x="4795002" y="299451"/>
                  </a:cubicBezTo>
                  <a:lnTo>
                    <a:pt x="21590" y="299451"/>
                  </a:lnTo>
                  <a:cubicBezTo>
                    <a:pt x="15864" y="299451"/>
                    <a:pt x="10372" y="297176"/>
                    <a:pt x="6324" y="293128"/>
                  </a:cubicBezTo>
                  <a:cubicBezTo>
                    <a:pt x="2275" y="289079"/>
                    <a:pt x="0" y="283587"/>
                    <a:pt x="0" y="27786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3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762779"/>
            <a:ext cx="4826378" cy="1209444"/>
            <a:chOff x="0" y="0"/>
            <a:chExt cx="1271145" cy="318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1145" cy="318537"/>
            </a:xfrm>
            <a:custGeom>
              <a:avLst/>
              <a:gdLst/>
              <a:ahLst/>
              <a:cxnLst/>
              <a:rect r="r" b="b" t="t" l="l"/>
              <a:pathLst>
                <a:path h="318537" w="1271145">
                  <a:moveTo>
                    <a:pt x="81808" y="0"/>
                  </a:moveTo>
                  <a:lnTo>
                    <a:pt x="1189337" y="0"/>
                  </a:lnTo>
                  <a:cubicBezTo>
                    <a:pt x="1211033" y="0"/>
                    <a:pt x="1231842" y="8619"/>
                    <a:pt x="1247184" y="23961"/>
                  </a:cubicBezTo>
                  <a:cubicBezTo>
                    <a:pt x="1262526" y="39303"/>
                    <a:pt x="1271145" y="60111"/>
                    <a:pt x="1271145" y="81808"/>
                  </a:cubicBezTo>
                  <a:lnTo>
                    <a:pt x="1271145" y="236728"/>
                  </a:lnTo>
                  <a:cubicBezTo>
                    <a:pt x="1271145" y="281910"/>
                    <a:pt x="1234518" y="318537"/>
                    <a:pt x="1189337" y="318537"/>
                  </a:cubicBezTo>
                  <a:lnTo>
                    <a:pt x="81808" y="318537"/>
                  </a:lnTo>
                  <a:cubicBezTo>
                    <a:pt x="36627" y="318537"/>
                    <a:pt x="0" y="281910"/>
                    <a:pt x="0" y="236728"/>
                  </a:cubicBezTo>
                  <a:lnTo>
                    <a:pt x="0" y="81808"/>
                  </a:lnTo>
                  <a:cubicBezTo>
                    <a:pt x="0" y="36627"/>
                    <a:pt x="36627" y="0"/>
                    <a:pt x="8180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71145" cy="36616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Áreas de desempeño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96638" y="3762779"/>
            <a:ext cx="5555041" cy="1209444"/>
            <a:chOff x="0" y="0"/>
            <a:chExt cx="1463056" cy="3185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63056" cy="318537"/>
            </a:xfrm>
            <a:custGeom>
              <a:avLst/>
              <a:gdLst/>
              <a:ahLst/>
              <a:cxnLst/>
              <a:rect r="r" b="b" t="t" l="l"/>
              <a:pathLst>
                <a:path h="318537" w="1463056">
                  <a:moveTo>
                    <a:pt x="71077" y="0"/>
                  </a:moveTo>
                  <a:lnTo>
                    <a:pt x="1391979" y="0"/>
                  </a:lnTo>
                  <a:cubicBezTo>
                    <a:pt x="1410829" y="0"/>
                    <a:pt x="1428908" y="7488"/>
                    <a:pt x="1442238" y="20818"/>
                  </a:cubicBezTo>
                  <a:cubicBezTo>
                    <a:pt x="1455567" y="34148"/>
                    <a:pt x="1463056" y="52227"/>
                    <a:pt x="1463056" y="71077"/>
                  </a:cubicBezTo>
                  <a:lnTo>
                    <a:pt x="1463056" y="247459"/>
                  </a:lnTo>
                  <a:cubicBezTo>
                    <a:pt x="1463056" y="266310"/>
                    <a:pt x="1455567" y="284389"/>
                    <a:pt x="1442238" y="297719"/>
                  </a:cubicBezTo>
                  <a:cubicBezTo>
                    <a:pt x="1428908" y="311048"/>
                    <a:pt x="1410829" y="318537"/>
                    <a:pt x="1391979" y="318537"/>
                  </a:cubicBezTo>
                  <a:lnTo>
                    <a:pt x="71077" y="318537"/>
                  </a:lnTo>
                  <a:cubicBezTo>
                    <a:pt x="52227" y="318537"/>
                    <a:pt x="34148" y="311048"/>
                    <a:pt x="20818" y="297719"/>
                  </a:cubicBezTo>
                  <a:cubicBezTo>
                    <a:pt x="7488" y="284389"/>
                    <a:pt x="0" y="266310"/>
                    <a:pt x="0" y="247459"/>
                  </a:cubicBezTo>
                  <a:lnTo>
                    <a:pt x="0" y="71077"/>
                  </a:lnTo>
                  <a:cubicBezTo>
                    <a:pt x="0" y="52227"/>
                    <a:pt x="7488" y="34148"/>
                    <a:pt x="20818" y="20818"/>
                  </a:cubicBezTo>
                  <a:cubicBezTo>
                    <a:pt x="34148" y="7488"/>
                    <a:pt x="52227" y="0"/>
                    <a:pt x="710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463056" cy="366162"/>
            </a:xfrm>
            <a:prstGeom prst="rect">
              <a:avLst/>
            </a:prstGeom>
          </p:spPr>
          <p:txBody>
            <a:bodyPr anchor="t" rtlCol="false" tIns="254000" lIns="254000" bIns="254000" rIns="254000"/>
            <a:lstStyle/>
            <a:p>
              <a:pPr algn="just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Competencias aplicadas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577001" y="115005"/>
            <a:ext cx="4426110" cy="3834118"/>
          </a:xfrm>
          <a:custGeom>
            <a:avLst/>
            <a:gdLst/>
            <a:ahLst/>
            <a:cxnLst/>
            <a:rect r="r" b="b" t="t" l="l"/>
            <a:pathLst>
              <a:path h="3834118" w="4426110">
                <a:moveTo>
                  <a:pt x="0" y="0"/>
                </a:moveTo>
                <a:lnTo>
                  <a:pt x="4426110" y="0"/>
                </a:lnTo>
                <a:lnTo>
                  <a:pt x="4426110" y="3834118"/>
                </a:lnTo>
                <a:lnTo>
                  <a:pt x="0" y="3834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8572" y="6580142"/>
            <a:ext cx="3060752" cy="2678158"/>
          </a:xfrm>
          <a:custGeom>
            <a:avLst/>
            <a:gdLst/>
            <a:ahLst/>
            <a:cxnLst/>
            <a:rect r="r" b="b" t="t" l="l"/>
            <a:pathLst>
              <a:path h="2678158" w="3060752">
                <a:moveTo>
                  <a:pt x="0" y="0"/>
                </a:moveTo>
                <a:lnTo>
                  <a:pt x="3060751" y="0"/>
                </a:lnTo>
                <a:lnTo>
                  <a:pt x="3060751" y="2678158"/>
                </a:lnTo>
                <a:lnTo>
                  <a:pt x="0" y="267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484860"/>
            <a:ext cx="1154830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6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Descripción del Proyecto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96638" y="4981747"/>
            <a:ext cx="5982893" cy="148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594" indent="-282797" lvl="1">
              <a:lnSpc>
                <a:spcPts val="2960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de soluciones de software</a:t>
            </a:r>
          </a:p>
          <a:p>
            <a:pPr algn="l" marL="565594" indent="-282797" lvl="1">
              <a:lnSpc>
                <a:spcPts val="2960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Gestión de proyectos informáticos</a:t>
            </a:r>
          </a:p>
          <a:p>
            <a:pPr algn="l" marL="565594" indent="-282797" lvl="1">
              <a:lnSpc>
                <a:spcPts val="2960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Construcción de modelos de datos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981747"/>
            <a:ext cx="4741878" cy="148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5594" indent="-282797" lvl="1">
              <a:lnSpc>
                <a:spcPts val="2960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Gestión de proyectos</a:t>
            </a:r>
          </a:p>
          <a:p>
            <a:pPr algn="just" marL="565594" indent="-282797" lvl="1">
              <a:lnSpc>
                <a:spcPts val="2960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Programación de bases de datos</a:t>
            </a:r>
          </a:p>
          <a:p>
            <a:pPr algn="just" marL="565594" indent="-282797" lvl="1">
              <a:lnSpc>
                <a:spcPts val="2960"/>
              </a:lnSpc>
              <a:buFont typeface="Arial"/>
              <a:buChar char="•"/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Programación web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6693" y="8381029"/>
            <a:ext cx="21061385" cy="11188861"/>
          </a:xfrm>
          <a:custGeom>
            <a:avLst/>
            <a:gdLst/>
            <a:ahLst/>
            <a:cxnLst/>
            <a:rect r="r" b="b" t="t" l="l"/>
            <a:pathLst>
              <a:path h="11188861" w="21061385">
                <a:moveTo>
                  <a:pt x="0" y="0"/>
                </a:moveTo>
                <a:lnTo>
                  <a:pt x="21061386" y="0"/>
                </a:lnTo>
                <a:lnTo>
                  <a:pt x="21061386" y="11188861"/>
                </a:lnTo>
                <a:lnTo>
                  <a:pt x="0" y="1118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64372"/>
            <a:ext cx="18288000" cy="1136978"/>
            <a:chOff x="0" y="0"/>
            <a:chExt cx="4816593" cy="299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99451"/>
            </a:xfrm>
            <a:custGeom>
              <a:avLst/>
              <a:gdLst/>
              <a:ahLst/>
              <a:cxnLst/>
              <a:rect r="r" b="b" t="t" l="l"/>
              <a:pathLst>
                <a:path h="29945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77861"/>
                  </a:lnTo>
                  <a:cubicBezTo>
                    <a:pt x="4816592" y="289785"/>
                    <a:pt x="4806926" y="299451"/>
                    <a:pt x="4795002" y="299451"/>
                  </a:cubicBezTo>
                  <a:lnTo>
                    <a:pt x="21590" y="299451"/>
                  </a:lnTo>
                  <a:cubicBezTo>
                    <a:pt x="15864" y="299451"/>
                    <a:pt x="10372" y="297176"/>
                    <a:pt x="6324" y="293128"/>
                  </a:cubicBezTo>
                  <a:cubicBezTo>
                    <a:pt x="2275" y="289079"/>
                    <a:pt x="0" y="283587"/>
                    <a:pt x="0" y="27786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3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0208904" y="1171446"/>
            <a:ext cx="6156684" cy="7944108"/>
          </a:xfrm>
          <a:custGeom>
            <a:avLst/>
            <a:gdLst/>
            <a:ahLst/>
            <a:cxnLst/>
            <a:rect r="r" b="b" t="t" l="l"/>
            <a:pathLst>
              <a:path h="7944108" w="6156684">
                <a:moveTo>
                  <a:pt x="0" y="0"/>
                </a:moveTo>
                <a:lnTo>
                  <a:pt x="6156684" y="0"/>
                </a:lnTo>
                <a:lnTo>
                  <a:pt x="6156684" y="7944108"/>
                </a:lnTo>
                <a:lnTo>
                  <a:pt x="0" y="7944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26863" y="2360275"/>
            <a:ext cx="7082694" cy="5571873"/>
          </a:xfrm>
          <a:custGeom>
            <a:avLst/>
            <a:gdLst/>
            <a:ahLst/>
            <a:cxnLst/>
            <a:rect r="r" b="b" t="t" l="l"/>
            <a:pathLst>
              <a:path h="5571873" w="7082694">
                <a:moveTo>
                  <a:pt x="0" y="0"/>
                </a:moveTo>
                <a:lnTo>
                  <a:pt x="7082694" y="0"/>
                </a:lnTo>
                <a:lnTo>
                  <a:pt x="7082694" y="5571872"/>
                </a:lnTo>
                <a:lnTo>
                  <a:pt x="0" y="5571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480" t="0" r="-31535" b="-83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45983"/>
            <a:ext cx="1042987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6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Contexto y 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888733"/>
            <a:ext cx="5976251" cy="160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7"/>
              </a:lnSpc>
            </a:pP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b="true" sz="1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eneficios:</a:t>
            </a:r>
          </a:p>
          <a:p>
            <a:pPr algn="l" marL="410227" indent="-205114" lvl="1">
              <a:lnSpc>
                <a:spcPts val="2147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Eficiencia</a:t>
            </a:r>
          </a:p>
          <a:p>
            <a:pPr algn="l" marL="410227" indent="-205114" lvl="1">
              <a:lnSpc>
                <a:spcPts val="2147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Transparencia y trazabilidad</a:t>
            </a:r>
          </a:p>
          <a:p>
            <a:pPr algn="l" marL="410227" indent="-205114" lvl="1">
              <a:lnSpc>
                <a:spcPts val="2147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Automatización</a:t>
            </a:r>
          </a:p>
          <a:p>
            <a:pPr algn="l" marL="410227" indent="-205114" lvl="1">
              <a:lnSpc>
                <a:spcPts val="2147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Mejor comunicación</a:t>
            </a:r>
          </a:p>
          <a:p>
            <a:pPr algn="l">
              <a:lnSpc>
                <a:spcPts val="214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264595"/>
            <a:ext cx="5976251" cy="943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6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Problemática a resolver</a:t>
            </a: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Ingreso manual de los vehículos , lo que provoca una baja eficiencia y control.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55382"/>
            <a:ext cx="5976251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Impacto en actores: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Choferes        → registro más rápido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Supervisores → control de recursos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Mecánicos y administrativos → acceso ágil a información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Empresa        → reducción de costos y errores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6693" y="8381029"/>
            <a:ext cx="21061385" cy="11188861"/>
          </a:xfrm>
          <a:custGeom>
            <a:avLst/>
            <a:gdLst/>
            <a:ahLst/>
            <a:cxnLst/>
            <a:rect r="r" b="b" t="t" l="l"/>
            <a:pathLst>
              <a:path h="11188861" w="21061385">
                <a:moveTo>
                  <a:pt x="0" y="0"/>
                </a:moveTo>
                <a:lnTo>
                  <a:pt x="21061386" y="0"/>
                </a:lnTo>
                <a:lnTo>
                  <a:pt x="21061386" y="11188861"/>
                </a:lnTo>
                <a:lnTo>
                  <a:pt x="0" y="1118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64372"/>
            <a:ext cx="18288000" cy="1136978"/>
            <a:chOff x="0" y="0"/>
            <a:chExt cx="4816593" cy="299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99451"/>
            </a:xfrm>
            <a:custGeom>
              <a:avLst/>
              <a:gdLst/>
              <a:ahLst/>
              <a:cxnLst/>
              <a:rect r="r" b="b" t="t" l="l"/>
              <a:pathLst>
                <a:path h="29945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77861"/>
                  </a:lnTo>
                  <a:cubicBezTo>
                    <a:pt x="4816592" y="289785"/>
                    <a:pt x="4806926" y="299451"/>
                    <a:pt x="4795002" y="299451"/>
                  </a:cubicBezTo>
                  <a:lnTo>
                    <a:pt x="21590" y="299451"/>
                  </a:lnTo>
                  <a:cubicBezTo>
                    <a:pt x="15864" y="299451"/>
                    <a:pt x="10372" y="297176"/>
                    <a:pt x="6324" y="293128"/>
                  </a:cubicBezTo>
                  <a:cubicBezTo>
                    <a:pt x="2275" y="289079"/>
                    <a:pt x="0" y="283587"/>
                    <a:pt x="0" y="27786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5F8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3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228725"/>
            <a:ext cx="700035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2962" y="4797100"/>
            <a:ext cx="4491206" cy="23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3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 específicos:</a:t>
            </a:r>
          </a:p>
          <a:p>
            <a:pPr algn="ctr">
              <a:lnSpc>
                <a:spcPts val="2373"/>
              </a:lnSpc>
            </a:pPr>
          </a:p>
          <a:p>
            <a:pPr algn="ctr">
              <a:lnSpc>
                <a:spcPts val="2373"/>
              </a:lnSpc>
            </a:pPr>
          </a:p>
          <a:p>
            <a:pPr algn="l" marL="453406" indent="-226703" lvl="1">
              <a:lnSpc>
                <a:spcPts val="2373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Diseñar un modelo de datos escalable</a:t>
            </a:r>
          </a:p>
          <a:p>
            <a:pPr algn="l" marL="453406" indent="-226703" lvl="1">
              <a:lnSpc>
                <a:spcPts val="2373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Implementar programación de ingresos de vehículos</a:t>
            </a:r>
          </a:p>
          <a:p>
            <a:pPr algn="ctr">
              <a:lnSpc>
                <a:spcPts val="237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757350" y="5717904"/>
            <a:ext cx="4587563" cy="20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372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esarrollar seguimiento en tiempo real</a:t>
            </a:r>
          </a:p>
          <a:p>
            <a:pPr algn="l" marL="453390" indent="-226695" lvl="1">
              <a:lnSpc>
                <a:spcPts val="2372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Incorporar gestión documental (informes/fotos)</a:t>
            </a:r>
          </a:p>
          <a:p>
            <a:pPr algn="l" marL="453390" indent="-226695" lvl="1">
              <a:lnSpc>
                <a:spcPts val="2372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Establecer notificaciones automáticas</a:t>
            </a:r>
          </a:p>
          <a:p>
            <a:pPr algn="l">
              <a:lnSpc>
                <a:spcPts val="237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768094" y="6344912"/>
            <a:ext cx="4491206" cy="294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376805"/>
            <a:ext cx="1828800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 general: 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una plataforma tecnológica centralizada que optimice los tiempos de registro, mejore la comunicación entre actores y asegure la trazabilidad de los procesos en el taller de PepsiCo Chile.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64138" y="5647843"/>
            <a:ext cx="4491206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Generar reportes de productividad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Validar calidad y usabilidad del sistema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3144" y="3866489"/>
            <a:ext cx="2107105" cy="210710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75053" y="3866489"/>
            <a:ext cx="2107105" cy="210710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98931" y="3866489"/>
            <a:ext cx="2107105" cy="21071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228725"/>
            <a:ext cx="700035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6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Metodología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8205" y="6212314"/>
            <a:ext cx="2296984" cy="59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21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Levantamiento de requerimientos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80113" y="6212314"/>
            <a:ext cx="2296984" cy="88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21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Diseño del sistema y modelo de datos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03991" y="6212314"/>
            <a:ext cx="2296984" cy="88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21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 de funcionalidad y usabilidad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8036" y="2047875"/>
            <a:ext cx="700035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Enfoque</a:t>
            </a:r>
            <a:r>
              <a:rPr lang="en-US" sz="2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Ágil - Scrum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2053" y="2644127"/>
            <a:ext cx="238869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Etapas: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328013" y="3225290"/>
            <a:ext cx="3959987" cy="5187756"/>
          </a:xfrm>
          <a:custGeom>
            <a:avLst/>
            <a:gdLst/>
            <a:ahLst/>
            <a:cxnLst/>
            <a:rect r="r" b="b" t="t" l="l"/>
            <a:pathLst>
              <a:path h="5187756" w="3959987">
                <a:moveTo>
                  <a:pt x="0" y="0"/>
                </a:moveTo>
                <a:lnTo>
                  <a:pt x="3959987" y="0"/>
                </a:lnTo>
                <a:lnTo>
                  <a:pt x="3959987" y="5187755"/>
                </a:lnTo>
                <a:lnTo>
                  <a:pt x="0" y="5187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725960" y="3605674"/>
            <a:ext cx="3164093" cy="4426988"/>
            <a:chOff x="0" y="0"/>
            <a:chExt cx="939100" cy="131392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39100" cy="1313926"/>
            </a:xfrm>
            <a:custGeom>
              <a:avLst/>
              <a:gdLst/>
              <a:ahLst/>
              <a:cxnLst/>
              <a:rect r="r" b="b" t="t" l="l"/>
              <a:pathLst>
                <a:path h="1313926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1189139"/>
                  </a:lnTo>
                  <a:cubicBezTo>
                    <a:pt x="939100" y="1258057"/>
                    <a:pt x="883231" y="1313926"/>
                    <a:pt x="814313" y="1313926"/>
                  </a:cubicBezTo>
                  <a:lnTo>
                    <a:pt x="124787" y="1313926"/>
                  </a:lnTo>
                  <a:cubicBezTo>
                    <a:pt x="55869" y="1313926"/>
                    <a:pt x="0" y="1258057"/>
                    <a:pt x="0" y="1189139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39100" cy="1352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5159515" y="6212314"/>
            <a:ext cx="2296984" cy="147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21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de versión funcional + retroalimentación </a:t>
            </a:r>
          </a:p>
          <a:p>
            <a:pPr algn="ctr">
              <a:lnSpc>
                <a:spcPts val="2395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8376962" y="3866489"/>
            <a:ext cx="2107105" cy="210710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82022" y="6212314"/>
            <a:ext cx="2296984" cy="59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5"/>
              </a:lnSpc>
            </a:pPr>
            <a:r>
              <a:rPr lang="en-US" sz="21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por módulos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8299361"/>
            <a:ext cx="14686508" cy="1251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Roles: </a:t>
            </a: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líde</a:t>
            </a: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de proyecto, analista, diseñador BD, desarrollador, tester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3732022" y="4377116"/>
            <a:ext cx="419316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9000">
                <a:solidFill>
                  <a:srgbClr val="FFCA2B"/>
                </a:solidFill>
                <a:latin typeface="Libre Franklin Heavy"/>
                <a:ea typeface="Libre Franklin Heavy"/>
                <a:cs typeface="Libre Franklin Heavy"/>
                <a:sym typeface="Libre Franklin Heavy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114" y="4425052"/>
            <a:ext cx="4193166" cy="112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89"/>
              </a:lnSpc>
            </a:pPr>
            <a:r>
              <a:rPr lang="en-US" sz="8999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33931" y="4482851"/>
            <a:ext cx="4193166" cy="112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89"/>
              </a:lnSpc>
            </a:pPr>
            <a:r>
              <a:rPr lang="en-US" sz="8999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79006" y="4397126"/>
            <a:ext cx="419316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9000">
                <a:solidFill>
                  <a:srgbClr val="FFCA2B"/>
                </a:solidFill>
                <a:latin typeface="Libre Franklin Heavy"/>
                <a:ea typeface="Libre Franklin Heavy"/>
                <a:cs typeface="Libre Franklin Heavy"/>
                <a:sym typeface="Libre Franklin Heavy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211423" y="4462841"/>
            <a:ext cx="4193166" cy="112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89"/>
              </a:lnSpc>
            </a:pPr>
            <a:r>
              <a:rPr lang="en-US" sz="8999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907823" y="-139433"/>
            <a:ext cx="7380177" cy="10565865"/>
            <a:chOff x="0" y="0"/>
            <a:chExt cx="10591800" cy="15163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91800" cy="15163800"/>
            </a:xfrm>
            <a:custGeom>
              <a:avLst/>
              <a:gdLst/>
              <a:ahLst/>
              <a:cxnLst/>
              <a:rect r="r" b="b" t="t" l="l"/>
              <a:pathLst>
                <a:path h="15163800" w="10591800">
                  <a:moveTo>
                    <a:pt x="10591800" y="254000"/>
                  </a:moveTo>
                  <a:lnTo>
                    <a:pt x="10591800" y="14909800"/>
                  </a:lnTo>
                  <a:cubicBezTo>
                    <a:pt x="10591800" y="15050136"/>
                    <a:pt x="10478135" y="15163800"/>
                    <a:pt x="10337800" y="15163800"/>
                  </a:cubicBezTo>
                  <a:lnTo>
                    <a:pt x="254000" y="15163800"/>
                  </a:lnTo>
                  <a:cubicBezTo>
                    <a:pt x="113665" y="15163800"/>
                    <a:pt x="0" y="15050136"/>
                    <a:pt x="0" y="14909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0337800" y="0"/>
                  </a:lnTo>
                  <a:cubicBezTo>
                    <a:pt x="10478135" y="0"/>
                    <a:pt x="10591800" y="113665"/>
                    <a:pt x="10591800" y="254000"/>
                  </a:cubicBezTo>
                  <a:close/>
                </a:path>
              </a:pathLst>
            </a:custGeom>
            <a:blipFill>
              <a:blip r:embed="rId2"/>
              <a:stretch>
                <a:fillRect l="-11233" t="-33476" r="-18771" b="-273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274618" y="8295920"/>
            <a:ext cx="21061385" cy="11188861"/>
          </a:xfrm>
          <a:custGeom>
            <a:avLst/>
            <a:gdLst/>
            <a:ahLst/>
            <a:cxnLst/>
            <a:rect r="r" b="b" t="t" l="l"/>
            <a:pathLst>
              <a:path h="11188861" w="21061385">
                <a:moveTo>
                  <a:pt x="0" y="0"/>
                </a:moveTo>
                <a:lnTo>
                  <a:pt x="21061385" y="0"/>
                </a:lnTo>
                <a:lnTo>
                  <a:pt x="21061385" y="11188861"/>
                </a:lnTo>
                <a:lnTo>
                  <a:pt x="0" y="11188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9664372"/>
            <a:ext cx="18288000" cy="1136978"/>
            <a:chOff x="0" y="0"/>
            <a:chExt cx="4816593" cy="2994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99451"/>
            </a:xfrm>
            <a:custGeom>
              <a:avLst/>
              <a:gdLst/>
              <a:ahLst/>
              <a:cxnLst/>
              <a:rect r="r" b="b" t="t" l="l"/>
              <a:pathLst>
                <a:path h="299451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77861"/>
                  </a:lnTo>
                  <a:cubicBezTo>
                    <a:pt x="4816592" y="289785"/>
                    <a:pt x="4806926" y="299451"/>
                    <a:pt x="4795002" y="299451"/>
                  </a:cubicBezTo>
                  <a:lnTo>
                    <a:pt x="21590" y="299451"/>
                  </a:lnTo>
                  <a:cubicBezTo>
                    <a:pt x="15864" y="299451"/>
                    <a:pt x="10372" y="297176"/>
                    <a:pt x="6324" y="293128"/>
                  </a:cubicBezTo>
                  <a:cubicBezTo>
                    <a:pt x="2275" y="289079"/>
                    <a:pt x="0" y="283587"/>
                    <a:pt x="0" y="277861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37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9910" y="322815"/>
            <a:ext cx="700035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69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Carta Gantt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9910" y="1189590"/>
            <a:ext cx="5976251" cy="75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8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Cronograma de 6 sprints cada 2 semanas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7975" y="2153421"/>
            <a:ext cx="3164093" cy="3527542"/>
            <a:chOff x="0" y="0"/>
            <a:chExt cx="939100" cy="10469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9100" cy="1046972"/>
            </a:xfrm>
            <a:custGeom>
              <a:avLst/>
              <a:gdLst/>
              <a:ahLst/>
              <a:cxnLst/>
              <a:rect r="r" b="b" t="t" l="l"/>
              <a:pathLst>
                <a:path h="1046972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922185"/>
                  </a:lnTo>
                  <a:cubicBezTo>
                    <a:pt x="939100" y="991102"/>
                    <a:pt x="883231" y="1046972"/>
                    <a:pt x="814313" y="1046972"/>
                  </a:cubicBezTo>
                  <a:lnTo>
                    <a:pt x="124787" y="1046972"/>
                  </a:lnTo>
                  <a:cubicBezTo>
                    <a:pt x="55869" y="1046972"/>
                    <a:pt x="0" y="991102"/>
                    <a:pt x="0" y="922185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39100" cy="1085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67498" y="2882519"/>
            <a:ext cx="2296984" cy="315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(Semanas 1-2): Refinamiento del Product Backlog, definición del MVP, diseño inicial de arquitectura y prototipos.</a:t>
            </a:r>
          </a:p>
          <a:p>
            <a:pPr algn="ctr">
              <a:lnSpc>
                <a:spcPts val="2508"/>
              </a:lnSpc>
            </a:pPr>
          </a:p>
          <a:p>
            <a:pPr algn="ctr">
              <a:lnSpc>
                <a:spcPts val="250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6884" y="2345104"/>
            <a:ext cx="3164093" cy="47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8"/>
              </a:lnSpc>
            </a:pPr>
            <a:r>
              <a:rPr lang="en-US" sz="3800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SPRINT 1-2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492420" y="2153421"/>
            <a:ext cx="3164093" cy="3527542"/>
            <a:chOff x="0" y="0"/>
            <a:chExt cx="939100" cy="10469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39100" cy="1046972"/>
            </a:xfrm>
            <a:custGeom>
              <a:avLst/>
              <a:gdLst/>
              <a:ahLst/>
              <a:cxnLst/>
              <a:rect r="r" b="b" t="t" l="l"/>
              <a:pathLst>
                <a:path h="1046972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922185"/>
                  </a:lnTo>
                  <a:cubicBezTo>
                    <a:pt x="939100" y="991102"/>
                    <a:pt x="883231" y="1046972"/>
                    <a:pt x="814313" y="1046972"/>
                  </a:cubicBezTo>
                  <a:lnTo>
                    <a:pt x="124787" y="1046972"/>
                  </a:lnTo>
                  <a:cubicBezTo>
                    <a:pt x="55869" y="1046972"/>
                    <a:pt x="0" y="991102"/>
                    <a:pt x="0" y="922185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39100" cy="1085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989178" y="3026739"/>
            <a:ext cx="2296984" cy="221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(Semanas 3-4): Desarrollo del módulo de agenda (programación de ingresos).</a:t>
            </a:r>
          </a:p>
          <a:p>
            <a:pPr algn="ctr">
              <a:lnSpc>
                <a:spcPts val="2508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510404" y="2345104"/>
            <a:ext cx="3164093" cy="47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8"/>
              </a:lnSpc>
            </a:pPr>
            <a:r>
              <a:rPr lang="en-US" sz="3800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SPRINT 3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886865" y="2153421"/>
            <a:ext cx="3164093" cy="3527542"/>
            <a:chOff x="0" y="0"/>
            <a:chExt cx="939100" cy="10469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39100" cy="1046972"/>
            </a:xfrm>
            <a:custGeom>
              <a:avLst/>
              <a:gdLst/>
              <a:ahLst/>
              <a:cxnLst/>
              <a:rect r="r" b="b" t="t" l="l"/>
              <a:pathLst>
                <a:path h="1046972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922185"/>
                  </a:lnTo>
                  <a:cubicBezTo>
                    <a:pt x="939100" y="991102"/>
                    <a:pt x="883231" y="1046972"/>
                    <a:pt x="814313" y="1046972"/>
                  </a:cubicBezTo>
                  <a:lnTo>
                    <a:pt x="124787" y="1046972"/>
                  </a:lnTo>
                  <a:cubicBezTo>
                    <a:pt x="55869" y="1046972"/>
                    <a:pt x="0" y="991102"/>
                    <a:pt x="0" y="922185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39100" cy="1085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319327" y="3026739"/>
            <a:ext cx="2296984" cy="252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(Semanas 5-6): Gestión documental + primeras pruebas con usuarios.</a:t>
            </a:r>
          </a:p>
          <a:p>
            <a:pPr algn="ctr">
              <a:lnSpc>
                <a:spcPts val="2508"/>
              </a:lnSpc>
            </a:pPr>
          </a:p>
          <a:p>
            <a:pPr algn="ctr">
              <a:lnSpc>
                <a:spcPts val="2508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886865" y="2345104"/>
            <a:ext cx="3164093" cy="47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8"/>
              </a:lnSpc>
            </a:pPr>
            <a:r>
              <a:rPr lang="en-US" sz="3800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SPRINT 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33943" y="6090538"/>
            <a:ext cx="3164093" cy="3366542"/>
            <a:chOff x="0" y="0"/>
            <a:chExt cx="939100" cy="99918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39100" cy="999187"/>
            </a:xfrm>
            <a:custGeom>
              <a:avLst/>
              <a:gdLst/>
              <a:ahLst/>
              <a:cxnLst/>
              <a:rect r="r" b="b" t="t" l="l"/>
              <a:pathLst>
                <a:path h="999187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874400"/>
                  </a:lnTo>
                  <a:cubicBezTo>
                    <a:pt x="939100" y="943318"/>
                    <a:pt x="883231" y="999187"/>
                    <a:pt x="814313" y="999187"/>
                  </a:cubicBezTo>
                  <a:lnTo>
                    <a:pt x="124787" y="999187"/>
                  </a:lnTo>
                  <a:cubicBezTo>
                    <a:pt x="55869" y="999187"/>
                    <a:pt x="0" y="943318"/>
                    <a:pt x="0" y="874400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939100" cy="1037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66406" y="6963856"/>
            <a:ext cx="2296984" cy="221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(Semanas 7-8): Notificaciones + mejoras del backlog priorizado.</a:t>
            </a:r>
          </a:p>
          <a:p>
            <a:pPr algn="ctr">
              <a:lnSpc>
                <a:spcPts val="2508"/>
              </a:lnSpc>
            </a:pPr>
          </a:p>
          <a:p>
            <a:pPr algn="ctr">
              <a:lnSpc>
                <a:spcPts val="2508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33943" y="6481001"/>
            <a:ext cx="3164093" cy="47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8"/>
              </a:lnSpc>
            </a:pPr>
            <a:r>
              <a:rPr lang="en-US" sz="3800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SPRINT 5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510404" y="6090538"/>
            <a:ext cx="3164093" cy="3366542"/>
            <a:chOff x="0" y="0"/>
            <a:chExt cx="939100" cy="99918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39100" cy="999187"/>
            </a:xfrm>
            <a:custGeom>
              <a:avLst/>
              <a:gdLst/>
              <a:ahLst/>
              <a:cxnLst/>
              <a:rect r="r" b="b" t="t" l="l"/>
              <a:pathLst>
                <a:path h="999187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874400"/>
                  </a:lnTo>
                  <a:cubicBezTo>
                    <a:pt x="939100" y="943318"/>
                    <a:pt x="883231" y="999187"/>
                    <a:pt x="814313" y="999187"/>
                  </a:cubicBezTo>
                  <a:lnTo>
                    <a:pt x="124787" y="999187"/>
                  </a:lnTo>
                  <a:cubicBezTo>
                    <a:pt x="55869" y="999187"/>
                    <a:pt x="0" y="943318"/>
                    <a:pt x="0" y="874400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39100" cy="1037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3942867" y="6963856"/>
            <a:ext cx="2296984" cy="15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(Semanas 9-10): Reportes y métricas + integración.</a:t>
            </a:r>
          </a:p>
          <a:p>
            <a:pPr algn="ctr">
              <a:lnSpc>
                <a:spcPts val="2508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3510404" y="6481001"/>
            <a:ext cx="3164093" cy="47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8"/>
              </a:lnSpc>
            </a:pPr>
            <a:r>
              <a:rPr lang="en-US" sz="3800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SPRINT 6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6886865" y="6090538"/>
            <a:ext cx="3164093" cy="3366542"/>
            <a:chOff x="0" y="0"/>
            <a:chExt cx="939100" cy="9991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39100" cy="999187"/>
            </a:xfrm>
            <a:custGeom>
              <a:avLst/>
              <a:gdLst/>
              <a:ahLst/>
              <a:cxnLst/>
              <a:rect r="r" b="b" t="t" l="l"/>
              <a:pathLst>
                <a:path h="999187" w="939100">
                  <a:moveTo>
                    <a:pt x="124787" y="0"/>
                  </a:moveTo>
                  <a:lnTo>
                    <a:pt x="814313" y="0"/>
                  </a:lnTo>
                  <a:cubicBezTo>
                    <a:pt x="883231" y="0"/>
                    <a:pt x="939100" y="55869"/>
                    <a:pt x="939100" y="124787"/>
                  </a:cubicBezTo>
                  <a:lnTo>
                    <a:pt x="939100" y="874400"/>
                  </a:lnTo>
                  <a:cubicBezTo>
                    <a:pt x="939100" y="943318"/>
                    <a:pt x="883231" y="999187"/>
                    <a:pt x="814313" y="999187"/>
                  </a:cubicBezTo>
                  <a:lnTo>
                    <a:pt x="124787" y="999187"/>
                  </a:lnTo>
                  <a:cubicBezTo>
                    <a:pt x="55869" y="999187"/>
                    <a:pt x="0" y="943318"/>
                    <a:pt x="0" y="874400"/>
                  </a:cubicBezTo>
                  <a:lnTo>
                    <a:pt x="0" y="124787"/>
                  </a:lnTo>
                  <a:cubicBezTo>
                    <a:pt x="0" y="55869"/>
                    <a:pt x="55869" y="0"/>
                    <a:pt x="124787" y="0"/>
                  </a:cubicBezTo>
                  <a:close/>
                </a:path>
              </a:pathLst>
            </a:custGeom>
            <a:solidFill>
              <a:srgbClr val="FF9B7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939100" cy="1037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319327" y="6963856"/>
            <a:ext cx="2296984" cy="15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Sprints finales de stabilization: pruebas, validación y entrega final.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86865" y="6514782"/>
            <a:ext cx="3164093" cy="37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0"/>
              </a:lnSpc>
            </a:pPr>
            <a:r>
              <a:rPr lang="en-US" sz="3000">
                <a:solidFill>
                  <a:srgbClr val="FFCA2B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SEMANAS 11-12: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DAGymvcRRko</dc:identifier>
  <dcterms:modified xsi:type="dcterms:W3CDTF">2011-08-01T06:04:30Z</dcterms:modified>
  <cp:revision>1</cp:revision>
  <dc:title>Copia de Presentación Proyecto gráficos Profesional Naranja </dc:title>
</cp:coreProperties>
</file>