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D53E4-6629-B960-205A-6359FA11F218}"/>
              </a:ext>
            </a:extLst>
          </p:cNvPr>
          <p:cNvSpPr>
            <a:spLocks noGrp="1"/>
          </p:cNvSpPr>
          <p:nvPr>
            <p:ph type="ctrTitle"/>
          </p:nvPr>
        </p:nvSpPr>
        <p:spPr/>
        <p:txBody>
          <a:bodyPr/>
          <a:lstStyle/>
          <a:p>
            <a:r>
              <a:rPr lang="es-ES" dirty="0"/>
              <a:t>Proyecto Data </a:t>
            </a:r>
            <a:r>
              <a:rPr lang="es-ES" dirty="0" err="1"/>
              <a:t>Science</a:t>
            </a:r>
            <a:endParaRPr lang="es-AR" dirty="0"/>
          </a:p>
        </p:txBody>
      </p:sp>
      <p:sp>
        <p:nvSpPr>
          <p:cNvPr id="3" name="Subtítulo 2">
            <a:extLst>
              <a:ext uri="{FF2B5EF4-FFF2-40B4-BE49-F238E27FC236}">
                <a16:creationId xmlns:a16="http://schemas.microsoft.com/office/drawing/2014/main" id="{27744C56-A508-4B32-7A0F-A5599DB8A8CF}"/>
              </a:ext>
            </a:extLst>
          </p:cNvPr>
          <p:cNvSpPr>
            <a:spLocks noGrp="1"/>
          </p:cNvSpPr>
          <p:nvPr>
            <p:ph type="subTitle" idx="1"/>
          </p:nvPr>
        </p:nvSpPr>
        <p:spPr/>
        <p:txBody>
          <a:bodyPr/>
          <a:lstStyle/>
          <a:p>
            <a:r>
              <a:rPr lang="es-AR" dirty="0"/>
              <a:t>Análisis de Expectativa de Vida. Predicción y determinación de factores importantes.</a:t>
            </a:r>
          </a:p>
        </p:txBody>
      </p:sp>
    </p:spTree>
    <p:extLst>
      <p:ext uri="{BB962C8B-B14F-4D97-AF65-F5344CB8AC3E}">
        <p14:creationId xmlns:p14="http://schemas.microsoft.com/office/powerpoint/2010/main" val="376193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10090-522F-5E7C-0395-70C04B96BD17}"/>
              </a:ext>
            </a:extLst>
          </p:cNvPr>
          <p:cNvSpPr>
            <a:spLocks noGrp="1"/>
          </p:cNvSpPr>
          <p:nvPr>
            <p:ph type="title"/>
          </p:nvPr>
        </p:nvSpPr>
        <p:spPr/>
        <p:txBody>
          <a:bodyPr/>
          <a:lstStyle/>
          <a:p>
            <a:r>
              <a:rPr lang="es-ES" dirty="0"/>
              <a:t>Índice</a:t>
            </a:r>
            <a:endParaRPr lang="es-AR" dirty="0"/>
          </a:p>
        </p:txBody>
      </p:sp>
      <p:sp>
        <p:nvSpPr>
          <p:cNvPr id="3" name="Marcador de contenido 2">
            <a:extLst>
              <a:ext uri="{FF2B5EF4-FFF2-40B4-BE49-F238E27FC236}">
                <a16:creationId xmlns:a16="http://schemas.microsoft.com/office/drawing/2014/main" id="{96F0A7BA-5A81-ACCF-C529-57121431D3C1}"/>
              </a:ext>
            </a:extLst>
          </p:cNvPr>
          <p:cNvSpPr>
            <a:spLocks noGrp="1"/>
          </p:cNvSpPr>
          <p:nvPr>
            <p:ph idx="1"/>
          </p:nvPr>
        </p:nvSpPr>
        <p:spPr/>
        <p:txBody>
          <a:bodyPr/>
          <a:lstStyle/>
          <a:p>
            <a:r>
              <a:rPr lang="es-ES" dirty="0"/>
              <a:t>01 Contexto</a:t>
            </a:r>
          </a:p>
          <a:p>
            <a:r>
              <a:rPr lang="es-ES" dirty="0"/>
              <a:t>02 Preguntas de  interés</a:t>
            </a:r>
          </a:p>
          <a:p>
            <a:r>
              <a:rPr lang="es-ES" dirty="0"/>
              <a:t>03 Datos</a:t>
            </a:r>
          </a:p>
          <a:p>
            <a:r>
              <a:rPr lang="es-ES" dirty="0"/>
              <a:t>04 Análisis Exploratorio</a:t>
            </a:r>
          </a:p>
          <a:p>
            <a:endParaRPr lang="es-AR" dirty="0"/>
          </a:p>
        </p:txBody>
      </p:sp>
    </p:spTree>
    <p:extLst>
      <p:ext uri="{BB962C8B-B14F-4D97-AF65-F5344CB8AC3E}">
        <p14:creationId xmlns:p14="http://schemas.microsoft.com/office/powerpoint/2010/main" val="389251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D7A7B-AC9B-9172-F993-E163217CD42B}"/>
              </a:ext>
            </a:extLst>
          </p:cNvPr>
          <p:cNvSpPr>
            <a:spLocks noGrp="1"/>
          </p:cNvSpPr>
          <p:nvPr>
            <p:ph type="title"/>
          </p:nvPr>
        </p:nvSpPr>
        <p:spPr/>
        <p:txBody>
          <a:bodyPr/>
          <a:lstStyle/>
          <a:p>
            <a:pPr algn="ctr"/>
            <a:r>
              <a:rPr lang="es-ES" dirty="0"/>
              <a:t>Contexto</a:t>
            </a:r>
            <a:endParaRPr lang="es-AR" dirty="0"/>
          </a:p>
        </p:txBody>
      </p:sp>
      <p:sp>
        <p:nvSpPr>
          <p:cNvPr id="3" name="Marcador de contenido 2">
            <a:extLst>
              <a:ext uri="{FF2B5EF4-FFF2-40B4-BE49-F238E27FC236}">
                <a16:creationId xmlns:a16="http://schemas.microsoft.com/office/drawing/2014/main" id="{8084153C-FBF3-A7B1-1309-3DADDFD4F006}"/>
              </a:ext>
            </a:extLst>
          </p:cNvPr>
          <p:cNvSpPr>
            <a:spLocks noGrp="1"/>
          </p:cNvSpPr>
          <p:nvPr>
            <p:ph idx="1"/>
          </p:nvPr>
        </p:nvSpPr>
        <p:spPr/>
        <p:txBody>
          <a:bodyPr>
            <a:normAutofit fontScale="92500" lnSpcReduction="10000"/>
          </a:bodyPr>
          <a:lstStyle/>
          <a:p>
            <a:pPr marL="0" indent="0">
              <a:buNone/>
            </a:pPr>
            <a:r>
              <a:rPr lang="es-ES" dirty="0"/>
              <a:t>La información disponible a lo largo de la historia muestra que la expectativa de vida a lo largo de los años viene creciendo y mucho mas rápido aún si se consideran los últimos 100 años. </a:t>
            </a:r>
          </a:p>
          <a:p>
            <a:pPr marL="0" indent="0">
              <a:buNone/>
            </a:pPr>
            <a:r>
              <a:rPr lang="es-AR" dirty="0"/>
              <a:t>Es muy fácil sospechar que esto se debe a las condiciones de vida de la sociedad moderna vs la del siglo pasado y a la reducción de las amenazas presentes en la naturaleza que fueron mitigadas gracias a la tecnología. </a:t>
            </a:r>
          </a:p>
          <a:p>
            <a:pPr marL="0" indent="0">
              <a:buNone/>
            </a:pPr>
            <a:r>
              <a:rPr lang="es-AR" dirty="0"/>
              <a:t>Sin embargo, si bien a nivel global el índice aumenta, en algunos lugares del planeta esto no sucede. </a:t>
            </a:r>
          </a:p>
          <a:p>
            <a:pPr marL="0" indent="0">
              <a:buNone/>
            </a:pPr>
            <a:r>
              <a:rPr lang="es-AR" dirty="0"/>
              <a:t>La idea es intentar conseguir un modelo que prediga como va a evolucionar la expectativa de vida en los próximos años y poder determinar cuales son los factores claves que afectan a la misma. </a:t>
            </a:r>
          </a:p>
          <a:p>
            <a:pPr marL="0" indent="0">
              <a:buNone/>
            </a:pPr>
            <a:r>
              <a:rPr lang="es-AR" dirty="0"/>
              <a:t>Estos factores son de vital importancia para la planificación, en materia de salud, de las inversiones y políticas en los sectores públicos y privados interesados. </a:t>
            </a:r>
            <a:endParaRPr lang="es-ES" dirty="0"/>
          </a:p>
        </p:txBody>
      </p:sp>
    </p:spTree>
    <p:extLst>
      <p:ext uri="{BB962C8B-B14F-4D97-AF65-F5344CB8AC3E}">
        <p14:creationId xmlns:p14="http://schemas.microsoft.com/office/powerpoint/2010/main" val="307210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234F7-ED39-0DA1-401E-DBB36C36D714}"/>
              </a:ext>
            </a:extLst>
          </p:cNvPr>
          <p:cNvSpPr>
            <a:spLocks noGrp="1"/>
          </p:cNvSpPr>
          <p:nvPr>
            <p:ph type="title"/>
          </p:nvPr>
        </p:nvSpPr>
        <p:spPr/>
        <p:txBody>
          <a:bodyPr/>
          <a:lstStyle/>
          <a:p>
            <a:pPr algn="ctr"/>
            <a:r>
              <a:rPr lang="es-ES" dirty="0"/>
              <a:t>Preguntas de Interés</a:t>
            </a:r>
            <a:endParaRPr lang="es-AR" dirty="0"/>
          </a:p>
        </p:txBody>
      </p:sp>
      <p:sp>
        <p:nvSpPr>
          <p:cNvPr id="3" name="Marcador de contenido 2">
            <a:extLst>
              <a:ext uri="{FF2B5EF4-FFF2-40B4-BE49-F238E27FC236}">
                <a16:creationId xmlns:a16="http://schemas.microsoft.com/office/drawing/2014/main" id="{94CA903D-6B37-2AAA-B88D-7EEA31433157}"/>
              </a:ext>
            </a:extLst>
          </p:cNvPr>
          <p:cNvSpPr>
            <a:spLocks noGrp="1"/>
          </p:cNvSpPr>
          <p:nvPr>
            <p:ph idx="1"/>
          </p:nvPr>
        </p:nvSpPr>
        <p:spPr>
          <a:xfrm>
            <a:off x="2589212" y="2158767"/>
            <a:ext cx="8915400" cy="3777622"/>
          </a:xfrm>
        </p:spPr>
        <p:txBody>
          <a:bodyPr/>
          <a:lstStyle/>
          <a:p>
            <a:pPr marL="0" indent="0">
              <a:buNone/>
            </a:pPr>
            <a:r>
              <a:rPr lang="es-ES" dirty="0"/>
              <a:t>Las preguntas principales que queremos responder son:</a:t>
            </a:r>
          </a:p>
          <a:p>
            <a:pPr lvl="1"/>
            <a:r>
              <a:rPr lang="es-ES" dirty="0"/>
              <a:t>¿Cuál será la expectativa de vida de los individuos de una población?</a:t>
            </a:r>
          </a:p>
          <a:p>
            <a:pPr lvl="1"/>
            <a:r>
              <a:rPr lang="es-ES" dirty="0"/>
              <a:t>¿Cuáles son los principales factores que la afectan?</a:t>
            </a:r>
            <a:endParaRPr lang="es-AR" dirty="0"/>
          </a:p>
          <a:p>
            <a:pPr marL="0" indent="0">
              <a:buNone/>
            </a:pPr>
            <a:endParaRPr lang="es-AR" dirty="0"/>
          </a:p>
          <a:p>
            <a:pPr marL="0" indent="0">
              <a:buNone/>
            </a:pPr>
            <a:r>
              <a:rPr lang="es-AR" dirty="0"/>
              <a:t>Para poder responder estas consultar analizaremos otras que son relevantes como por ejemplo:</a:t>
            </a:r>
          </a:p>
          <a:p>
            <a:pPr lvl="1"/>
            <a:r>
              <a:rPr lang="es-AR" dirty="0"/>
              <a:t>¿En que situación esta la población respecto a las principales enfermedades?</a:t>
            </a:r>
          </a:p>
          <a:p>
            <a:pPr lvl="1"/>
            <a:r>
              <a:rPr lang="es-AR" dirty="0"/>
              <a:t>¿Cómo afecta el PBI de un país al índice de expectativa de vida?</a:t>
            </a:r>
          </a:p>
          <a:p>
            <a:pPr lvl="1"/>
            <a:r>
              <a:rPr lang="es-AR" dirty="0"/>
              <a:t>¿Qué relación existe entre el nivel de desarrollo y la expectativa de vida?</a:t>
            </a:r>
          </a:p>
          <a:p>
            <a:pPr lvl="1"/>
            <a:r>
              <a:rPr lang="es-AR" dirty="0"/>
              <a:t>¿Es el estado de desarrollo de un país determinante?</a:t>
            </a:r>
          </a:p>
          <a:p>
            <a:pPr lvl="1"/>
            <a:endParaRPr lang="es-ES" dirty="0"/>
          </a:p>
        </p:txBody>
      </p:sp>
    </p:spTree>
    <p:extLst>
      <p:ext uri="{BB962C8B-B14F-4D97-AF65-F5344CB8AC3E}">
        <p14:creationId xmlns:p14="http://schemas.microsoft.com/office/powerpoint/2010/main" val="16261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AEF7D-D4D1-27CA-90F2-6831C655332F}"/>
              </a:ext>
            </a:extLst>
          </p:cNvPr>
          <p:cNvSpPr>
            <a:spLocks noGrp="1"/>
          </p:cNvSpPr>
          <p:nvPr>
            <p:ph type="title"/>
          </p:nvPr>
        </p:nvSpPr>
        <p:spPr/>
        <p:txBody>
          <a:bodyPr/>
          <a:lstStyle/>
          <a:p>
            <a:pPr algn="ctr"/>
            <a:r>
              <a:rPr lang="es-ES" dirty="0"/>
              <a:t>Datos</a:t>
            </a:r>
            <a:endParaRPr lang="es-AR" dirty="0"/>
          </a:p>
        </p:txBody>
      </p:sp>
      <p:sp>
        <p:nvSpPr>
          <p:cNvPr id="3" name="Marcador de contenido 2">
            <a:extLst>
              <a:ext uri="{FF2B5EF4-FFF2-40B4-BE49-F238E27FC236}">
                <a16:creationId xmlns:a16="http://schemas.microsoft.com/office/drawing/2014/main" id="{13845A89-0D7A-3FB0-1871-3A482333F94A}"/>
              </a:ext>
            </a:extLst>
          </p:cNvPr>
          <p:cNvSpPr>
            <a:spLocks noGrp="1"/>
          </p:cNvSpPr>
          <p:nvPr>
            <p:ph idx="1"/>
          </p:nvPr>
        </p:nvSpPr>
        <p:spPr>
          <a:xfrm>
            <a:off x="2589212" y="1417739"/>
            <a:ext cx="8915400" cy="5217953"/>
          </a:xfrm>
        </p:spPr>
        <p:txBody>
          <a:bodyPr>
            <a:noAutofit/>
          </a:bodyPr>
          <a:lstStyle/>
          <a:p>
            <a:pPr>
              <a:spcBef>
                <a:spcPts val="400"/>
              </a:spcBef>
            </a:pPr>
            <a:r>
              <a:rPr lang="es-ES" sz="1000" dirty="0"/>
              <a:t>Los datos que se tienen constan de un </a:t>
            </a:r>
            <a:r>
              <a:rPr lang="es-ES" sz="1000" dirty="0" err="1"/>
              <a:t>Dataset</a:t>
            </a:r>
            <a:r>
              <a:rPr lang="es-ES" sz="1000" dirty="0"/>
              <a:t> obtenido de la plataforma </a:t>
            </a:r>
            <a:r>
              <a:rPr lang="es-ES" sz="1000" dirty="0" err="1"/>
              <a:t>Kaggle</a:t>
            </a:r>
            <a:r>
              <a:rPr lang="es-ES" sz="1000" dirty="0"/>
              <a:t> que tiene 22 Columnas y 2938 filas</a:t>
            </a:r>
            <a:r>
              <a:rPr lang="es-AR" sz="1000" dirty="0"/>
              <a:t>. </a:t>
            </a:r>
          </a:p>
          <a:p>
            <a:pPr>
              <a:spcBef>
                <a:spcPts val="400"/>
              </a:spcBef>
            </a:pPr>
            <a:r>
              <a:rPr lang="es-AR" sz="1000" dirty="0"/>
              <a:t>Las columnas presentan la siguiente información:</a:t>
            </a:r>
          </a:p>
          <a:p>
            <a:pPr lvl="1">
              <a:spcBef>
                <a:spcPts val="400"/>
              </a:spcBef>
            </a:pPr>
            <a:r>
              <a:rPr lang="es-AR" sz="1000" dirty="0"/>
              <a:t>1. Country: </a:t>
            </a:r>
            <a:r>
              <a:rPr lang="es-AR" sz="1000" dirty="0" err="1"/>
              <a:t>Pais</a:t>
            </a:r>
            <a:endParaRPr lang="es-AR" sz="1000" dirty="0"/>
          </a:p>
          <a:p>
            <a:pPr lvl="1">
              <a:spcBef>
                <a:spcPts val="400"/>
              </a:spcBef>
            </a:pPr>
            <a:r>
              <a:rPr lang="es-AR" sz="1000" dirty="0"/>
              <a:t>2. </a:t>
            </a:r>
            <a:r>
              <a:rPr lang="es-AR" sz="1000" dirty="0" err="1"/>
              <a:t>Year</a:t>
            </a:r>
            <a:r>
              <a:rPr lang="es-AR" sz="1000" dirty="0"/>
              <a:t>: Año</a:t>
            </a:r>
          </a:p>
          <a:p>
            <a:pPr lvl="1">
              <a:spcBef>
                <a:spcPts val="400"/>
              </a:spcBef>
            </a:pPr>
            <a:r>
              <a:rPr lang="es-AR" sz="1000" dirty="0"/>
              <a:t>3. Status: Estado del País (</a:t>
            </a:r>
            <a:r>
              <a:rPr lang="es-AR" sz="1000" dirty="0" err="1"/>
              <a:t>Developing</a:t>
            </a:r>
            <a:r>
              <a:rPr lang="es-AR" sz="1000" dirty="0"/>
              <a:t> o </a:t>
            </a:r>
            <a:r>
              <a:rPr lang="es-AR" sz="1000" dirty="0" err="1"/>
              <a:t>Developed</a:t>
            </a:r>
            <a:r>
              <a:rPr lang="es-AR" sz="1000" dirty="0"/>
              <a:t>)</a:t>
            </a:r>
          </a:p>
          <a:p>
            <a:pPr lvl="1">
              <a:spcBef>
                <a:spcPts val="400"/>
              </a:spcBef>
            </a:pPr>
            <a:r>
              <a:rPr lang="es-AR" sz="1000" dirty="0"/>
              <a:t>4. </a:t>
            </a:r>
            <a:r>
              <a:rPr lang="es-AR" sz="1000" dirty="0" err="1"/>
              <a:t>Life</a:t>
            </a:r>
            <a:r>
              <a:rPr lang="es-AR" sz="1000" dirty="0"/>
              <a:t> </a:t>
            </a:r>
            <a:r>
              <a:rPr lang="es-AR" sz="1000" dirty="0" err="1"/>
              <a:t>expectancy</a:t>
            </a:r>
            <a:r>
              <a:rPr lang="es-AR" sz="1000" dirty="0"/>
              <a:t>: Expectativa de vida en edad </a:t>
            </a:r>
          </a:p>
          <a:p>
            <a:pPr lvl="1">
              <a:spcBef>
                <a:spcPts val="400"/>
              </a:spcBef>
            </a:pPr>
            <a:r>
              <a:rPr lang="es-AR" sz="1000" dirty="0"/>
              <a:t>5. </a:t>
            </a:r>
            <a:r>
              <a:rPr lang="es-AR" sz="1000" dirty="0" err="1"/>
              <a:t>Adult</a:t>
            </a:r>
            <a:r>
              <a:rPr lang="es-AR" sz="1000" dirty="0"/>
              <a:t> </a:t>
            </a:r>
            <a:r>
              <a:rPr lang="es-AR" sz="1000" dirty="0" err="1"/>
              <a:t>Mortality</a:t>
            </a:r>
            <a:r>
              <a:rPr lang="es-AR" sz="1000" dirty="0"/>
              <a:t>: Mortalidad Adulta para ambos sexos (probabilidad de morir entre 15 y 60 años cada 1000 habitantes)</a:t>
            </a:r>
          </a:p>
          <a:p>
            <a:pPr lvl="1">
              <a:spcBef>
                <a:spcPts val="400"/>
              </a:spcBef>
            </a:pPr>
            <a:r>
              <a:rPr lang="es-AR" sz="1000" dirty="0"/>
              <a:t>6. </a:t>
            </a:r>
            <a:r>
              <a:rPr lang="es-AR" sz="1000" dirty="0" err="1"/>
              <a:t>infant</a:t>
            </a:r>
            <a:r>
              <a:rPr lang="es-AR" sz="1000" dirty="0"/>
              <a:t> </a:t>
            </a:r>
            <a:r>
              <a:rPr lang="es-AR" sz="1000" dirty="0" err="1"/>
              <a:t>deaths</a:t>
            </a:r>
            <a:r>
              <a:rPr lang="es-AR" sz="1000" dirty="0"/>
              <a:t>: Número de muertes infantiles cada 1000 habitantes</a:t>
            </a:r>
          </a:p>
          <a:p>
            <a:pPr lvl="1">
              <a:spcBef>
                <a:spcPts val="400"/>
              </a:spcBef>
            </a:pPr>
            <a:r>
              <a:rPr lang="es-AR" sz="1000" dirty="0"/>
              <a:t>7. Alcohol: Consumo de alcohol por persona (mayor a 15 años) en litros</a:t>
            </a:r>
          </a:p>
          <a:p>
            <a:pPr lvl="1">
              <a:spcBef>
                <a:spcPts val="400"/>
              </a:spcBef>
            </a:pPr>
            <a:r>
              <a:rPr lang="es-AR" sz="1000" dirty="0"/>
              <a:t>8. </a:t>
            </a:r>
            <a:r>
              <a:rPr lang="es-AR" sz="1000" dirty="0" err="1"/>
              <a:t>percentage</a:t>
            </a:r>
            <a:r>
              <a:rPr lang="es-AR" sz="1000" dirty="0"/>
              <a:t> </a:t>
            </a:r>
            <a:r>
              <a:rPr lang="es-AR" sz="1000" dirty="0" err="1"/>
              <a:t>expenditure</a:t>
            </a:r>
            <a:r>
              <a:rPr lang="es-AR" sz="1000" dirty="0"/>
              <a:t>: Gasto en Saludo como porcentaje del PBI </a:t>
            </a:r>
          </a:p>
          <a:p>
            <a:pPr lvl="1">
              <a:spcBef>
                <a:spcPts val="400"/>
              </a:spcBef>
            </a:pPr>
            <a:r>
              <a:rPr lang="es-AR" sz="1000" dirty="0"/>
              <a:t>9. Hepatitis B: Cobertura de inmunización contra la Hepatitis B en niños de 1 año</a:t>
            </a:r>
          </a:p>
          <a:p>
            <a:pPr lvl="1">
              <a:spcBef>
                <a:spcPts val="400"/>
              </a:spcBef>
            </a:pPr>
            <a:r>
              <a:rPr lang="es-AR" sz="1000" dirty="0"/>
              <a:t>10, </a:t>
            </a:r>
            <a:r>
              <a:rPr lang="es-AR" sz="1000" dirty="0" err="1"/>
              <a:t>Measles</a:t>
            </a:r>
            <a:r>
              <a:rPr lang="es-AR" sz="1000" dirty="0"/>
              <a:t>: Numero de casos reportados de sarampión cada 1000 habitantes</a:t>
            </a:r>
          </a:p>
          <a:p>
            <a:pPr lvl="1">
              <a:spcBef>
                <a:spcPts val="400"/>
              </a:spcBef>
            </a:pPr>
            <a:r>
              <a:rPr lang="es-AR" sz="1000" dirty="0"/>
              <a:t>11. BMI: Promedio de Índice de Masa Corporal de toda la población</a:t>
            </a:r>
          </a:p>
          <a:p>
            <a:pPr lvl="1">
              <a:spcBef>
                <a:spcPts val="400"/>
              </a:spcBef>
            </a:pPr>
            <a:r>
              <a:rPr lang="es-AR" sz="1000" dirty="0"/>
              <a:t>12. </a:t>
            </a:r>
            <a:r>
              <a:rPr lang="es-AR" sz="1000" dirty="0" err="1"/>
              <a:t>under-five</a:t>
            </a:r>
            <a:r>
              <a:rPr lang="es-AR" sz="1000" dirty="0"/>
              <a:t> </a:t>
            </a:r>
            <a:r>
              <a:rPr lang="es-AR" sz="1000" dirty="0" err="1"/>
              <a:t>deaths</a:t>
            </a:r>
            <a:r>
              <a:rPr lang="es-AR" sz="1000" dirty="0"/>
              <a:t>: Numero de muertes cada 1000 habitantes de niños menores de 5 años</a:t>
            </a:r>
          </a:p>
          <a:p>
            <a:pPr lvl="1">
              <a:spcBef>
                <a:spcPts val="400"/>
              </a:spcBef>
            </a:pPr>
            <a:r>
              <a:rPr lang="es-AR" sz="1000" dirty="0"/>
              <a:t>13. Polio: </a:t>
            </a:r>
            <a:r>
              <a:rPr lang="es-AR" sz="1000" dirty="0" err="1"/>
              <a:t>Covertura</a:t>
            </a:r>
            <a:r>
              <a:rPr lang="es-AR" sz="1000" dirty="0"/>
              <a:t> de inmunización contra la Polio en niños de 1 año de edad</a:t>
            </a:r>
          </a:p>
          <a:p>
            <a:pPr lvl="1">
              <a:spcBef>
                <a:spcPts val="400"/>
              </a:spcBef>
            </a:pPr>
            <a:r>
              <a:rPr lang="es-AR" sz="1000" dirty="0"/>
              <a:t>14. Total </a:t>
            </a:r>
            <a:r>
              <a:rPr lang="es-AR" sz="1000" dirty="0" err="1"/>
              <a:t>expenditure</a:t>
            </a:r>
            <a:r>
              <a:rPr lang="es-AR" sz="1000" dirty="0"/>
              <a:t>: Gasto total en salud del gobierno como porcentaje del gasto total del gobierno</a:t>
            </a:r>
          </a:p>
          <a:p>
            <a:pPr lvl="1">
              <a:spcBef>
                <a:spcPts val="400"/>
              </a:spcBef>
            </a:pPr>
            <a:r>
              <a:rPr lang="es-AR" sz="1000" dirty="0"/>
              <a:t>15. </a:t>
            </a:r>
            <a:r>
              <a:rPr lang="es-AR" sz="1000" dirty="0" err="1"/>
              <a:t>Diphtheria</a:t>
            </a:r>
            <a:r>
              <a:rPr lang="es-AR" sz="1000" dirty="0"/>
              <a:t> : Cobertura de inmunización de DTP3(Difteria, Tétanos y Tos Ferina) en niños de 1 año </a:t>
            </a:r>
          </a:p>
          <a:p>
            <a:pPr lvl="1">
              <a:spcBef>
                <a:spcPts val="400"/>
              </a:spcBef>
            </a:pPr>
            <a:r>
              <a:rPr lang="es-AR" sz="1000" dirty="0"/>
              <a:t>16. HIV/AIDS: Muertes cada 1000 nacidos vivos VIH/SIDA (0-4 años)</a:t>
            </a:r>
          </a:p>
          <a:p>
            <a:pPr lvl="1">
              <a:spcBef>
                <a:spcPts val="400"/>
              </a:spcBef>
            </a:pPr>
            <a:r>
              <a:rPr lang="es-AR" sz="1000" dirty="0"/>
              <a:t>17. GDP: Producto Bruto Interno o Producto Interno Bruto</a:t>
            </a:r>
          </a:p>
          <a:p>
            <a:pPr lvl="1">
              <a:spcBef>
                <a:spcPts val="400"/>
              </a:spcBef>
            </a:pPr>
            <a:r>
              <a:rPr lang="es-AR" sz="1000" dirty="0"/>
              <a:t>18. </a:t>
            </a:r>
            <a:r>
              <a:rPr lang="es-AR" sz="1000" dirty="0" err="1"/>
              <a:t>Population</a:t>
            </a:r>
            <a:r>
              <a:rPr lang="es-AR" sz="1000" dirty="0"/>
              <a:t>: Población del País</a:t>
            </a:r>
          </a:p>
          <a:p>
            <a:pPr lvl="1">
              <a:spcBef>
                <a:spcPts val="400"/>
              </a:spcBef>
            </a:pPr>
            <a:r>
              <a:rPr lang="es-AR" sz="1000" dirty="0"/>
              <a:t>19. </a:t>
            </a:r>
            <a:r>
              <a:rPr lang="es-AR" sz="1000" dirty="0" err="1"/>
              <a:t>thinness</a:t>
            </a:r>
            <a:r>
              <a:rPr lang="es-AR" sz="1000" dirty="0"/>
              <a:t>  1-19 </a:t>
            </a:r>
            <a:r>
              <a:rPr lang="es-AR" sz="1000" dirty="0" err="1"/>
              <a:t>years</a:t>
            </a:r>
            <a:r>
              <a:rPr lang="es-AR" sz="1000" dirty="0"/>
              <a:t>: Prevalencia de delgadez en niños y adolescentes de 10 a 19 años (%)</a:t>
            </a:r>
          </a:p>
          <a:p>
            <a:pPr lvl="1">
              <a:spcBef>
                <a:spcPts val="400"/>
              </a:spcBef>
            </a:pPr>
            <a:r>
              <a:rPr lang="es-AR" sz="1000" dirty="0"/>
              <a:t>20. </a:t>
            </a:r>
            <a:r>
              <a:rPr lang="es-AR" sz="1000" dirty="0" err="1"/>
              <a:t>thinness</a:t>
            </a:r>
            <a:r>
              <a:rPr lang="es-AR" sz="1000" dirty="0"/>
              <a:t> 5-9 </a:t>
            </a:r>
            <a:r>
              <a:rPr lang="es-AR" sz="1000" dirty="0" err="1"/>
              <a:t>years</a:t>
            </a:r>
            <a:r>
              <a:rPr lang="es-AR" sz="1000" dirty="0"/>
              <a:t>: Prevalencia de delgadez en niños de 5 a 9 años (%)</a:t>
            </a:r>
          </a:p>
          <a:p>
            <a:pPr lvl="1">
              <a:spcBef>
                <a:spcPts val="400"/>
              </a:spcBef>
            </a:pPr>
            <a:r>
              <a:rPr lang="es-AR" sz="1000" dirty="0"/>
              <a:t>21. </a:t>
            </a:r>
            <a:r>
              <a:rPr lang="es-AR" sz="1000" dirty="0" err="1"/>
              <a:t>Income</a:t>
            </a:r>
            <a:r>
              <a:rPr lang="es-AR" sz="1000" dirty="0"/>
              <a:t> </a:t>
            </a:r>
            <a:r>
              <a:rPr lang="es-AR" sz="1000" dirty="0" err="1"/>
              <a:t>composition</a:t>
            </a:r>
            <a:r>
              <a:rPr lang="es-AR" sz="1000" dirty="0"/>
              <a:t> </a:t>
            </a:r>
            <a:r>
              <a:rPr lang="es-AR" sz="1000" dirty="0" err="1"/>
              <a:t>of</a:t>
            </a:r>
            <a:r>
              <a:rPr lang="es-AR" sz="1000" dirty="0"/>
              <a:t> </a:t>
            </a:r>
            <a:r>
              <a:rPr lang="es-AR" sz="1000" dirty="0" err="1"/>
              <a:t>resources</a:t>
            </a:r>
            <a:r>
              <a:rPr lang="es-AR" sz="1000" dirty="0"/>
              <a:t>: Índice de Desarrollo Humano en términos de composición de ingresos de los recursos (índice que va de 0 a 1)</a:t>
            </a:r>
          </a:p>
          <a:p>
            <a:pPr lvl="1">
              <a:spcBef>
                <a:spcPts val="400"/>
              </a:spcBef>
            </a:pPr>
            <a:r>
              <a:rPr lang="es-AR" sz="1000" dirty="0"/>
              <a:t>22. </a:t>
            </a:r>
            <a:r>
              <a:rPr lang="es-AR" sz="1000" dirty="0" err="1"/>
              <a:t>Schooling</a:t>
            </a:r>
            <a:r>
              <a:rPr lang="es-AR" sz="1000" dirty="0"/>
              <a:t>: Número de años de escolaridad (años)</a:t>
            </a:r>
            <a:endParaRPr lang="es-ES" sz="1000" dirty="0"/>
          </a:p>
        </p:txBody>
      </p:sp>
    </p:spTree>
    <p:extLst>
      <p:ext uri="{BB962C8B-B14F-4D97-AF65-F5344CB8AC3E}">
        <p14:creationId xmlns:p14="http://schemas.microsoft.com/office/powerpoint/2010/main" val="357078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96291-A368-10CD-EC44-40D3D874F10E}"/>
              </a:ext>
            </a:extLst>
          </p:cNvPr>
          <p:cNvSpPr>
            <a:spLocks noGrp="1"/>
          </p:cNvSpPr>
          <p:nvPr>
            <p:ph type="title"/>
          </p:nvPr>
        </p:nvSpPr>
        <p:spPr/>
        <p:txBody>
          <a:bodyPr/>
          <a:lstStyle/>
          <a:p>
            <a:pPr algn="ctr"/>
            <a:r>
              <a:rPr lang="es-ES" dirty="0"/>
              <a:t>Análisis exploratorio</a:t>
            </a:r>
            <a:endParaRPr lang="es-AR" dirty="0"/>
          </a:p>
        </p:txBody>
      </p:sp>
      <p:sp>
        <p:nvSpPr>
          <p:cNvPr id="3" name="Marcador de contenido 2">
            <a:extLst>
              <a:ext uri="{FF2B5EF4-FFF2-40B4-BE49-F238E27FC236}">
                <a16:creationId xmlns:a16="http://schemas.microsoft.com/office/drawing/2014/main" id="{8CF6D5EB-E815-110A-5E6E-11C7846FDE5D}"/>
              </a:ext>
            </a:extLst>
          </p:cNvPr>
          <p:cNvSpPr>
            <a:spLocks noGrp="1"/>
          </p:cNvSpPr>
          <p:nvPr>
            <p:ph idx="1"/>
          </p:nvPr>
        </p:nvSpPr>
        <p:spPr>
          <a:xfrm>
            <a:off x="2798937" y="1379290"/>
            <a:ext cx="8915400" cy="525710"/>
          </a:xfrm>
        </p:spPr>
        <p:txBody>
          <a:bodyPr/>
          <a:lstStyle/>
          <a:p>
            <a:pPr marL="0" indent="0">
              <a:buNone/>
            </a:pPr>
            <a:r>
              <a:rPr lang="es-AR" dirty="0"/>
              <a:t>¿En que situación esta la población respecto a las principales enfermedades?</a:t>
            </a:r>
          </a:p>
          <a:p>
            <a:pPr marL="0" indent="0">
              <a:buNone/>
            </a:pPr>
            <a:endParaRPr lang="es-AR" dirty="0"/>
          </a:p>
        </p:txBody>
      </p:sp>
      <p:pic>
        <p:nvPicPr>
          <p:cNvPr id="5" name="Imagen 4">
            <a:extLst>
              <a:ext uri="{FF2B5EF4-FFF2-40B4-BE49-F238E27FC236}">
                <a16:creationId xmlns:a16="http://schemas.microsoft.com/office/drawing/2014/main" id="{D7EBDC88-3C8D-0F8F-842E-3DCA24D4D251}"/>
              </a:ext>
            </a:extLst>
          </p:cNvPr>
          <p:cNvPicPr>
            <a:picLocks noChangeAspect="1"/>
          </p:cNvPicPr>
          <p:nvPr/>
        </p:nvPicPr>
        <p:blipFill>
          <a:blip r:embed="rId2"/>
          <a:stretch>
            <a:fillRect/>
          </a:stretch>
        </p:blipFill>
        <p:spPr>
          <a:xfrm>
            <a:off x="5573095" y="2127380"/>
            <a:ext cx="6478945" cy="3351330"/>
          </a:xfrm>
          <a:prstGeom prst="rect">
            <a:avLst/>
          </a:prstGeom>
        </p:spPr>
      </p:pic>
      <p:sp>
        <p:nvSpPr>
          <p:cNvPr id="6" name="Marcador de contenido 2">
            <a:extLst>
              <a:ext uri="{FF2B5EF4-FFF2-40B4-BE49-F238E27FC236}">
                <a16:creationId xmlns:a16="http://schemas.microsoft.com/office/drawing/2014/main" id="{C2CE7806-1ABC-3EC4-6FEE-895407CE34DD}"/>
              </a:ext>
            </a:extLst>
          </p:cNvPr>
          <p:cNvSpPr txBox="1">
            <a:spLocks/>
          </p:cNvSpPr>
          <p:nvPr/>
        </p:nvSpPr>
        <p:spPr>
          <a:xfrm>
            <a:off x="2407298" y="2127379"/>
            <a:ext cx="3051109" cy="446636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ES" sz="1000" dirty="0"/>
              <a:t>De la descripción de los datos sabemos que tanto para el caso de Hepatitis B, </a:t>
            </a:r>
            <a:r>
              <a:rPr lang="es-ES" sz="1000" dirty="0" err="1"/>
              <a:t>Diptheria</a:t>
            </a:r>
            <a:r>
              <a:rPr lang="es-ES" sz="1000" dirty="0"/>
              <a:t> y Polio, se hace referencia a la cantidad de vacunados.  Podemos apreciar que en los tres casos, la media esta en valores altos  y muy similares, cercanos a 100 cada 1000 habitantes.</a:t>
            </a:r>
          </a:p>
          <a:p>
            <a:pPr marL="0" indent="0">
              <a:buFont typeface="Wingdings 3" charset="2"/>
              <a:buNone/>
            </a:pPr>
            <a:r>
              <a:rPr lang="es-ES" sz="1000" dirty="0"/>
              <a:t>Sin embargo para el caso del </a:t>
            </a:r>
            <a:r>
              <a:rPr lang="es-ES" sz="1000" dirty="0" err="1"/>
              <a:t>Sarampion</a:t>
            </a:r>
            <a:r>
              <a:rPr lang="es-ES" sz="1000" dirty="0"/>
              <a:t>(</a:t>
            </a:r>
            <a:r>
              <a:rPr lang="es-ES" sz="1000" dirty="0" err="1"/>
              <a:t>Measles</a:t>
            </a:r>
            <a:r>
              <a:rPr lang="es-ES" sz="1000" dirty="0"/>
              <a:t>), HIV/AIDS con la cantidad de muertos cada mil habitantes (recién nacidos para el HIV). Podemos ver claramente que las medias están en valores muy bajos, sin embargo existen lugares donde siguen habiendo muchas muertes debidas a ellas.</a:t>
            </a:r>
          </a:p>
          <a:p>
            <a:pPr marL="0" indent="0">
              <a:buFont typeface="Wingdings 3" charset="2"/>
              <a:buNone/>
            </a:pPr>
            <a:r>
              <a:rPr lang="es-ES" sz="1000" dirty="0"/>
              <a:t>El alcohol y el BMI parecen ser las distribuciones mas parejas. Se puede ver que el alcohol tiene una distribución orientada hacia la derecha con algunos valores </a:t>
            </a:r>
            <a:r>
              <a:rPr lang="es-ES" sz="1000" dirty="0" err="1"/>
              <a:t>outlyers</a:t>
            </a:r>
            <a:r>
              <a:rPr lang="es-ES" sz="1000" dirty="0"/>
              <a:t> mientras que el BMI tiene una leve orientación hacia la derecha. Cabe destacar que si bien </a:t>
            </a:r>
            <a:r>
              <a:rPr lang="es-ES" sz="1000" dirty="0" err="1"/>
              <a:t>seañalan</a:t>
            </a:r>
            <a:r>
              <a:rPr lang="es-ES" sz="1000" dirty="0"/>
              <a:t> que en general, el consumo de alcohol es de aproximadamente 3Lts, la media de la población mundial tiene un BMI de 45 indicando que es obesa.</a:t>
            </a:r>
          </a:p>
          <a:p>
            <a:pPr marL="0" indent="0">
              <a:buFont typeface="Wingdings 3" charset="2"/>
              <a:buNone/>
            </a:pPr>
            <a:r>
              <a:rPr lang="es-ES" sz="1000" dirty="0"/>
              <a:t>Esto nos podría dar la idea de que tendríamos que esperar correlaciones negativas para algunos casos(Hepatitis B, </a:t>
            </a:r>
            <a:r>
              <a:rPr lang="es-ES" sz="1000" dirty="0" err="1"/>
              <a:t>Diptheria</a:t>
            </a:r>
            <a:r>
              <a:rPr lang="es-ES" sz="1000" dirty="0"/>
              <a:t> y Polio), positivas para  los casos de </a:t>
            </a:r>
            <a:r>
              <a:rPr lang="es-ES" sz="1000" dirty="0" err="1"/>
              <a:t>Sarampion</a:t>
            </a:r>
            <a:r>
              <a:rPr lang="es-ES" sz="1000" dirty="0"/>
              <a:t>, HIV/AIDS, alcohol y BMI.</a:t>
            </a:r>
          </a:p>
          <a:p>
            <a:pPr marL="0" indent="0">
              <a:buFont typeface="Wingdings 3" charset="2"/>
              <a:buNone/>
            </a:pPr>
            <a:r>
              <a:rPr lang="es-ES" sz="1000" dirty="0"/>
              <a:t>Por otro lado es importante destacar que es necesario hacer un trabajo de los </a:t>
            </a:r>
            <a:r>
              <a:rPr lang="es-ES" sz="1000" dirty="0" err="1"/>
              <a:t>outlyers</a:t>
            </a:r>
            <a:r>
              <a:rPr lang="es-ES" sz="1000" dirty="0"/>
              <a:t>, para ver si se pueden eliminar o se deberían considerar</a:t>
            </a:r>
          </a:p>
          <a:p>
            <a:pPr marL="0" indent="0">
              <a:buFont typeface="Wingdings 3" charset="2"/>
              <a:buNone/>
            </a:pPr>
            <a:r>
              <a:rPr lang="es-ES" sz="1000" dirty="0"/>
              <a:t> </a:t>
            </a:r>
          </a:p>
          <a:p>
            <a:pPr marL="0" indent="0">
              <a:buFont typeface="Wingdings 3" charset="2"/>
              <a:buNone/>
            </a:pPr>
            <a:endParaRPr lang="es-ES" sz="1000" dirty="0"/>
          </a:p>
        </p:txBody>
      </p:sp>
    </p:spTree>
    <p:extLst>
      <p:ext uri="{BB962C8B-B14F-4D97-AF65-F5344CB8AC3E}">
        <p14:creationId xmlns:p14="http://schemas.microsoft.com/office/powerpoint/2010/main" val="260320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9" name="Group 8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3" name="Group 10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7" name="Rectangle 11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21" name="Rectangle 120">
            <a:extLst>
              <a:ext uri="{FF2B5EF4-FFF2-40B4-BE49-F238E27FC236}">
                <a16:creationId xmlns:a16="http://schemas.microsoft.com/office/drawing/2014/main" id="{513EBF72-EDB5-4278-94B8-34AAC2FA6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BD486FF-4365-499B-AFF7-0F07549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047" y="935646"/>
            <a:ext cx="4851190" cy="4968016"/>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6CB731FB-FF3E-4D53-9E6A-67C4DAD74D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126" name="Freeform 11">
              <a:extLst>
                <a:ext uri="{FF2B5EF4-FFF2-40B4-BE49-F238E27FC236}">
                  <a16:creationId xmlns:a16="http://schemas.microsoft.com/office/drawing/2014/main" id="{F76669B2-AA72-48F0-BE02-E23B199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7" name="Freeform 12">
              <a:extLst>
                <a:ext uri="{FF2B5EF4-FFF2-40B4-BE49-F238E27FC236}">
                  <a16:creationId xmlns:a16="http://schemas.microsoft.com/office/drawing/2014/main" id="{F7EF4251-A868-4B47-8099-154550F04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8" name="Freeform 13">
              <a:extLst>
                <a:ext uri="{FF2B5EF4-FFF2-40B4-BE49-F238E27FC236}">
                  <a16:creationId xmlns:a16="http://schemas.microsoft.com/office/drawing/2014/main" id="{089C3DFC-191F-40B9-93AF-2E59D5126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9" name="Freeform 14">
              <a:extLst>
                <a:ext uri="{FF2B5EF4-FFF2-40B4-BE49-F238E27FC236}">
                  <a16:creationId xmlns:a16="http://schemas.microsoft.com/office/drawing/2014/main" id="{F0B594F9-A7B5-471C-BFBE-74E9F7387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0" name="Freeform 15">
              <a:extLst>
                <a:ext uri="{FF2B5EF4-FFF2-40B4-BE49-F238E27FC236}">
                  <a16:creationId xmlns:a16="http://schemas.microsoft.com/office/drawing/2014/main" id="{562B3703-0AD3-4477-ACE3-9792DB070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1" name="Freeform 16">
              <a:extLst>
                <a:ext uri="{FF2B5EF4-FFF2-40B4-BE49-F238E27FC236}">
                  <a16:creationId xmlns:a16="http://schemas.microsoft.com/office/drawing/2014/main" id="{AFC61811-5AD7-40A8-9E5C-80020778D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32" name="Freeform 17">
              <a:extLst>
                <a:ext uri="{FF2B5EF4-FFF2-40B4-BE49-F238E27FC236}">
                  <a16:creationId xmlns:a16="http://schemas.microsoft.com/office/drawing/2014/main" id="{CEACC779-3664-47DA-AF86-A2D8EF93A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33" name="Freeform 18">
              <a:extLst>
                <a:ext uri="{FF2B5EF4-FFF2-40B4-BE49-F238E27FC236}">
                  <a16:creationId xmlns:a16="http://schemas.microsoft.com/office/drawing/2014/main" id="{BF9F040E-FE57-4AD6-8CBF-357962246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34" name="Freeform 19">
              <a:extLst>
                <a:ext uri="{FF2B5EF4-FFF2-40B4-BE49-F238E27FC236}">
                  <a16:creationId xmlns:a16="http://schemas.microsoft.com/office/drawing/2014/main" id="{9BBEC815-1ED3-430D-B771-4CFC3952F7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35" name="Freeform 20">
              <a:extLst>
                <a:ext uri="{FF2B5EF4-FFF2-40B4-BE49-F238E27FC236}">
                  <a16:creationId xmlns:a16="http://schemas.microsoft.com/office/drawing/2014/main" id="{E076923D-B0A5-40D9-BE13-91C93F1E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36" name="Freeform 21">
              <a:extLst>
                <a:ext uri="{FF2B5EF4-FFF2-40B4-BE49-F238E27FC236}">
                  <a16:creationId xmlns:a16="http://schemas.microsoft.com/office/drawing/2014/main" id="{1CA2364B-42C8-4755-9072-E60C43561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37" name="Freeform 22">
              <a:extLst>
                <a:ext uri="{FF2B5EF4-FFF2-40B4-BE49-F238E27FC236}">
                  <a16:creationId xmlns:a16="http://schemas.microsoft.com/office/drawing/2014/main" id="{D01B42BD-FD31-49A1-A45A-C98410BC8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9" name="Group 138">
            <a:extLst>
              <a:ext uri="{FF2B5EF4-FFF2-40B4-BE49-F238E27FC236}">
                <a16:creationId xmlns:a16="http://schemas.microsoft.com/office/drawing/2014/main" id="{3D79CD01-D829-46FC-843C-D4F80BD91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140" name="Freeform 27">
              <a:extLst>
                <a:ext uri="{FF2B5EF4-FFF2-40B4-BE49-F238E27FC236}">
                  <a16:creationId xmlns:a16="http://schemas.microsoft.com/office/drawing/2014/main" id="{252D6E81-1EBB-4132-B5B0-556E4A35F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1" name="Freeform 28">
              <a:extLst>
                <a:ext uri="{FF2B5EF4-FFF2-40B4-BE49-F238E27FC236}">
                  <a16:creationId xmlns:a16="http://schemas.microsoft.com/office/drawing/2014/main" id="{BE7131A3-1888-4927-B822-590D34151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42" name="Freeform 29">
              <a:extLst>
                <a:ext uri="{FF2B5EF4-FFF2-40B4-BE49-F238E27FC236}">
                  <a16:creationId xmlns:a16="http://schemas.microsoft.com/office/drawing/2014/main" id="{024990C0-6285-4C3B-A5B5-B6AC37098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3" name="Freeform 30">
              <a:extLst>
                <a:ext uri="{FF2B5EF4-FFF2-40B4-BE49-F238E27FC236}">
                  <a16:creationId xmlns:a16="http://schemas.microsoft.com/office/drawing/2014/main" id="{D262A308-5E13-40AA-AA87-D105F5533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44" name="Freeform 31">
              <a:extLst>
                <a:ext uri="{FF2B5EF4-FFF2-40B4-BE49-F238E27FC236}">
                  <a16:creationId xmlns:a16="http://schemas.microsoft.com/office/drawing/2014/main" id="{F7DF2F8A-7C9D-4727-A7D6-C74AF47929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45" name="Freeform 32">
              <a:extLst>
                <a:ext uri="{FF2B5EF4-FFF2-40B4-BE49-F238E27FC236}">
                  <a16:creationId xmlns:a16="http://schemas.microsoft.com/office/drawing/2014/main" id="{93DA702E-EE7A-4584-9847-803FDCDB1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46" name="Freeform 33">
              <a:extLst>
                <a:ext uri="{FF2B5EF4-FFF2-40B4-BE49-F238E27FC236}">
                  <a16:creationId xmlns:a16="http://schemas.microsoft.com/office/drawing/2014/main" id="{AF7E021C-0B5A-4035-8A00-029A52847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47" name="Freeform 34">
              <a:extLst>
                <a:ext uri="{FF2B5EF4-FFF2-40B4-BE49-F238E27FC236}">
                  <a16:creationId xmlns:a16="http://schemas.microsoft.com/office/drawing/2014/main" id="{CE46A368-BBD8-41CC-B450-E298BE02D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48" name="Freeform 35">
              <a:extLst>
                <a:ext uri="{FF2B5EF4-FFF2-40B4-BE49-F238E27FC236}">
                  <a16:creationId xmlns:a16="http://schemas.microsoft.com/office/drawing/2014/main" id="{A99CD41F-58F2-4092-9F39-26AE634EC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49" name="Freeform 36">
              <a:extLst>
                <a:ext uri="{FF2B5EF4-FFF2-40B4-BE49-F238E27FC236}">
                  <a16:creationId xmlns:a16="http://schemas.microsoft.com/office/drawing/2014/main" id="{D368702B-EDA4-4EB6-A760-C68F022DA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0" name="Freeform 37">
              <a:extLst>
                <a:ext uri="{FF2B5EF4-FFF2-40B4-BE49-F238E27FC236}">
                  <a16:creationId xmlns:a16="http://schemas.microsoft.com/office/drawing/2014/main" id="{2FB0ECE4-08DF-4876-8CC9-7EB32EF25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1" name="Freeform 38">
              <a:extLst>
                <a:ext uri="{FF2B5EF4-FFF2-40B4-BE49-F238E27FC236}">
                  <a16:creationId xmlns:a16="http://schemas.microsoft.com/office/drawing/2014/main" id="{C978BD1A-4BF4-42EC-B61D-9D7700FE1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ítulo 1">
            <a:extLst>
              <a:ext uri="{FF2B5EF4-FFF2-40B4-BE49-F238E27FC236}">
                <a16:creationId xmlns:a16="http://schemas.microsoft.com/office/drawing/2014/main" id="{DFCC7505-D1D8-141A-B2E7-D17A8C7D6E8B}"/>
              </a:ext>
            </a:extLst>
          </p:cNvPr>
          <p:cNvSpPr>
            <a:spLocks noGrp="1"/>
          </p:cNvSpPr>
          <p:nvPr>
            <p:ph type="title"/>
          </p:nvPr>
        </p:nvSpPr>
        <p:spPr>
          <a:xfrm>
            <a:off x="8324602" y="2137532"/>
            <a:ext cx="3181597" cy="1501235"/>
          </a:xfrm>
        </p:spPr>
        <p:txBody>
          <a:bodyPr vert="horz" lIns="91440" tIns="45720" rIns="91440" bIns="45720" rtlCol="0" anchor="b">
            <a:normAutofit fontScale="90000"/>
          </a:bodyPr>
          <a:lstStyle/>
          <a:p>
            <a:pPr lvl="1" algn="l" defTabSz="457200" rtl="0">
              <a:lnSpc>
                <a:spcPct val="90000"/>
              </a:lnSpc>
              <a:spcBef>
                <a:spcPct val="0"/>
              </a:spcBef>
            </a:pPr>
            <a:r>
              <a:rPr lang="en-US" kern="1200" dirty="0">
                <a:solidFill>
                  <a:schemeClr val="tx1">
                    <a:lumMod val="85000"/>
                    <a:lumOff val="15000"/>
                  </a:schemeClr>
                </a:solidFill>
                <a:latin typeface="+mj-lt"/>
                <a:ea typeface="+mj-ea"/>
                <a:cs typeface="+mj-cs"/>
              </a:rPr>
              <a:t>¿</a:t>
            </a:r>
            <a:r>
              <a:rPr lang="en-US" kern="1200" dirty="0" err="1">
                <a:solidFill>
                  <a:schemeClr val="tx1">
                    <a:lumMod val="85000"/>
                    <a:lumOff val="15000"/>
                  </a:schemeClr>
                </a:solidFill>
                <a:latin typeface="+mj-lt"/>
                <a:ea typeface="+mj-ea"/>
                <a:cs typeface="+mj-cs"/>
              </a:rPr>
              <a:t>Cómo</a:t>
            </a:r>
            <a:r>
              <a:rPr lang="en-US" kern="1200" dirty="0">
                <a:solidFill>
                  <a:schemeClr val="tx1">
                    <a:lumMod val="85000"/>
                    <a:lumOff val="15000"/>
                  </a:schemeClr>
                </a:solidFill>
                <a:latin typeface="+mj-lt"/>
                <a:ea typeface="+mj-ea"/>
                <a:cs typeface="+mj-cs"/>
              </a:rPr>
              <a:t> </a:t>
            </a:r>
            <a:r>
              <a:rPr lang="en-US" kern="1200" dirty="0" err="1">
                <a:solidFill>
                  <a:schemeClr val="tx1">
                    <a:lumMod val="85000"/>
                    <a:lumOff val="15000"/>
                  </a:schemeClr>
                </a:solidFill>
                <a:latin typeface="+mj-lt"/>
                <a:ea typeface="+mj-ea"/>
                <a:cs typeface="+mj-cs"/>
              </a:rPr>
              <a:t>afecta</a:t>
            </a:r>
            <a:r>
              <a:rPr lang="en-US" kern="1200" dirty="0">
                <a:solidFill>
                  <a:schemeClr val="tx1">
                    <a:lumMod val="85000"/>
                    <a:lumOff val="15000"/>
                  </a:schemeClr>
                </a:solidFill>
                <a:latin typeface="+mj-lt"/>
                <a:ea typeface="+mj-ea"/>
                <a:cs typeface="+mj-cs"/>
              </a:rPr>
              <a:t> </a:t>
            </a:r>
            <a:r>
              <a:rPr lang="en-US" kern="1200" dirty="0" err="1">
                <a:solidFill>
                  <a:schemeClr val="tx1">
                    <a:lumMod val="85000"/>
                    <a:lumOff val="15000"/>
                  </a:schemeClr>
                </a:solidFill>
                <a:latin typeface="+mj-lt"/>
                <a:ea typeface="+mj-ea"/>
                <a:cs typeface="+mj-cs"/>
              </a:rPr>
              <a:t>el</a:t>
            </a:r>
            <a:r>
              <a:rPr lang="en-US" kern="1200" dirty="0">
                <a:solidFill>
                  <a:schemeClr val="tx1">
                    <a:lumMod val="85000"/>
                    <a:lumOff val="15000"/>
                  </a:schemeClr>
                </a:solidFill>
                <a:latin typeface="+mj-lt"/>
                <a:ea typeface="+mj-ea"/>
                <a:cs typeface="+mj-cs"/>
              </a:rPr>
              <a:t> PBI de un </a:t>
            </a:r>
            <a:r>
              <a:rPr lang="en-US" kern="1200" dirty="0" err="1">
                <a:solidFill>
                  <a:schemeClr val="tx1">
                    <a:lumMod val="85000"/>
                    <a:lumOff val="15000"/>
                  </a:schemeClr>
                </a:solidFill>
                <a:latin typeface="+mj-lt"/>
                <a:ea typeface="+mj-ea"/>
                <a:cs typeface="+mj-cs"/>
              </a:rPr>
              <a:t>país</a:t>
            </a:r>
            <a:r>
              <a:rPr lang="en-US" kern="1200" dirty="0">
                <a:solidFill>
                  <a:schemeClr val="tx1">
                    <a:lumMod val="85000"/>
                    <a:lumOff val="15000"/>
                  </a:schemeClr>
                </a:solidFill>
                <a:latin typeface="+mj-lt"/>
                <a:ea typeface="+mj-ea"/>
                <a:cs typeface="+mj-cs"/>
              </a:rPr>
              <a:t> al </a:t>
            </a:r>
            <a:r>
              <a:rPr lang="en-US" kern="1200" dirty="0" err="1">
                <a:solidFill>
                  <a:schemeClr val="tx1">
                    <a:lumMod val="85000"/>
                    <a:lumOff val="15000"/>
                  </a:schemeClr>
                </a:solidFill>
                <a:latin typeface="+mj-lt"/>
                <a:ea typeface="+mj-ea"/>
                <a:cs typeface="+mj-cs"/>
              </a:rPr>
              <a:t>índice</a:t>
            </a:r>
            <a:r>
              <a:rPr lang="en-US" kern="1200" dirty="0">
                <a:solidFill>
                  <a:schemeClr val="tx1">
                    <a:lumMod val="85000"/>
                    <a:lumOff val="15000"/>
                  </a:schemeClr>
                </a:solidFill>
                <a:latin typeface="+mj-lt"/>
                <a:ea typeface="+mj-ea"/>
                <a:cs typeface="+mj-cs"/>
              </a:rPr>
              <a:t> de </a:t>
            </a:r>
            <a:r>
              <a:rPr lang="en-US" kern="1200" dirty="0" err="1">
                <a:solidFill>
                  <a:schemeClr val="tx1">
                    <a:lumMod val="85000"/>
                    <a:lumOff val="15000"/>
                  </a:schemeClr>
                </a:solidFill>
                <a:latin typeface="+mj-lt"/>
                <a:ea typeface="+mj-ea"/>
                <a:cs typeface="+mj-cs"/>
              </a:rPr>
              <a:t>expectativa</a:t>
            </a:r>
            <a:r>
              <a:rPr lang="en-US" kern="1200" dirty="0">
                <a:solidFill>
                  <a:schemeClr val="tx1">
                    <a:lumMod val="85000"/>
                    <a:lumOff val="15000"/>
                  </a:schemeClr>
                </a:solidFill>
                <a:latin typeface="+mj-lt"/>
                <a:ea typeface="+mj-ea"/>
                <a:cs typeface="+mj-cs"/>
              </a:rPr>
              <a:t> de </a:t>
            </a:r>
            <a:r>
              <a:rPr lang="en-US" kern="1200" dirty="0" err="1">
                <a:solidFill>
                  <a:schemeClr val="tx1">
                    <a:lumMod val="85000"/>
                    <a:lumOff val="15000"/>
                  </a:schemeClr>
                </a:solidFill>
                <a:latin typeface="+mj-lt"/>
                <a:ea typeface="+mj-ea"/>
                <a:cs typeface="+mj-cs"/>
              </a:rPr>
              <a:t>vida</a:t>
            </a:r>
            <a:r>
              <a:rPr lang="en-US" kern="1200" dirty="0">
                <a:solidFill>
                  <a:schemeClr val="tx1">
                    <a:lumMod val="85000"/>
                    <a:lumOff val="15000"/>
                  </a:schemeClr>
                </a:solidFill>
                <a:latin typeface="+mj-lt"/>
                <a:ea typeface="+mj-ea"/>
                <a:cs typeface="+mj-cs"/>
              </a:rPr>
              <a:t>?</a:t>
            </a:r>
            <a:br>
              <a:rPr lang="en-US" sz="3700" kern="1200" dirty="0">
                <a:solidFill>
                  <a:schemeClr val="tx1">
                    <a:lumMod val="85000"/>
                    <a:lumOff val="15000"/>
                  </a:schemeClr>
                </a:solidFill>
                <a:latin typeface="+mj-lt"/>
                <a:ea typeface="+mj-ea"/>
                <a:cs typeface="+mj-cs"/>
              </a:rPr>
            </a:br>
            <a:endParaRPr lang="en-US" sz="3700" kern="1200" dirty="0">
              <a:solidFill>
                <a:schemeClr val="tx1">
                  <a:lumMod val="85000"/>
                  <a:lumOff val="15000"/>
                </a:schemeClr>
              </a:solidFill>
              <a:latin typeface="+mj-lt"/>
              <a:ea typeface="+mj-ea"/>
              <a:cs typeface="+mj-cs"/>
            </a:endParaRPr>
          </a:p>
        </p:txBody>
      </p:sp>
      <p:sp>
        <p:nvSpPr>
          <p:cNvPr id="3" name="Marcador de contenido 2">
            <a:extLst>
              <a:ext uri="{FF2B5EF4-FFF2-40B4-BE49-F238E27FC236}">
                <a16:creationId xmlns:a16="http://schemas.microsoft.com/office/drawing/2014/main" id="{C7A107FD-6221-58B6-2B0C-592B28DB2C10}"/>
              </a:ext>
            </a:extLst>
          </p:cNvPr>
          <p:cNvSpPr>
            <a:spLocks noGrp="1"/>
          </p:cNvSpPr>
          <p:nvPr>
            <p:ph sz="half" idx="1"/>
          </p:nvPr>
        </p:nvSpPr>
        <p:spPr>
          <a:xfrm>
            <a:off x="8324602" y="3503236"/>
            <a:ext cx="3181598" cy="1126283"/>
          </a:xfrm>
        </p:spPr>
        <p:txBody>
          <a:bodyPr vert="horz" lIns="91440" tIns="45720" rIns="91440" bIns="45720" rtlCol="0" anchor="t">
            <a:normAutofit lnSpcReduction="10000"/>
          </a:bodyPr>
          <a:lstStyle/>
          <a:p>
            <a:pPr marL="0" indent="0">
              <a:buNone/>
            </a:pPr>
            <a:r>
              <a:rPr lang="en-US" sz="1400" dirty="0">
                <a:solidFill>
                  <a:schemeClr val="tx1">
                    <a:lumMod val="65000"/>
                    <a:lumOff val="35000"/>
                  </a:schemeClr>
                </a:solidFill>
              </a:rPr>
              <a:t>Se </a:t>
            </a:r>
            <a:r>
              <a:rPr lang="en-US" sz="1400" dirty="0" err="1">
                <a:solidFill>
                  <a:schemeClr val="tx1">
                    <a:lumMod val="65000"/>
                    <a:lumOff val="35000"/>
                  </a:schemeClr>
                </a:solidFill>
              </a:rPr>
              <a:t>puede</a:t>
            </a:r>
            <a:r>
              <a:rPr lang="en-US" sz="1400" dirty="0">
                <a:solidFill>
                  <a:schemeClr val="tx1">
                    <a:lumMod val="65000"/>
                    <a:lumOff val="35000"/>
                  </a:schemeClr>
                </a:solidFill>
              </a:rPr>
              <a:t> </a:t>
            </a:r>
            <a:r>
              <a:rPr lang="en-US" sz="1400" dirty="0" err="1">
                <a:solidFill>
                  <a:schemeClr val="tx1">
                    <a:lumMod val="65000"/>
                    <a:lumOff val="35000"/>
                  </a:schemeClr>
                </a:solidFill>
              </a:rPr>
              <a:t>notar</a:t>
            </a:r>
            <a:r>
              <a:rPr lang="en-US" sz="1400" dirty="0">
                <a:solidFill>
                  <a:schemeClr val="tx1">
                    <a:lumMod val="65000"/>
                    <a:lumOff val="35000"/>
                  </a:schemeClr>
                </a:solidFill>
              </a:rPr>
              <a:t> que la </a:t>
            </a:r>
            <a:r>
              <a:rPr lang="en-US" sz="1400" dirty="0" err="1">
                <a:solidFill>
                  <a:schemeClr val="tx1">
                    <a:lumMod val="65000"/>
                    <a:lumOff val="35000"/>
                  </a:schemeClr>
                </a:solidFill>
              </a:rPr>
              <a:t>curva</a:t>
            </a:r>
            <a:r>
              <a:rPr lang="en-US" sz="1400" dirty="0">
                <a:solidFill>
                  <a:schemeClr val="tx1">
                    <a:lumMod val="65000"/>
                    <a:lumOff val="35000"/>
                  </a:schemeClr>
                </a:solidFill>
              </a:rPr>
              <a:t> </a:t>
            </a:r>
            <a:r>
              <a:rPr lang="en-US" sz="1400" dirty="0" err="1">
                <a:solidFill>
                  <a:schemeClr val="tx1">
                    <a:lumMod val="65000"/>
                    <a:lumOff val="35000"/>
                  </a:schemeClr>
                </a:solidFill>
              </a:rPr>
              <a:t>parece</a:t>
            </a:r>
            <a:r>
              <a:rPr lang="en-US" sz="1400" dirty="0">
                <a:solidFill>
                  <a:schemeClr val="tx1">
                    <a:lumMod val="65000"/>
                    <a:lumOff val="35000"/>
                  </a:schemeClr>
                </a:solidFill>
              </a:rPr>
              <a:t> </a:t>
            </a:r>
            <a:r>
              <a:rPr lang="en-US" sz="1400" dirty="0" err="1">
                <a:solidFill>
                  <a:schemeClr val="tx1">
                    <a:lumMod val="65000"/>
                    <a:lumOff val="35000"/>
                  </a:schemeClr>
                </a:solidFill>
              </a:rPr>
              <a:t>achatarse</a:t>
            </a:r>
            <a:r>
              <a:rPr lang="en-US" sz="1400" dirty="0">
                <a:solidFill>
                  <a:schemeClr val="tx1">
                    <a:lumMod val="65000"/>
                    <a:lumOff val="35000"/>
                  </a:schemeClr>
                </a:solidFill>
              </a:rPr>
              <a:t> a </a:t>
            </a:r>
            <a:r>
              <a:rPr lang="en-US" sz="1400" dirty="0" err="1">
                <a:solidFill>
                  <a:schemeClr val="tx1">
                    <a:lumMod val="65000"/>
                    <a:lumOff val="35000"/>
                  </a:schemeClr>
                </a:solidFill>
              </a:rPr>
              <a:t>medida</a:t>
            </a:r>
            <a:r>
              <a:rPr lang="en-US" sz="1400" dirty="0">
                <a:solidFill>
                  <a:schemeClr val="tx1">
                    <a:lumMod val="65000"/>
                    <a:lumOff val="35000"/>
                  </a:schemeClr>
                </a:solidFill>
              </a:rPr>
              <a:t> que se </a:t>
            </a:r>
            <a:r>
              <a:rPr lang="en-US" sz="1400" dirty="0" err="1">
                <a:solidFill>
                  <a:schemeClr val="tx1">
                    <a:lumMod val="65000"/>
                    <a:lumOff val="35000"/>
                  </a:schemeClr>
                </a:solidFill>
              </a:rPr>
              <a:t>aumenta</a:t>
            </a:r>
            <a:r>
              <a:rPr lang="en-US" sz="1400" dirty="0">
                <a:solidFill>
                  <a:schemeClr val="tx1">
                    <a:lumMod val="65000"/>
                    <a:lumOff val="35000"/>
                  </a:schemeClr>
                </a:solidFill>
              </a:rPr>
              <a:t> </a:t>
            </a:r>
            <a:r>
              <a:rPr lang="en-US" sz="1400" dirty="0" err="1">
                <a:solidFill>
                  <a:schemeClr val="tx1">
                    <a:lumMod val="65000"/>
                    <a:lumOff val="35000"/>
                  </a:schemeClr>
                </a:solidFill>
              </a:rPr>
              <a:t>el</a:t>
            </a:r>
            <a:r>
              <a:rPr lang="en-US" sz="1400" dirty="0">
                <a:solidFill>
                  <a:schemeClr val="tx1">
                    <a:lumMod val="65000"/>
                    <a:lumOff val="35000"/>
                  </a:schemeClr>
                </a:solidFill>
              </a:rPr>
              <a:t> PBI y </a:t>
            </a:r>
            <a:r>
              <a:rPr lang="en-US" sz="1400" dirty="0" err="1">
                <a:solidFill>
                  <a:schemeClr val="tx1">
                    <a:lumMod val="65000"/>
                    <a:lumOff val="35000"/>
                  </a:schemeClr>
                </a:solidFill>
              </a:rPr>
              <a:t>parece</a:t>
            </a:r>
            <a:r>
              <a:rPr lang="en-US" sz="1400" dirty="0">
                <a:solidFill>
                  <a:schemeClr val="tx1">
                    <a:lumMod val="65000"/>
                    <a:lumOff val="35000"/>
                  </a:schemeClr>
                </a:solidFill>
              </a:rPr>
              <a:t> </a:t>
            </a:r>
            <a:r>
              <a:rPr lang="en-US" sz="1400" dirty="0" err="1">
                <a:solidFill>
                  <a:schemeClr val="tx1">
                    <a:lumMod val="65000"/>
                    <a:lumOff val="35000"/>
                  </a:schemeClr>
                </a:solidFill>
              </a:rPr>
              <a:t>arrancar</a:t>
            </a:r>
            <a:r>
              <a:rPr lang="en-US" sz="1400" dirty="0">
                <a:solidFill>
                  <a:schemeClr val="tx1">
                    <a:lumMod val="65000"/>
                    <a:lumOff val="35000"/>
                  </a:schemeClr>
                </a:solidFill>
              </a:rPr>
              <a:t> a </a:t>
            </a:r>
            <a:r>
              <a:rPr lang="en-US" sz="1400" dirty="0" err="1">
                <a:solidFill>
                  <a:schemeClr val="tx1">
                    <a:lumMod val="65000"/>
                    <a:lumOff val="35000"/>
                  </a:schemeClr>
                </a:solidFill>
              </a:rPr>
              <a:t>partir</a:t>
            </a:r>
            <a:r>
              <a:rPr lang="en-US" sz="1400" dirty="0">
                <a:solidFill>
                  <a:schemeClr val="tx1">
                    <a:lumMod val="65000"/>
                    <a:lumOff val="35000"/>
                  </a:schemeClr>
                </a:solidFill>
              </a:rPr>
              <a:t> de un valor </a:t>
            </a:r>
            <a:r>
              <a:rPr lang="en-US" sz="1400" dirty="0" err="1">
                <a:solidFill>
                  <a:schemeClr val="tx1">
                    <a:lumMod val="65000"/>
                    <a:lumOff val="35000"/>
                  </a:schemeClr>
                </a:solidFill>
              </a:rPr>
              <a:t>cercano</a:t>
            </a:r>
            <a:r>
              <a:rPr lang="en-US" sz="1400" dirty="0">
                <a:solidFill>
                  <a:schemeClr val="tx1">
                    <a:lumMod val="65000"/>
                    <a:lumOff val="35000"/>
                  </a:schemeClr>
                </a:solidFill>
              </a:rPr>
              <a:t> a </a:t>
            </a:r>
            <a:r>
              <a:rPr lang="en-US" sz="1400" dirty="0" err="1">
                <a:solidFill>
                  <a:schemeClr val="tx1">
                    <a:lumMod val="65000"/>
                    <a:lumOff val="35000"/>
                  </a:schemeClr>
                </a:solidFill>
              </a:rPr>
              <a:t>los</a:t>
            </a:r>
            <a:r>
              <a:rPr lang="en-US" sz="1400" dirty="0">
                <a:solidFill>
                  <a:schemeClr val="tx1">
                    <a:lumMod val="65000"/>
                    <a:lumOff val="35000"/>
                  </a:schemeClr>
                </a:solidFill>
              </a:rPr>
              <a:t> 45 </a:t>
            </a:r>
            <a:r>
              <a:rPr lang="en-US" sz="1400" dirty="0" err="1">
                <a:solidFill>
                  <a:schemeClr val="tx1">
                    <a:lumMod val="65000"/>
                    <a:lumOff val="35000"/>
                  </a:schemeClr>
                </a:solidFill>
              </a:rPr>
              <a:t>años</a:t>
            </a:r>
            <a:endParaRPr lang="en-US" sz="1400" dirty="0">
              <a:solidFill>
                <a:schemeClr val="tx1">
                  <a:lumMod val="65000"/>
                  <a:lumOff val="35000"/>
                </a:schemeClr>
              </a:solidFill>
            </a:endParaRPr>
          </a:p>
        </p:txBody>
      </p:sp>
      <p:pic>
        <p:nvPicPr>
          <p:cNvPr id="8" name="Imagen 7">
            <a:extLst>
              <a:ext uri="{FF2B5EF4-FFF2-40B4-BE49-F238E27FC236}">
                <a16:creationId xmlns:a16="http://schemas.microsoft.com/office/drawing/2014/main" id="{5CE448EB-78A6-72E1-CD33-53366288AC46}"/>
              </a:ext>
            </a:extLst>
          </p:cNvPr>
          <p:cNvPicPr>
            <a:picLocks noChangeAspect="1"/>
          </p:cNvPicPr>
          <p:nvPr/>
        </p:nvPicPr>
        <p:blipFill>
          <a:blip r:embed="rId2"/>
          <a:stretch>
            <a:fillRect/>
          </a:stretch>
        </p:blipFill>
        <p:spPr>
          <a:xfrm>
            <a:off x="929675" y="1612086"/>
            <a:ext cx="4213521" cy="3602560"/>
          </a:xfrm>
          <a:prstGeom prst="rect">
            <a:avLst/>
          </a:prstGeom>
        </p:spPr>
      </p:pic>
      <p:sp>
        <p:nvSpPr>
          <p:cNvPr id="153" name="Rectangle 152">
            <a:extLst>
              <a:ext uri="{FF2B5EF4-FFF2-40B4-BE49-F238E27FC236}">
                <a16:creationId xmlns:a16="http://schemas.microsoft.com/office/drawing/2014/main" id="{AEC89D32-0839-4A5D-80DB-D12259CA4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5" name="Freeform 33">
            <a:extLst>
              <a:ext uri="{FF2B5EF4-FFF2-40B4-BE49-F238E27FC236}">
                <a16:creationId xmlns:a16="http://schemas.microsoft.com/office/drawing/2014/main" id="{7229C60D-EFB4-4944-AEB7-4773C1A7B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9" name="Título 1">
            <a:extLst>
              <a:ext uri="{FF2B5EF4-FFF2-40B4-BE49-F238E27FC236}">
                <a16:creationId xmlns:a16="http://schemas.microsoft.com/office/drawing/2014/main" id="{92A287F0-2E9D-AA94-50C6-60E9E3053D78}"/>
              </a:ext>
            </a:extLst>
          </p:cNvPr>
          <p:cNvSpPr txBox="1">
            <a:spLocks/>
          </p:cNvSpPr>
          <p:nvPr/>
        </p:nvSpPr>
        <p:spPr>
          <a:xfrm>
            <a:off x="8324602" y="887061"/>
            <a:ext cx="3181597" cy="1501235"/>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lgn="l" defTabSz="457200" rtl="0">
              <a:lnSpc>
                <a:spcPct val="90000"/>
              </a:lnSpc>
              <a:spcBef>
                <a:spcPct val="0"/>
              </a:spcBef>
            </a:pPr>
            <a:r>
              <a:rPr lang="en-US" sz="3600" kern="1200" dirty="0">
                <a:solidFill>
                  <a:schemeClr val="tx1">
                    <a:lumMod val="85000"/>
                    <a:lumOff val="15000"/>
                  </a:schemeClr>
                </a:solidFill>
                <a:latin typeface="+mj-lt"/>
                <a:ea typeface="+mj-ea"/>
                <a:cs typeface="+mj-cs"/>
              </a:rPr>
              <a:t>PBI vs </a:t>
            </a:r>
            <a:r>
              <a:rPr lang="en-US" sz="3600" kern="1200" dirty="0" err="1">
                <a:solidFill>
                  <a:schemeClr val="tx1">
                    <a:lumMod val="85000"/>
                    <a:lumOff val="15000"/>
                  </a:schemeClr>
                </a:solidFill>
                <a:latin typeface="+mj-lt"/>
                <a:ea typeface="+mj-ea"/>
                <a:cs typeface="+mj-cs"/>
              </a:rPr>
              <a:t>Expectativa</a:t>
            </a:r>
            <a:r>
              <a:rPr lang="en-US" sz="3600" kern="1200" dirty="0">
                <a:solidFill>
                  <a:schemeClr val="tx1">
                    <a:lumMod val="85000"/>
                    <a:lumOff val="15000"/>
                  </a:schemeClr>
                </a:solidFill>
                <a:latin typeface="+mj-lt"/>
                <a:ea typeface="+mj-ea"/>
                <a:cs typeface="+mj-cs"/>
              </a:rPr>
              <a:t> de Vida</a:t>
            </a:r>
            <a:br>
              <a:rPr lang="en-US" sz="3600" kern="1200" dirty="0">
                <a:solidFill>
                  <a:schemeClr val="tx1">
                    <a:lumMod val="85000"/>
                    <a:lumOff val="15000"/>
                  </a:schemeClr>
                </a:solidFill>
                <a:latin typeface="+mj-lt"/>
                <a:ea typeface="+mj-ea"/>
                <a:cs typeface="+mj-cs"/>
              </a:rPr>
            </a:br>
            <a:endParaRPr lang="en-US" sz="3600" kern="120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71507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3EBF72-EDB5-4278-94B8-34AAC2FA6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D486FF-4365-499B-AFF7-0F07549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047" y="935646"/>
            <a:ext cx="4851190" cy="4968016"/>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CB731FB-FF3E-4D53-9E6A-67C4DAD74D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15" name="Freeform 11">
              <a:extLst>
                <a:ext uri="{FF2B5EF4-FFF2-40B4-BE49-F238E27FC236}">
                  <a16:creationId xmlns:a16="http://schemas.microsoft.com/office/drawing/2014/main" id="{F76669B2-AA72-48F0-BE02-E23B199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F7EF4251-A868-4B47-8099-154550F04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089C3DFC-191F-40B9-93AF-2E59D5126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F0B594F9-A7B5-471C-BFBE-74E9F7387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562B3703-0AD3-4477-ACE3-9792DB070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AFC61811-5AD7-40A8-9E5C-80020778D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CEACC779-3664-47DA-AF86-A2D8EF93A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BF9F040E-FE57-4AD6-8CBF-357962246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9BBEC815-1ED3-430D-B771-4CFC3952F7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E076923D-B0A5-40D9-BE13-91C93F1E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1CA2364B-42C8-4755-9072-E60C43561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D01B42BD-FD31-49A1-A45A-C98410BC8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3D79CD01-D829-46FC-843C-D4F80BD91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29" name="Freeform 27">
              <a:extLst>
                <a:ext uri="{FF2B5EF4-FFF2-40B4-BE49-F238E27FC236}">
                  <a16:creationId xmlns:a16="http://schemas.microsoft.com/office/drawing/2014/main" id="{252D6E81-1EBB-4132-B5B0-556E4A35F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7131A3-1888-4927-B822-590D34151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024990C0-6285-4C3B-A5B5-B6AC37098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262A308-5E13-40AA-AA87-D105F5533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F7DF2F8A-7C9D-4727-A7D6-C74AF47929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93DA702E-EE7A-4584-9847-803FDCDB1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AF7E021C-0B5A-4035-8A00-029A52847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CE46A368-BBD8-41CC-B450-E298BE02D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A99CD41F-58F2-4092-9F39-26AE634EC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D368702B-EDA4-4EB6-A760-C68F022DA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2FB0ECE4-08DF-4876-8CC9-7EB32EF25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C978BD1A-4BF4-42EC-B61D-9D7700FE1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ítulo 1">
            <a:extLst>
              <a:ext uri="{FF2B5EF4-FFF2-40B4-BE49-F238E27FC236}">
                <a16:creationId xmlns:a16="http://schemas.microsoft.com/office/drawing/2014/main" id="{81FAB4FB-0379-B1B3-D80B-58B25F4F49E8}"/>
              </a:ext>
            </a:extLst>
          </p:cNvPr>
          <p:cNvSpPr>
            <a:spLocks noGrp="1"/>
          </p:cNvSpPr>
          <p:nvPr>
            <p:ph type="ctrTitle"/>
          </p:nvPr>
        </p:nvSpPr>
        <p:spPr>
          <a:xfrm>
            <a:off x="8368995" y="1154422"/>
            <a:ext cx="3181597" cy="1750315"/>
          </a:xfrm>
        </p:spPr>
        <p:txBody>
          <a:bodyPr>
            <a:normAutofit/>
          </a:bodyPr>
          <a:lstStyle/>
          <a:p>
            <a:pPr>
              <a:lnSpc>
                <a:spcPct val="90000"/>
              </a:lnSpc>
            </a:pPr>
            <a:r>
              <a:rPr lang="es-AR" sz="1800" dirty="0"/>
              <a:t>¿Qué relación existe entre el nivel de desarrollo y la expectativa de vida?</a:t>
            </a:r>
            <a:br>
              <a:rPr lang="es-AR" sz="3400" dirty="0"/>
            </a:br>
            <a:endParaRPr lang="es-AR" sz="3400" dirty="0"/>
          </a:p>
        </p:txBody>
      </p:sp>
      <p:sp>
        <p:nvSpPr>
          <p:cNvPr id="3" name="Subtítulo 2">
            <a:extLst>
              <a:ext uri="{FF2B5EF4-FFF2-40B4-BE49-F238E27FC236}">
                <a16:creationId xmlns:a16="http://schemas.microsoft.com/office/drawing/2014/main" id="{6D10D1CE-0393-5911-896D-0883DB1CE8B0}"/>
              </a:ext>
            </a:extLst>
          </p:cNvPr>
          <p:cNvSpPr>
            <a:spLocks noGrp="1"/>
          </p:cNvSpPr>
          <p:nvPr>
            <p:ph type="subTitle" idx="1"/>
          </p:nvPr>
        </p:nvSpPr>
        <p:spPr>
          <a:xfrm>
            <a:off x="8456125" y="3938428"/>
            <a:ext cx="3181598" cy="1282837"/>
          </a:xfrm>
        </p:spPr>
        <p:txBody>
          <a:bodyPr>
            <a:noAutofit/>
          </a:bodyPr>
          <a:lstStyle/>
          <a:p>
            <a:pPr>
              <a:lnSpc>
                <a:spcPct val="90000"/>
              </a:lnSpc>
            </a:pPr>
            <a:r>
              <a:rPr lang="es-ES" sz="1200" dirty="0"/>
              <a:t>Se puede apreciar que el nivel de desarrollo de un país acorta la franja de variabilidad de la variable objetivo y que además lo hace en valores altos. </a:t>
            </a:r>
          </a:p>
          <a:p>
            <a:pPr>
              <a:lnSpc>
                <a:spcPct val="90000"/>
              </a:lnSpc>
            </a:pPr>
            <a:r>
              <a:rPr lang="es-AR" sz="1200" dirty="0"/>
              <a:t>Podemos determinar que esta variable tendrá una injerencia importante </a:t>
            </a:r>
            <a:endParaRPr lang="es-ES" sz="1200" dirty="0"/>
          </a:p>
        </p:txBody>
      </p:sp>
      <p:pic>
        <p:nvPicPr>
          <p:cNvPr id="5" name="Imagen 4">
            <a:extLst>
              <a:ext uri="{FF2B5EF4-FFF2-40B4-BE49-F238E27FC236}">
                <a16:creationId xmlns:a16="http://schemas.microsoft.com/office/drawing/2014/main" id="{92E71992-3E8B-82CA-D8C4-DF649F992894}"/>
              </a:ext>
            </a:extLst>
          </p:cNvPr>
          <p:cNvPicPr>
            <a:picLocks noChangeAspect="1"/>
          </p:cNvPicPr>
          <p:nvPr/>
        </p:nvPicPr>
        <p:blipFill>
          <a:blip r:embed="rId2"/>
          <a:stretch>
            <a:fillRect/>
          </a:stretch>
        </p:blipFill>
        <p:spPr>
          <a:xfrm>
            <a:off x="929675" y="1706890"/>
            <a:ext cx="4213521" cy="3412952"/>
          </a:xfrm>
          <a:prstGeom prst="rect">
            <a:avLst/>
          </a:prstGeom>
        </p:spPr>
      </p:pic>
      <p:sp>
        <p:nvSpPr>
          <p:cNvPr id="42" name="Rectangle 41">
            <a:extLst>
              <a:ext uri="{FF2B5EF4-FFF2-40B4-BE49-F238E27FC236}">
                <a16:creationId xmlns:a16="http://schemas.microsoft.com/office/drawing/2014/main" id="{AEC89D32-0839-4A5D-80DB-D12259CA4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33">
            <a:extLst>
              <a:ext uri="{FF2B5EF4-FFF2-40B4-BE49-F238E27FC236}">
                <a16:creationId xmlns:a16="http://schemas.microsoft.com/office/drawing/2014/main" id="{7229C60D-EFB4-4944-AEB7-4773C1A7B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204109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0C331-B250-CFA3-7D20-94E31975A89A}"/>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1C487CAF-9177-FCC1-6B86-DB50135EA658}"/>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208030339"/>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184</TotalTime>
  <Words>1018</Words>
  <Application>Microsoft Office PowerPoint</Application>
  <PresentationFormat>Panorámica</PresentationFormat>
  <Paragraphs>62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Proyecto Data Science</vt:lpstr>
      <vt:lpstr>Índice</vt:lpstr>
      <vt:lpstr>Contexto</vt:lpstr>
      <vt:lpstr>Preguntas de Interés</vt:lpstr>
      <vt:lpstr>Datos</vt:lpstr>
      <vt:lpstr>Análisis exploratorio</vt:lpstr>
      <vt:lpstr>¿Cómo afecta el PBI de un país al índice de expectativa de vida? </vt:lpstr>
      <vt:lpstr>¿Qué relación existe entre el nivel de desarrollo y la expectativa de vida?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Data Science</dc:title>
  <dc:creator>Fernando Ramirez</dc:creator>
  <cp:lastModifiedBy>Fernando Ramirez</cp:lastModifiedBy>
  <cp:revision>1</cp:revision>
  <dcterms:created xsi:type="dcterms:W3CDTF">2023-05-06T18:03:29Z</dcterms:created>
  <dcterms:modified xsi:type="dcterms:W3CDTF">2023-05-06T21:07:32Z</dcterms:modified>
</cp:coreProperties>
</file>