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3" r:id="rId3"/>
    <p:sldId id="264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5143500" type="screen16x9"/>
  <p:notesSz cx="6858000" cy="9144000"/>
  <p:embeddedFontLst>
    <p:embeddedFont>
      <p:font typeface="Montserrat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SPltf6fiVefVuIyMo+Ru7OSME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C2ACC32B-59C5-498D-A3EC-289840AC74B5}">
  <a:tblStyle styleId="{C2ACC32B-59C5-498D-A3EC-289840AC74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F59354-42E8-4536-858D-2F72E57D17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67f5957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867f5957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ba0c38ef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8ba0c38ef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c0d3039c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8c0d3039c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c7f9e53f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8c7f9e53f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c7f9e53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8c7f9e53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c7f9e53f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8c7f9e53f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f26b5e03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8f26b5e03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c7f9e53f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18c7f9e53f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c7f9e53f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18c7f9e53f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c7f9e53f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18c7f9e53f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ba0c38ef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8ba0c38ef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346478d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1b346478d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f26b5e0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18f26b5e03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88d1da68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188d1da68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ba0c38ef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8ba0c38ef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bcb110f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8bcb110f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bcb110f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18bcb110f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bfb9f64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8bfb9f64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67f59575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867f59575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a5d93513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8a5d93513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ba0c38e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8ba0c38e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ba0c38ef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8ba0c38ef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8ba0c38ef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8ba0c38ef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ba0c38ef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8ba0c38ef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67f595753_0_20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867f595753_0_20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1867f595753_0_20"/>
          <p:cNvSpPr txBox="1"/>
          <p:nvPr/>
        </p:nvSpPr>
        <p:spPr>
          <a:xfrm>
            <a:off x="339300" y="955500"/>
            <a:ext cx="61557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AutoNum type="arabicPeriod"/>
            </a:pPr>
            <a:r>
              <a:rPr lang="en-GB" sz="19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 Requirement</a:t>
            </a:r>
            <a:r>
              <a:rPr lang="en-GB" sz="1900"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lang="en-GB" sz="1900">
                <a:latin typeface="Montserrat"/>
                <a:ea typeface="Montserrat"/>
                <a:cs typeface="Montserrat"/>
                <a:sym typeface="Montserrat"/>
              </a:rPr>
              <a:t>Executive Summary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AutoNum type="arabicPeriod"/>
            </a:pPr>
            <a:r>
              <a:rPr lang="en-GB" sz="19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Analysis</a:t>
            </a: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lang="en-GB" sz="1900">
                <a:latin typeface="Montserrat"/>
                <a:ea typeface="Montserrat"/>
                <a:cs typeface="Montserrat"/>
                <a:sym typeface="Montserrat"/>
              </a:rPr>
              <a:t>Insights and Recommendations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lang="en-GB" sz="1900">
                <a:latin typeface="Montserrat"/>
                <a:ea typeface="Montserrat"/>
                <a:cs typeface="Montserrat"/>
                <a:sym typeface="Montserrat"/>
              </a:rPr>
              <a:t>Roadmap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8ba0c38ef0_0_3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8ba0c38ef0_0_3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Product Basket Analysis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g18ba0c38ef0_0_3"/>
          <p:cNvSpPr txBox="1"/>
          <p:nvPr/>
        </p:nvSpPr>
        <p:spPr>
          <a:xfrm>
            <a:off x="139175" y="424500"/>
            <a:ext cx="51930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23.3k orders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 (13.1% of 178.4k) with </a:t>
            </a: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more than 1 product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Typically these orders have 2 products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2.0M of margin,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or 10.4% of all margin res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ult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sz="13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362 combinations 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of orders with multiple products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Multiple units from same product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first 2 combinations happened +5k times, the next 5 between 800 and 1.7k, and the remaining less than 370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g18ba0c38ef0_0_3"/>
          <p:cNvSpPr txBox="1"/>
          <p:nvPr/>
        </p:nvSpPr>
        <p:spPr>
          <a:xfrm>
            <a:off x="114775" y="2396100"/>
            <a:ext cx="53697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Products lines from </a:t>
            </a:r>
            <a:r>
              <a:rPr lang="en-GB" sz="1300" b="1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Mobile, Cable/Access., Audio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Given order would have: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Multiple Batteries packs</a:t>
            </a:r>
            <a:endParaRPr sz="130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Multiple Charging Cables</a:t>
            </a:r>
            <a:endParaRPr sz="130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Multiple wired headphones </a:t>
            </a:r>
            <a:endParaRPr sz="130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Mobile + Charging cable</a:t>
            </a:r>
            <a:endParaRPr sz="130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Mobile + Headphone</a:t>
            </a:r>
            <a:endParaRPr sz="130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Products with good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percentual margin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batteries, lightning cable, usb-c cable, headphone (wired, bose, apple)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absolute margin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iPhone, apple headphone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g18ba0c38ef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75" y="552600"/>
            <a:ext cx="3507025" cy="387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c0d3039c3_0_3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8c0d3039c3_0_3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Customer Behaviour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18c0d3039c3_0_3"/>
          <p:cNvSpPr txBox="1"/>
          <p:nvPr/>
        </p:nvSpPr>
        <p:spPr>
          <a:xfrm>
            <a:off x="139175" y="576900"/>
            <a:ext cx="83775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GB" sz="12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30.7k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customers (</a:t>
            </a:r>
            <a:r>
              <a:rPr lang="en-GB" sz="12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21.9%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of 140.7k) are recurrent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Top 3 Recurrency times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78.1% buy once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17.8% re-buy twice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3.4% re-buy 3 times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Product Recurrency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recurrent customer is typically purchasing around</a:t>
            </a:r>
            <a:r>
              <a:rPr lang="en-GB"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Audio and Cable/Access</a:t>
            </a:r>
            <a:endParaRPr sz="12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Batteries + Charging Cable 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Charging Cable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Wired/Apple Headphones + Charging Cable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Batteries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Apple/Bose/wired Headphones + Batteries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Wired Headphones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Products with good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percentual margin: batteries, charging cable, cable, headphone (wired, bosed, apple)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absolute margin: apple headphone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Customers from </a:t>
            </a:r>
            <a:r>
              <a:rPr lang="en-GB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San Francisco, Los Angeles, New York and Boston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tend to be more recurrent and to have better margin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90% of customers bring an individual annual margin up to 400</a:t>
            </a:r>
            <a:endParaRPr sz="1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4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c7f9e53f8_0_21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8c7f9e53f8_0_21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Insights and Recommendations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4" name="Google Shape;254;g18c7f9e53f8_0_21"/>
          <p:cNvGraphicFramePr/>
          <p:nvPr/>
        </p:nvGraphicFramePr>
        <p:xfrm>
          <a:off x="320600" y="850600"/>
          <a:ext cx="8506375" cy="3890820"/>
        </p:xfrm>
        <a:graphic>
          <a:graphicData uri="http://schemas.openxmlformats.org/drawingml/2006/table">
            <a:tbl>
              <a:tblPr>
                <a:noFill/>
                <a:tableStyleId>{C2ACC32B-59C5-498D-A3EC-289840AC74B5}</a:tableStyleId>
              </a:tblPr>
              <a:tblGrid>
                <a:gridCol w="811375"/>
                <a:gridCol w="3281175"/>
                <a:gridCol w="1021350"/>
                <a:gridCol w="3392475"/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Area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Discussions / Concerns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Area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Discussions / Concerns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</a:tr>
              <a:tr h="171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Pricing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AutoNum type="arabicPeriod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Under which circumstances could we adjust (increase/decrease) the price?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9845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AutoNum type="arabicPeriod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Are the prices in-line with the market reality?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Customer Behaviour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AutoNum type="arabicPeriod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is the product recurrency profile?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9845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AutoNum type="arabicPeriod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How do I find more people that buy recurrently?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9845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AutoNum type="arabicPeriod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Where do I find more customers that have higher margin (regardless if it is recurrent)?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8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845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AutoNum type="arabicPeriod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 we do: up-selling, cross-selling?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9845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AutoNum type="arabicPeriod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Which products captured our attention and why?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9845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AutoNum type="arabicPeriod"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What are the product portfolio risks?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0" algn="just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c7f9e53f8_0_0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8c7f9e53f8_0_0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Insights and Recommendations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g18c7f9e53f8_0_0"/>
          <p:cNvSpPr txBox="1"/>
          <p:nvPr/>
        </p:nvSpPr>
        <p:spPr>
          <a:xfrm>
            <a:off x="169875" y="391200"/>
            <a:ext cx="8563800" cy="1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Pricing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Increase 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price when demand is higher: </a:t>
            </a: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Apr, Oct and Dec</a:t>
            </a:r>
            <a:endParaRPr sz="1300"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Additional investigation to be done with marketing to understand effects on customer willingness vs price increase.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Macbook: from 1700 to, 1800 (5% increase) </a:t>
            </a:r>
            <a:r>
              <a:rPr lang="en-GB" sz="12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(additional revenue </a:t>
            </a:r>
            <a:r>
              <a:rPr lang="en-GB" sz="12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162k</a:t>
            </a:r>
            <a:r>
              <a:rPr lang="en-GB" sz="12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*)</a:t>
            </a: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Apple headphone: from 150 to 170 (13% increase)</a:t>
            </a:r>
            <a:r>
              <a:rPr lang="en-GB" sz="12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(additional revenue </a:t>
            </a:r>
            <a:r>
              <a:rPr lang="en-GB" sz="12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105k</a:t>
            </a:r>
            <a:r>
              <a:rPr lang="en-GB" sz="12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*)</a:t>
            </a: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Bose headphone from 100 to 120 (20% increase) </a:t>
            </a:r>
            <a:r>
              <a:rPr lang="en-GB" sz="12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(additional revenue </a:t>
            </a:r>
            <a:r>
              <a:rPr lang="en-GB" sz="1200" b="1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91k</a:t>
            </a:r>
            <a:r>
              <a:rPr lang="en-GB" sz="1200" i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*)</a:t>
            </a:r>
            <a:endParaRPr sz="1200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* check support slides. Assume volume in Apr, Oct, Dec doesn't change for respective products</a:t>
            </a:r>
            <a:endParaRPr sz="1200" i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g18c7f9e53f8_0_0"/>
          <p:cNvSpPr txBox="1"/>
          <p:nvPr/>
        </p:nvSpPr>
        <p:spPr>
          <a:xfrm>
            <a:off x="169950" y="4019150"/>
            <a:ext cx="8563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Are the prices in-line with the market reality?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there is no existing internal competitor pricing comparison, or easy-access external report, develop a quick price ecommerce web scraper, to compare if our prices are in line with the market reality.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g18c7f9e53f8_0_0"/>
          <p:cNvSpPr txBox="1"/>
          <p:nvPr/>
        </p:nvSpPr>
        <p:spPr>
          <a:xfrm>
            <a:off x="169950" y="2411775"/>
            <a:ext cx="85638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Decrease 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price when demand is lower:</a:t>
            </a: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Aug and Jan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for products with high percentage margin (around 60%)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Additional investigation to be done with marketing to understand demand increase vs price decrease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Macbook - from 1700 to 1500 (12% discount, cost is 500)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Apple Headphone- from 150 to 130 (13% discount, cost is 45)</a:t>
            </a:r>
            <a:endParaRPr sz="13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8c7f9e53f8_0_82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18c7f9e53f8_0_82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Insights and Recommendations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g18c7f9e53f8_0_82"/>
          <p:cNvSpPr txBox="1"/>
          <p:nvPr/>
        </p:nvSpPr>
        <p:spPr>
          <a:xfrm>
            <a:off x="169875" y="391200"/>
            <a:ext cx="8563800" cy="3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Up-selling: Engage with customer for a product update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Product (with good margin and value-added product)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Thinkpad (1000) to Macbook (1700)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Google (600) to iPhone (700)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20in monitor (110) to 27in FHD (150)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Bose headphones (100) to Apple Airpods (150)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 Mechanism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Online (passive): customer adds item to basket, and is about to close the deal. An upsell offer appears.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In-store (active): sales consultant will place the order, but before closing the deal, engages to convince customer to up-sell. Sales consultant will get a % commission of difference between the expensive and cheaper.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f26b5e034_0_26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8f26b5e034_0_26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Insights and Recommendations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g18f26b5e034_0_26"/>
          <p:cNvSpPr txBox="1"/>
          <p:nvPr/>
        </p:nvSpPr>
        <p:spPr>
          <a:xfrm>
            <a:off x="169875" y="391200"/>
            <a:ext cx="8563800" cy="4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Cross-selling (based on product basket analysis and product recurrency, and products with percentual margin to squeeze)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iPhone (700) + Apple Airpod Headphone (150)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where headphone is 33% off (from 150 to 100).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Mobile + Headphone is a common product set.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800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(700 + 100)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cost 345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(45+300)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margin 455 (56% margin)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Batteries + Batteries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■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Buy 3 packs (of the same product) and get 1 free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3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AA Batteries: revenue 11.52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(3 x 3.84)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, cost 4.8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(4 x 1.2)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, margin 6.72 (58% margin)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3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AAA Batteries: revenue 9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(3 x 3)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, cost 4.4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(4 x 1.1)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, margin 4.6 (51% margin)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○"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USB-C Charging Cable + Batteries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■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Buy 1 USB-C Cable and 2 packs of battery, get a 1 pack of battery free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3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USB-C + AA: revenue 19.63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(11.95+ 2x3.84)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, cost 7.4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(3.8 + 3x1.2)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, margin 12.23 (62% margin)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3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USB-C + AAA: revenue 17.93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(11.95+ 2x2.99)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, cost 7.1 </a:t>
            </a:r>
            <a:r>
              <a:rPr lang="en-GB" sz="1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(3.8 + 3x1.1)</a:t>
            </a:r>
            <a:r>
              <a:rPr lang="en-GB" sz="1300">
                <a:latin typeface="Montserrat"/>
                <a:ea typeface="Montserrat"/>
                <a:cs typeface="Montserrat"/>
                <a:sym typeface="Montserrat"/>
              </a:rPr>
              <a:t>, margin 10.83 (60% margin)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c7f9e53f8_0_89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8c7f9e53f8_0_89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Insights and Recommendations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g18c7f9e53f8_0_89"/>
          <p:cNvSpPr txBox="1"/>
          <p:nvPr/>
        </p:nvSpPr>
        <p:spPr>
          <a:xfrm>
            <a:off x="169875" y="391200"/>
            <a:ext cx="8563800" cy="4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Products that captured attention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300"/>
              <a:buFont typeface="Montserrat"/>
              <a:buChar char="○"/>
            </a:pPr>
            <a:r>
              <a:rPr lang="en-GB" sz="13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rPr>
              <a:t>Washing Machine and Dryer Machine</a:t>
            </a:r>
            <a:endParaRPr sz="1300" b="1">
              <a:solidFill>
                <a:srgbClr val="0C343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Reflect on how are they adding value to the customers 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have lower volume, lower margin and lower percentage margin. But still, leave a positive margin.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Reflect on what is the effort/cost to maintain the supply chain, marketing and sales activities for these products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Font typeface="Montserrat"/>
              <a:buChar char="○"/>
            </a:pPr>
            <a:r>
              <a:rPr lang="en-GB" sz="1300" b="1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AA/AAA Batteries</a:t>
            </a:r>
            <a:endParaRPr sz="1300" b="1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Together they have 131k margin (0.6%) , 59k volume (28%), 40k customers, 161 packs sold daily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Batteries are bought recurrently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are people buying so much with us?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Due to price? Due to demand?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People are using batteries with  products that we don’t sell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 battery a bait that bring people to us?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is our pricing compared to the competition?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c7f9e53f8_0_96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8c7f9e53f8_0_96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Insights and Recommendations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g18c7f9e53f8_0_96"/>
          <p:cNvSpPr txBox="1"/>
          <p:nvPr/>
        </p:nvSpPr>
        <p:spPr>
          <a:xfrm>
            <a:off x="169875" y="391200"/>
            <a:ext cx="85638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Product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 Portfolio Risk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Supplier/Brand diversification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50% of margin (10M) comes from Apple (Macbook, iPhone and Airpod headphones).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identify an take care of “super products”.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3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 the same time, it is a wise and healthy strategy to not depend a lot exclusively on 1 product/brand/product line.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Reflect: </a:t>
            </a: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are the similar or complementary products  from other premium brands, that make sense to our customer base?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c7f9e53f8_0_47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8c7f9e53f8_0_47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Insights and Recommendations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g18c7f9e53f8_0_47"/>
          <p:cNvSpPr txBox="1"/>
          <p:nvPr/>
        </p:nvSpPr>
        <p:spPr>
          <a:xfrm>
            <a:off x="169875" y="391200"/>
            <a:ext cx="85638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latin typeface="Montserrat"/>
                <a:ea typeface="Montserrat"/>
                <a:cs typeface="Montserrat"/>
                <a:sym typeface="Montserrat"/>
              </a:rPr>
              <a:t>Customer Behaviour</a:t>
            </a:r>
            <a:endParaRPr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the product recurrency profile?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recurrent customer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typically purchasing around Audio and Cable/Access: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■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Batteries + Charging Cable; Charging Cable; Wired/Apple Headphones + Charging Cable; Batteries; Apple/Bose/wired Headphones + Batteries; Wired Headphones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do I </a:t>
            </a: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more people that buy recurrently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Cities like San Francisco, Los Angeles, New York, and Boston have more customers that buy more recurrently.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Limitation: Additional information on customer profile (demographics and behavioural data) would help to provide deeper insights.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 do I </a:t>
            </a:r>
            <a:r>
              <a:rPr lang="en-GB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more customers that have higher margin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(regardless if it is recurrent)?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Same as above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ba0c38ef0_0_168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8ba0c38ef0_0_168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Roadmap (1/2)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g18ba0c38ef0_0_168"/>
          <p:cNvSpPr txBox="1"/>
          <p:nvPr/>
        </p:nvSpPr>
        <p:spPr>
          <a:xfrm>
            <a:off x="189000" y="427675"/>
            <a:ext cx="86940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 Monitoring Panel Report  at Tableau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Upper section: a date range slider - comparing actual data to target data for yearly target for Sales, Margin, Cost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Lower section: Map (show states and cities colored to give notion of coverage), click in given state to show total sales, total order, total shipping, total costs, total margin, total customers, for a given date range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an internal application to simulate/predict customer willingness/demand based on price adjust (increase/decrease)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ML use cases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 segmentation analysis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Predict product demand, using regression and/or time series forecast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Use a association rules, to get detailed understanding on common groups of products sold together (as “iPhone + Headphone” is handled different than “Headphone + iPhone” as it is now)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 more analysis in terms of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promotion (how are our initiatives in terms of ads, either online or in-store? Which products could we advertise?)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place (what is our territory and coverage performance? Should we invest in new places or improve existing?)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Understand why price was fixed over the year (this is a toy dataset, but this question would make sense in a real business context)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b346478d7_0_19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1b346478d7_0_19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 Requirements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11b346478d7_0_19"/>
          <p:cNvSpPr txBox="1"/>
          <p:nvPr/>
        </p:nvSpPr>
        <p:spPr>
          <a:xfrm>
            <a:off x="256500" y="753300"/>
            <a:ext cx="8505000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are interested in </a:t>
            </a:r>
            <a:r>
              <a:rPr lang="en-GB" sz="1600" b="1" i="0" u="none" strike="noStrike" cap="none" dirty="0">
                <a:solidFill>
                  <a:srgbClr val="98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analyzing Kmart results</a:t>
            </a: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so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business </a:t>
            </a: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can</a:t>
            </a:r>
            <a:endParaRPr sz="16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lphaLcPeriod"/>
            </a:pP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Understand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600" b="1" i="0" u="none" strike="noStrike" cap="none" dirty="0">
                <a:solidFill>
                  <a:schemeClr val="accent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Overall Results and Patterns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in terms of Margin, Revenue, # Orders, # Customers, over time or across different products/regions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lphaLcPeriod"/>
            </a:pP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Discuss </a:t>
            </a:r>
            <a:r>
              <a:rPr lang="en-GB" sz="1600" b="1" dirty="0">
                <a:solidFill>
                  <a:srgbClr val="0C343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business strategies and recommendations</a:t>
            </a:r>
            <a:r>
              <a:rPr lang="en-GB" sz="16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based on previous agreed questions around product, pricing and customer behaviour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f26b5e034_0_37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8f26b5e034_0_37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Roadmap (2/2)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g18f26b5e034_0_37"/>
          <p:cNvSpPr txBox="1"/>
          <p:nvPr/>
        </p:nvSpPr>
        <p:spPr>
          <a:xfrm>
            <a:off x="189000" y="427675"/>
            <a:ext cx="8694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Get customer base profile data to understand customer behaviour, to improve process around: customer acquisition (awareness, consideration, signup), retention and advocacy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Understand why are we not selling more products? It is a theoretical question for this assessment, but useful in a real project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Get more data from other channels and platforms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Collect data for more years: 2016, 2017, 2018, 2020, 2021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Break down between online and in-store purchase (we know sales out of working hours are online, but in working hours we don't know the mix)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Feature engineering: combine other datasets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Suppply Chain data: delivery time such products, stock levels, freight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Taxes, Profit, Cashflow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 Survey - for given purchase and for how customer perceives Kmart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2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Holidays: flag data that is a week before holiday, since it’s typically when people tend to buy products for that holiday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88d1da68dc_0_1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88d1da68dc_0_1"/>
          <p:cNvSpPr txBox="1"/>
          <p:nvPr/>
        </p:nvSpPr>
        <p:spPr>
          <a:xfrm>
            <a:off x="339300" y="2174700"/>
            <a:ext cx="8519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latin typeface="Montserrat"/>
                <a:ea typeface="Montserrat"/>
                <a:cs typeface="Montserrat"/>
                <a:sym typeface="Montserrat"/>
              </a:rPr>
              <a:t>Support Slides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ba0c38ef0_0_186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8ba0c38ef0_0_186"/>
          <p:cNvSpPr txBox="1"/>
          <p:nvPr/>
        </p:nvSpPr>
        <p:spPr>
          <a:xfrm>
            <a:off x="82650" y="0"/>
            <a:ext cx="63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 Patterns: Metrics over time (Support Slides)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g18ba0c38ef0_0_186"/>
          <p:cNvSpPr txBox="1"/>
          <p:nvPr/>
        </p:nvSpPr>
        <p:spPr>
          <a:xfrm>
            <a:off x="297000" y="760800"/>
            <a:ext cx="8343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 when levels are higher (Apr, Oct, Dec)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It’s equivalent to the Overall Results (for Margin and # Customer/Order)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Product Line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3 #: Cable and Access, Audio, PC/Video Game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3 Margin: Computer, Mobile and PC/Video game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Product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3 #: Charge cable, Batteries</a:t>
            </a:r>
            <a:endParaRPr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3 Margin: Macbook, iPhone, Thinkpad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State, City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 3 Margin and #: SF, LA, NY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Hypothesis: it looks to be more related to date seasonality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Apr (Good Friday, Easter),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Oct (Columbus Day, Halloween)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 (Year end, Christmas)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Weirdly enough, Thanksgiving and BlackFriday did not have peaks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8bcb110f7f_0_19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8bcb110f7f_0_19"/>
          <p:cNvSpPr txBox="1"/>
          <p:nvPr/>
        </p:nvSpPr>
        <p:spPr>
          <a:xfrm>
            <a:off x="82650" y="0"/>
            <a:ext cx="759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Product/State/City Performance tracker over time (Support slide)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g18bcb110f7f_0_19"/>
          <p:cNvSpPr txBox="1"/>
          <p:nvPr/>
        </p:nvSpPr>
        <p:spPr>
          <a:xfrm>
            <a:off x="3636825" y="874825"/>
            <a:ext cx="5185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Highest: Macbook,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High: iPhone, Thinkpad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Medium: Apple Airpods, Gaming monitor, Ultrawide monitor,  Google phone, Bose headphones, Flat Screen TV, FHD monitor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Low: Vareebadd phone, 20in Monitor, Lightning Cable, USB-C Cable, LG Washing Machine, Wired Headphones, LG Dryer, AA Batteries, AAA Batteries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g18bcb110f7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0" y="802149"/>
            <a:ext cx="2253061" cy="201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8bcb110f7f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85" y="3025257"/>
            <a:ext cx="2161121" cy="1950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g18bcb110f7f_0_19"/>
          <p:cNvCxnSpPr/>
          <p:nvPr/>
        </p:nvCxnSpPr>
        <p:spPr>
          <a:xfrm rot="10800000">
            <a:off x="326100" y="2956925"/>
            <a:ext cx="8475300" cy="0"/>
          </a:xfrm>
          <a:prstGeom prst="straightConnector1">
            <a:avLst/>
          </a:prstGeom>
          <a:noFill/>
          <a:ln w="9525" cap="flat" cmpd="sng">
            <a:solidFill>
              <a:srgbClr val="BDC1C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47" name="Google Shape;347;g18bcb110f7f_0_19"/>
          <p:cNvSpPr txBox="1"/>
          <p:nvPr/>
        </p:nvSpPr>
        <p:spPr>
          <a:xfrm>
            <a:off x="3733175" y="3282825"/>
            <a:ext cx="5185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Highest: AAA Batteries, AA Batteries, USB-C cable, Lightning Cable, Wired Headphones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High: Apple airpods, Bose headphone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Medium: FHD monitor, iPhone, Gaming Monitor, Ultrawide Monitor, Google phone, TV, Macbook, 20in Monitor, Thinkpad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Low: Vareebadd phone, LG dryer, LG washing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g18bcb110f7f_0_19"/>
          <p:cNvSpPr txBox="1"/>
          <p:nvPr/>
        </p:nvSpPr>
        <p:spPr>
          <a:xfrm>
            <a:off x="142200" y="426163"/>
            <a:ext cx="51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Product Tier based on Margin and Quantity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g18bcb110f7f_0_19"/>
          <p:cNvSpPr/>
          <p:nvPr/>
        </p:nvSpPr>
        <p:spPr>
          <a:xfrm>
            <a:off x="2363325" y="1052252"/>
            <a:ext cx="1510475" cy="208200"/>
          </a:xfrm>
          <a:custGeom>
            <a:avLst/>
            <a:gdLst/>
            <a:ahLst/>
            <a:cxnLst/>
            <a:rect l="l" t="t" r="r" b="b"/>
            <a:pathLst>
              <a:path w="60419" h="8328" extrusionOk="0">
                <a:moveTo>
                  <a:pt x="60419" y="1546"/>
                </a:moveTo>
                <a:cubicBezTo>
                  <a:pt x="40264" y="-575"/>
                  <a:pt x="17377" y="-2101"/>
                  <a:pt x="0" y="832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0" name="Google Shape;350;g18bcb110f7f_0_19"/>
          <p:cNvSpPr/>
          <p:nvPr/>
        </p:nvSpPr>
        <p:spPr>
          <a:xfrm>
            <a:off x="2414700" y="1323800"/>
            <a:ext cx="1448825" cy="477800"/>
          </a:xfrm>
          <a:custGeom>
            <a:avLst/>
            <a:gdLst/>
            <a:ahLst/>
            <a:cxnLst/>
            <a:rect l="l" t="t" r="r" b="b"/>
            <a:pathLst>
              <a:path w="57953" h="19112" extrusionOk="0">
                <a:moveTo>
                  <a:pt x="57953" y="0"/>
                </a:moveTo>
                <a:cubicBezTo>
                  <a:pt x="40643" y="4123"/>
                  <a:pt x="19835" y="1556"/>
                  <a:pt x="6165" y="12947"/>
                </a:cubicBezTo>
                <a:cubicBezTo>
                  <a:pt x="3932" y="14808"/>
                  <a:pt x="0" y="16206"/>
                  <a:pt x="0" y="1911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1" name="Google Shape;351;g18bcb110f7f_0_19"/>
          <p:cNvSpPr/>
          <p:nvPr/>
        </p:nvSpPr>
        <p:spPr>
          <a:xfrm>
            <a:off x="2378750" y="2198925"/>
            <a:ext cx="1464225" cy="226050"/>
          </a:xfrm>
          <a:custGeom>
            <a:avLst/>
            <a:gdLst/>
            <a:ahLst/>
            <a:cxnLst/>
            <a:rect l="l" t="t" r="r" b="b"/>
            <a:pathLst>
              <a:path w="58569" h="9042" extrusionOk="0">
                <a:moveTo>
                  <a:pt x="58569" y="0"/>
                </a:moveTo>
                <a:cubicBezTo>
                  <a:pt x="48600" y="3986"/>
                  <a:pt x="37835" y="6224"/>
                  <a:pt x="27126" y="6987"/>
                </a:cubicBezTo>
                <a:cubicBezTo>
                  <a:pt x="18081" y="7631"/>
                  <a:pt x="8603" y="6174"/>
                  <a:pt x="0" y="904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2" name="Google Shape;352;g18bcb110f7f_0_19"/>
          <p:cNvSpPr/>
          <p:nvPr/>
        </p:nvSpPr>
        <p:spPr>
          <a:xfrm>
            <a:off x="2358175" y="1546425"/>
            <a:ext cx="1479650" cy="590850"/>
          </a:xfrm>
          <a:custGeom>
            <a:avLst/>
            <a:gdLst/>
            <a:ahLst/>
            <a:cxnLst/>
            <a:rect l="l" t="t" r="r" b="b"/>
            <a:pathLst>
              <a:path w="59186" h="23634" extrusionOk="0">
                <a:moveTo>
                  <a:pt x="59186" y="0"/>
                </a:moveTo>
                <a:cubicBezTo>
                  <a:pt x="56133" y="3056"/>
                  <a:pt x="51341" y="3670"/>
                  <a:pt x="47678" y="5960"/>
                </a:cubicBezTo>
                <a:cubicBezTo>
                  <a:pt x="39723" y="10934"/>
                  <a:pt x="32119" y="17249"/>
                  <a:pt x="23017" y="19524"/>
                </a:cubicBezTo>
                <a:cubicBezTo>
                  <a:pt x="15456" y="21414"/>
                  <a:pt x="5511" y="18123"/>
                  <a:pt x="0" y="2363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3" name="Google Shape;353;g18bcb110f7f_0_19"/>
          <p:cNvSpPr/>
          <p:nvPr/>
        </p:nvSpPr>
        <p:spPr>
          <a:xfrm>
            <a:off x="2460950" y="3434885"/>
            <a:ext cx="1484775" cy="231475"/>
          </a:xfrm>
          <a:custGeom>
            <a:avLst/>
            <a:gdLst/>
            <a:ahLst/>
            <a:cxnLst/>
            <a:rect l="l" t="t" r="r" b="b"/>
            <a:pathLst>
              <a:path w="59391" h="9259" extrusionOk="0">
                <a:moveTo>
                  <a:pt x="59391" y="2897"/>
                </a:moveTo>
                <a:cubicBezTo>
                  <a:pt x="51047" y="621"/>
                  <a:pt x="41780" y="-1234"/>
                  <a:pt x="33497" y="1253"/>
                </a:cubicBezTo>
                <a:cubicBezTo>
                  <a:pt x="28850" y="2648"/>
                  <a:pt x="25698" y="7600"/>
                  <a:pt x="20961" y="8652"/>
                </a:cubicBezTo>
                <a:cubicBezTo>
                  <a:pt x="14139" y="10168"/>
                  <a:pt x="6988" y="8241"/>
                  <a:pt x="0" y="82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4" name="Google Shape;354;g18bcb110f7f_0_19"/>
          <p:cNvSpPr/>
          <p:nvPr/>
        </p:nvSpPr>
        <p:spPr>
          <a:xfrm>
            <a:off x="2440400" y="4085490"/>
            <a:ext cx="1510475" cy="346600"/>
          </a:xfrm>
          <a:custGeom>
            <a:avLst/>
            <a:gdLst/>
            <a:ahLst/>
            <a:cxnLst/>
            <a:rect l="l" t="t" r="r" b="b"/>
            <a:pathLst>
              <a:path w="60419" h="13864" extrusionOk="0">
                <a:moveTo>
                  <a:pt x="60419" y="2355"/>
                </a:moveTo>
                <a:cubicBezTo>
                  <a:pt x="53936" y="2355"/>
                  <a:pt x="47573" y="-287"/>
                  <a:pt x="41101" y="95"/>
                </a:cubicBezTo>
                <a:cubicBezTo>
                  <a:pt x="37122" y="330"/>
                  <a:pt x="34100" y="4162"/>
                  <a:pt x="30209" y="5027"/>
                </a:cubicBezTo>
                <a:cubicBezTo>
                  <a:pt x="25272" y="6124"/>
                  <a:pt x="20005" y="5688"/>
                  <a:pt x="15207" y="7287"/>
                </a:cubicBezTo>
                <a:cubicBezTo>
                  <a:pt x="9968" y="9033"/>
                  <a:pt x="5357" y="12521"/>
                  <a:pt x="0" y="1386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5" name="Google Shape;355;g18bcb110f7f_0_19"/>
          <p:cNvSpPr/>
          <p:nvPr/>
        </p:nvSpPr>
        <p:spPr>
          <a:xfrm>
            <a:off x="2413000" y="4606775"/>
            <a:ext cx="1525875" cy="174675"/>
          </a:xfrm>
          <a:custGeom>
            <a:avLst/>
            <a:gdLst/>
            <a:ahLst/>
            <a:cxnLst/>
            <a:rect l="l" t="t" r="r" b="b"/>
            <a:pathLst>
              <a:path w="61035" h="6987" extrusionOk="0">
                <a:moveTo>
                  <a:pt x="61035" y="6987"/>
                </a:moveTo>
                <a:cubicBezTo>
                  <a:pt x="48167" y="2698"/>
                  <a:pt x="33978" y="4795"/>
                  <a:pt x="20550" y="2877"/>
                </a:cubicBezTo>
                <a:cubicBezTo>
                  <a:pt x="13703" y="1899"/>
                  <a:pt x="6917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6" name="Google Shape;356;g18bcb110f7f_0_19"/>
          <p:cNvSpPr/>
          <p:nvPr/>
        </p:nvSpPr>
        <p:spPr>
          <a:xfrm>
            <a:off x="2407850" y="3808452"/>
            <a:ext cx="1567000" cy="161250"/>
          </a:xfrm>
          <a:custGeom>
            <a:avLst/>
            <a:gdLst/>
            <a:ahLst/>
            <a:cxnLst/>
            <a:rect l="l" t="t" r="r" b="b"/>
            <a:pathLst>
              <a:path w="62680" h="6450" extrusionOk="0">
                <a:moveTo>
                  <a:pt x="62680" y="4806"/>
                </a:moveTo>
                <a:cubicBezTo>
                  <a:pt x="48813" y="-2127"/>
                  <a:pt x="31528" y="-209"/>
                  <a:pt x="16235" y="2340"/>
                </a:cubicBezTo>
                <a:cubicBezTo>
                  <a:pt x="10729" y="3258"/>
                  <a:pt x="3951" y="2506"/>
                  <a:pt x="0" y="645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bcb110f7f_0_47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8bcb110f7f_0_47"/>
          <p:cNvSpPr txBox="1"/>
          <p:nvPr/>
        </p:nvSpPr>
        <p:spPr>
          <a:xfrm>
            <a:off x="82650" y="0"/>
            <a:ext cx="759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Product/State/City Performance tracker over time (Support slide)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g18bcb110f7f_0_47"/>
          <p:cNvSpPr txBox="1"/>
          <p:nvPr/>
        </p:nvSpPr>
        <p:spPr>
          <a:xfrm>
            <a:off x="3636825" y="1179625"/>
            <a:ext cx="5185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Highest: San Francisco, Los Angeles, New York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Medium: Boston, Seattle, Dallas, Atlanta, Portland (OR), Austin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Low: Portland (ME)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5" name="Google Shape;365;g18bcb110f7f_0_47"/>
          <p:cNvCxnSpPr/>
          <p:nvPr/>
        </p:nvCxnSpPr>
        <p:spPr>
          <a:xfrm rot="10800000">
            <a:off x="326100" y="2956925"/>
            <a:ext cx="8475300" cy="0"/>
          </a:xfrm>
          <a:prstGeom prst="straightConnector1">
            <a:avLst/>
          </a:prstGeom>
          <a:noFill/>
          <a:ln w="9525" cap="flat" cmpd="sng">
            <a:solidFill>
              <a:srgbClr val="BDC1C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6" name="Google Shape;366;g18bcb110f7f_0_47"/>
          <p:cNvSpPr txBox="1"/>
          <p:nvPr/>
        </p:nvSpPr>
        <p:spPr>
          <a:xfrm>
            <a:off x="3733175" y="3282825"/>
            <a:ext cx="5185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Highest: San Francisco, Los Angeles, New York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Medium: Boston, Seattle, Dallas, Atlanta, Portland (OR), Austin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Low: Portland (ME)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g18bcb110f7f_0_47"/>
          <p:cNvSpPr txBox="1"/>
          <p:nvPr/>
        </p:nvSpPr>
        <p:spPr>
          <a:xfrm>
            <a:off x="142200" y="426163"/>
            <a:ext cx="51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City Tier based on Margin and Quantity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g18bcb110f7f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50" y="902563"/>
            <a:ext cx="2101209" cy="1894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8bcb110f7f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829" y="3041007"/>
            <a:ext cx="2103050" cy="192863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8bcb110f7f_0_47"/>
          <p:cNvSpPr/>
          <p:nvPr/>
        </p:nvSpPr>
        <p:spPr>
          <a:xfrm>
            <a:off x="2502250" y="1383725"/>
            <a:ext cx="1386675" cy="240000"/>
          </a:xfrm>
          <a:custGeom>
            <a:avLst/>
            <a:gdLst/>
            <a:ahLst/>
            <a:cxnLst/>
            <a:rect l="l" t="t" r="r" b="b"/>
            <a:pathLst>
              <a:path w="55467" h="9600" extrusionOk="0">
                <a:moveTo>
                  <a:pt x="55467" y="0"/>
                </a:moveTo>
                <a:cubicBezTo>
                  <a:pt x="48619" y="805"/>
                  <a:pt x="41487" y="-246"/>
                  <a:pt x="34844" y="1600"/>
                </a:cubicBezTo>
                <a:cubicBezTo>
                  <a:pt x="23362" y="4790"/>
                  <a:pt x="11917" y="9600"/>
                  <a:pt x="0" y="96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1" name="Google Shape;371;g18bcb110f7f_0_47"/>
          <p:cNvSpPr/>
          <p:nvPr/>
        </p:nvSpPr>
        <p:spPr>
          <a:xfrm>
            <a:off x="2484450" y="1628150"/>
            <a:ext cx="1368900" cy="422225"/>
          </a:xfrm>
          <a:custGeom>
            <a:avLst/>
            <a:gdLst/>
            <a:ahLst/>
            <a:cxnLst/>
            <a:rect l="l" t="t" r="r" b="b"/>
            <a:pathLst>
              <a:path w="54756" h="16889" extrusionOk="0">
                <a:moveTo>
                  <a:pt x="54756" y="0"/>
                </a:moveTo>
                <a:cubicBezTo>
                  <a:pt x="46446" y="1784"/>
                  <a:pt x="37696" y="434"/>
                  <a:pt x="29334" y="1956"/>
                </a:cubicBezTo>
                <a:cubicBezTo>
                  <a:pt x="18539" y="3921"/>
                  <a:pt x="9819" y="11993"/>
                  <a:pt x="0" y="1688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2" name="Google Shape;372;g18bcb110f7f_0_47"/>
          <p:cNvSpPr/>
          <p:nvPr/>
        </p:nvSpPr>
        <p:spPr>
          <a:xfrm>
            <a:off x="2395575" y="2032600"/>
            <a:ext cx="1457775" cy="364450"/>
          </a:xfrm>
          <a:custGeom>
            <a:avLst/>
            <a:gdLst/>
            <a:ahLst/>
            <a:cxnLst/>
            <a:rect l="l" t="t" r="r" b="b"/>
            <a:pathLst>
              <a:path w="58311" h="14578" extrusionOk="0">
                <a:moveTo>
                  <a:pt x="58311" y="0"/>
                </a:moveTo>
                <a:cubicBezTo>
                  <a:pt x="45486" y="1168"/>
                  <a:pt x="33017" y="5173"/>
                  <a:pt x="20800" y="9245"/>
                </a:cubicBezTo>
                <a:cubicBezTo>
                  <a:pt x="14010" y="11508"/>
                  <a:pt x="6404" y="11381"/>
                  <a:pt x="0" y="145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3" name="Google Shape;373;g18bcb110f7f_0_47"/>
          <p:cNvSpPr/>
          <p:nvPr/>
        </p:nvSpPr>
        <p:spPr>
          <a:xfrm>
            <a:off x="2537800" y="3727425"/>
            <a:ext cx="1404450" cy="502275"/>
          </a:xfrm>
          <a:custGeom>
            <a:avLst/>
            <a:gdLst/>
            <a:ahLst/>
            <a:cxnLst/>
            <a:rect l="l" t="t" r="r" b="b"/>
            <a:pathLst>
              <a:path w="56178" h="20091" extrusionOk="0">
                <a:moveTo>
                  <a:pt x="56178" y="0"/>
                </a:moveTo>
                <a:cubicBezTo>
                  <a:pt x="36747" y="3948"/>
                  <a:pt x="19442" y="23449"/>
                  <a:pt x="0" y="1955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4" name="Google Shape;374;g18bcb110f7f_0_47"/>
          <p:cNvSpPr/>
          <p:nvPr/>
        </p:nvSpPr>
        <p:spPr>
          <a:xfrm>
            <a:off x="2440025" y="4171875"/>
            <a:ext cx="1497775" cy="368900"/>
          </a:xfrm>
          <a:custGeom>
            <a:avLst/>
            <a:gdLst/>
            <a:ahLst/>
            <a:cxnLst/>
            <a:rect l="l" t="t" r="r" b="b"/>
            <a:pathLst>
              <a:path w="59911" h="14756" extrusionOk="0">
                <a:moveTo>
                  <a:pt x="59911" y="0"/>
                </a:moveTo>
                <a:cubicBezTo>
                  <a:pt x="49207" y="4188"/>
                  <a:pt x="38204" y="8028"/>
                  <a:pt x="26844" y="9778"/>
                </a:cubicBezTo>
                <a:cubicBezTo>
                  <a:pt x="17850" y="11164"/>
                  <a:pt x="8137" y="10682"/>
                  <a:pt x="0" y="1475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5" name="Google Shape;375;g18bcb110f7f_0_47"/>
          <p:cNvSpPr/>
          <p:nvPr/>
        </p:nvSpPr>
        <p:spPr>
          <a:xfrm>
            <a:off x="2488900" y="3488925"/>
            <a:ext cx="1444450" cy="346650"/>
          </a:xfrm>
          <a:custGeom>
            <a:avLst/>
            <a:gdLst/>
            <a:ahLst/>
            <a:cxnLst/>
            <a:rect l="l" t="t" r="r" b="b"/>
            <a:pathLst>
              <a:path w="57778" h="13866" extrusionOk="0">
                <a:moveTo>
                  <a:pt x="57778" y="0"/>
                </a:moveTo>
                <a:cubicBezTo>
                  <a:pt x="47237" y="0"/>
                  <a:pt x="37072" y="4023"/>
                  <a:pt x="26845" y="6577"/>
                </a:cubicBezTo>
                <a:cubicBezTo>
                  <a:pt x="17849" y="8824"/>
                  <a:pt x="8611" y="10427"/>
                  <a:pt x="0" y="138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fb9f64a2_0_0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8bfb9f64a2_0_0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Executive Summary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18bfb9f64a2_0_0"/>
          <p:cNvSpPr txBox="1"/>
          <p:nvPr/>
        </p:nvSpPr>
        <p:spPr>
          <a:xfrm>
            <a:off x="246075" y="696000"/>
            <a:ext cx="8563800" cy="4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2019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r>
              <a:rPr lang="en-GB" sz="15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Margin of 58% (20M)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140k customers, 178k orders, 208k products sold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90% of time, a customer brings a margin up to 400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 is driven by products (laptop and mobile) that are not bought recurrently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13%</a:t>
            </a:r>
            <a:r>
              <a:rPr lang="en-GB" sz="15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 customer base </a:t>
            </a:r>
            <a:r>
              <a:rPr lang="en-GB" sz="15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buys orders with more than 1 product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that typically include product lines from mobile, cable/access and audio </a:t>
            </a:r>
            <a:r>
              <a:rPr lang="en-GB" sz="1500" i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(detailed information in upcoming slides)</a:t>
            </a:r>
            <a:endParaRPr sz="1500" i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GB" sz="1500" b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22%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customer base </a:t>
            </a:r>
            <a:r>
              <a:rPr lang="en-GB" sz="1500" b="1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buys again</a:t>
            </a:r>
            <a:r>
              <a:rPr lang="en-GB" sz="1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GB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recurrent customer is typically buying across Audio and Cable/Access </a:t>
            </a:r>
            <a:r>
              <a:rPr lang="en-GB" sz="1500" i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(detailed information in upcoming slides)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There are </a:t>
            </a:r>
            <a:r>
              <a:rPr lang="en-GB" sz="15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multiple business opportunities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 around pricing (based on demand) and product (up-sell, cross-sell) and </a:t>
            </a:r>
            <a:r>
              <a:rPr lang="en-GB" sz="1500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 risk </a:t>
            </a: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around product portfolio dependency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67f595753_0_27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867f595753_0_27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dirty="0" smtClean="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g1867f595753_0_27"/>
          <p:cNvSpPr txBox="1"/>
          <p:nvPr/>
        </p:nvSpPr>
        <p:spPr>
          <a:xfrm>
            <a:off x="2128800" y="1195500"/>
            <a:ext cx="6849300" cy="302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lang="en-GB" sz="1600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shows </a:t>
            </a:r>
            <a:r>
              <a:rPr lang="en-GB" sz="1600" b="1" dirty="0">
                <a:solidFill>
                  <a:srgbClr val="98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2019 sales </a:t>
            </a:r>
            <a:r>
              <a:rPr lang="en-GB" sz="1600" b="1" dirty="0" smtClean="0">
                <a:solidFill>
                  <a:srgbClr val="98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results </a:t>
            </a:r>
            <a:r>
              <a:rPr lang="en-GB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(185k rows)</a:t>
            </a:r>
            <a:endParaRPr sz="1600">
              <a:solidFill>
                <a:schemeClr val="tx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data is </a:t>
            </a:r>
            <a:r>
              <a:rPr lang="en-GB" sz="1600" b="1" dirty="0" smtClean="0">
                <a:solidFill>
                  <a:srgbClr val="0C343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broke down</a:t>
            </a:r>
            <a:r>
              <a:rPr lang="en-GB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by</a:t>
            </a:r>
          </a:p>
          <a:p>
            <a:pPr marL="1371600" lvl="2" indent="-317500" algn="just">
              <a:lnSpc>
                <a:spcPct val="115000"/>
              </a:lnSpc>
              <a:buSzPts val="1400"/>
              <a:buFont typeface="Montserrat"/>
              <a:buChar char="■"/>
            </a:pPr>
            <a:r>
              <a:rPr lang="en-GB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product name, product line</a:t>
            </a:r>
          </a:p>
          <a:p>
            <a:pPr marL="1371600" lvl="2" indent="-317500" algn="just">
              <a:lnSpc>
                <a:spcPct val="115000"/>
              </a:lnSpc>
              <a:buSzPts val="1400"/>
              <a:buFont typeface="Montserrat"/>
              <a:buChar char="■"/>
            </a:pPr>
            <a:r>
              <a:rPr lang="en-GB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order date</a:t>
            </a:r>
          </a:p>
          <a:p>
            <a:pPr marL="1371600" lvl="2" indent="-317500" algn="just">
              <a:lnSpc>
                <a:spcPct val="115000"/>
              </a:lnSpc>
              <a:buSzPts val="1400"/>
              <a:buFont typeface="Montserrat"/>
              <a:buChar char="■"/>
            </a:pPr>
            <a:r>
              <a:rPr lang="en-GB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order id</a:t>
            </a:r>
          </a:p>
          <a:p>
            <a:pPr marL="1371600" lvl="2" indent="-317500" algn="just">
              <a:lnSpc>
                <a:spcPct val="115000"/>
              </a:lnSpc>
              <a:buSzPts val="1400"/>
              <a:buFont typeface="Montserrat"/>
              <a:buChar char="■"/>
            </a:pPr>
            <a:r>
              <a:rPr lang="en-GB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product quantity</a:t>
            </a:r>
          </a:p>
          <a:p>
            <a:pPr marL="1371600" lvl="2" indent="-317500" algn="just">
              <a:lnSpc>
                <a:spcPct val="115000"/>
              </a:lnSpc>
              <a:buSzPts val="1400"/>
              <a:buFont typeface="Montserrat"/>
              <a:buChar char="■"/>
            </a:pPr>
            <a:r>
              <a:rPr lang="en-GB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unitary product price/cost</a:t>
            </a:r>
          </a:p>
          <a:p>
            <a:pPr marL="1371600" lvl="2" indent="-317500" algn="just">
              <a:lnSpc>
                <a:spcPct val="115000"/>
              </a:lnSpc>
              <a:buClr>
                <a:schemeClr val="dk1"/>
              </a:buClr>
              <a:buSzPts val="1400"/>
              <a:buFont typeface="Montserrat"/>
              <a:buChar char="■"/>
            </a:pPr>
            <a:r>
              <a:rPr lang="en-GB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revenue/cost/margin</a:t>
            </a:r>
          </a:p>
          <a:p>
            <a:pPr marL="1371600" lvl="2" indent="-317500" algn="just">
              <a:lnSpc>
                <a:spcPct val="115000"/>
              </a:lnSpc>
              <a:buSzPts val="1400"/>
              <a:buFont typeface="Montserrat"/>
              <a:buChar char="■"/>
            </a:pPr>
            <a:r>
              <a:rPr lang="en-GB" dirty="0" smtClean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 address</a:t>
            </a:r>
          </a:p>
          <a:p>
            <a:pPr marL="457200" lvl="1" indent="-330200" algn="just">
              <a:lnSpc>
                <a:spcPct val="150000"/>
              </a:lnSpc>
              <a:buSzPts val="1600"/>
              <a:buFont typeface="Montserrat"/>
              <a:buChar char="●"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g1867f59575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50" y="1238400"/>
            <a:ext cx="1710201" cy="171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a5d935132_0_24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8a5d935132_0_24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Overall Results (1/3)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18a5d935132_0_24"/>
          <p:cNvSpPr txBox="1"/>
          <p:nvPr/>
        </p:nvSpPr>
        <p:spPr>
          <a:xfrm>
            <a:off x="318350" y="643725"/>
            <a:ext cx="129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Montserrat"/>
                <a:ea typeface="Montserrat"/>
                <a:cs typeface="Montserrat"/>
                <a:sym typeface="Montserrat"/>
              </a:rPr>
              <a:t>In 2019</a:t>
            </a:r>
            <a:endParaRPr sz="2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9" name="Google Shape;149;g18a5d935132_0_24"/>
          <p:cNvGrpSpPr/>
          <p:nvPr/>
        </p:nvGrpSpPr>
        <p:grpSpPr>
          <a:xfrm>
            <a:off x="719100" y="1446351"/>
            <a:ext cx="7805125" cy="1371049"/>
            <a:chOff x="719100" y="1446351"/>
            <a:chExt cx="7805125" cy="1371049"/>
          </a:xfrm>
        </p:grpSpPr>
        <p:pic>
          <p:nvPicPr>
            <p:cNvPr id="150" name="Google Shape;150;g18a5d935132_0_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82438" y="1537633"/>
              <a:ext cx="616925" cy="61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g18a5d935132_0_24"/>
            <p:cNvSpPr txBox="1"/>
            <p:nvPr/>
          </p:nvSpPr>
          <p:spPr>
            <a:xfrm>
              <a:off x="2617200" y="2140300"/>
              <a:ext cx="1547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latin typeface="Montserrat"/>
                  <a:ea typeface="Montserrat"/>
                  <a:cs typeface="Montserrat"/>
                  <a:sym typeface="Montserrat"/>
                </a:rPr>
                <a:t>178.4k</a:t>
              </a: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 orders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52" name="Google Shape;152;g18a5d935132_0_24"/>
            <p:cNvPicPr preferRelativeResize="0"/>
            <p:nvPr/>
          </p:nvPicPr>
          <p:blipFill rotWithShape="1">
            <a:blip r:embed="rId4">
              <a:alphaModFix/>
            </a:blip>
            <a:srcRect l="17382" t="14627" r="15915" b="40101"/>
            <a:stretch/>
          </p:blipFill>
          <p:spPr>
            <a:xfrm>
              <a:off x="7020600" y="1446351"/>
              <a:ext cx="975868" cy="708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g18a5d935132_0_24"/>
            <p:cNvSpPr txBox="1"/>
            <p:nvPr/>
          </p:nvSpPr>
          <p:spPr>
            <a:xfrm>
              <a:off x="6622525" y="2140300"/>
              <a:ext cx="1901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86%</a:t>
              </a:r>
              <a:r>
                <a:rPr lang="en-GB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of orders have </a:t>
              </a: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1 product 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54" name="Google Shape;154;g18a5d935132_0_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1237" y="1537633"/>
              <a:ext cx="616925" cy="61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g18a5d935132_0_24"/>
            <p:cNvSpPr txBox="1"/>
            <p:nvPr/>
          </p:nvSpPr>
          <p:spPr>
            <a:xfrm>
              <a:off x="719100" y="2140300"/>
              <a:ext cx="1381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latin typeface="Montserrat"/>
                  <a:ea typeface="Montserrat"/>
                  <a:cs typeface="Montserrat"/>
                  <a:sym typeface="Montserrat"/>
                </a:rPr>
                <a:t>140.7k </a:t>
              </a: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customers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56" name="Google Shape;156;g18a5d935132_0_24"/>
            <p:cNvPicPr preferRelativeResize="0"/>
            <p:nvPr/>
          </p:nvPicPr>
          <p:blipFill rotWithShape="1">
            <a:blip r:embed="rId6">
              <a:alphaModFix/>
            </a:blip>
            <a:srcRect t="15680" b="22947"/>
            <a:stretch/>
          </p:blipFill>
          <p:spPr>
            <a:xfrm>
              <a:off x="4885150" y="1491981"/>
              <a:ext cx="1071600" cy="708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g18a5d935132_0_24"/>
            <p:cNvSpPr txBox="1"/>
            <p:nvPr/>
          </p:nvSpPr>
          <p:spPr>
            <a:xfrm>
              <a:off x="4517050" y="2140300"/>
              <a:ext cx="1807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latin typeface="Montserrat"/>
                  <a:ea typeface="Montserrat"/>
                  <a:cs typeface="Montserrat"/>
                  <a:sym typeface="Montserrat"/>
                </a:rPr>
                <a:t>208.7k</a:t>
              </a: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products sold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8" name="Google Shape;158;g18a5d935132_0_24"/>
          <p:cNvGrpSpPr/>
          <p:nvPr/>
        </p:nvGrpSpPr>
        <p:grpSpPr>
          <a:xfrm>
            <a:off x="1643100" y="3135784"/>
            <a:ext cx="5784227" cy="1570991"/>
            <a:chOff x="1643100" y="3135784"/>
            <a:chExt cx="5784227" cy="1570991"/>
          </a:xfrm>
        </p:grpSpPr>
        <p:pic>
          <p:nvPicPr>
            <p:cNvPr id="159" name="Google Shape;159;g18a5d935132_0_24"/>
            <p:cNvPicPr preferRelativeResize="0"/>
            <p:nvPr/>
          </p:nvPicPr>
          <p:blipFill rotWithShape="1">
            <a:blip r:embed="rId7">
              <a:alphaModFix/>
            </a:blip>
            <a:srcRect l="17303" t="18043" r="15681" b="28189"/>
            <a:stretch/>
          </p:blipFill>
          <p:spPr>
            <a:xfrm>
              <a:off x="6136502" y="3195584"/>
              <a:ext cx="895870" cy="77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g18a5d935132_0_24"/>
            <p:cNvSpPr txBox="1"/>
            <p:nvPr/>
          </p:nvSpPr>
          <p:spPr>
            <a:xfrm>
              <a:off x="1643100" y="4029669"/>
              <a:ext cx="1381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latin typeface="Montserrat"/>
                  <a:ea typeface="Montserrat"/>
                  <a:cs typeface="Montserrat"/>
                  <a:sym typeface="Montserrat"/>
                </a:rPr>
                <a:t>34.3M </a:t>
              </a: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Revenue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61" name="Google Shape;161;g18a5d935132_0_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044675" y="3211976"/>
              <a:ext cx="787500" cy="78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g18a5d935132_0_24"/>
            <p:cNvSpPr txBox="1"/>
            <p:nvPr/>
          </p:nvSpPr>
          <p:spPr>
            <a:xfrm>
              <a:off x="3769850" y="4029669"/>
              <a:ext cx="1381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latin typeface="Montserrat"/>
                  <a:ea typeface="Montserrat"/>
                  <a:cs typeface="Montserrat"/>
                  <a:sym typeface="Montserrat"/>
                </a:rPr>
                <a:t>14.3M </a:t>
              </a:r>
              <a:endParaRPr sz="1600" b="1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Cost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63" name="Google Shape;163;g18a5d935132_0_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85775" y="3135784"/>
              <a:ext cx="895850" cy="89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g18a5d935132_0_24"/>
            <p:cNvSpPr txBox="1"/>
            <p:nvPr/>
          </p:nvSpPr>
          <p:spPr>
            <a:xfrm>
              <a:off x="5877227" y="4029675"/>
              <a:ext cx="1550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latin typeface="Montserrat"/>
                  <a:ea typeface="Montserrat"/>
                  <a:cs typeface="Montserrat"/>
                  <a:sym typeface="Montserrat"/>
                </a:rPr>
                <a:t>20.0M (58%) </a:t>
              </a:r>
              <a:endParaRPr sz="1600" b="1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Margin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ba0c38ef0_0_35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8ba0c38ef0_0_35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 Results (2/3)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18ba0c38ef0_0_35"/>
          <p:cNvSpPr txBox="1"/>
          <p:nvPr/>
        </p:nvSpPr>
        <p:spPr>
          <a:xfrm>
            <a:off x="318350" y="643725"/>
            <a:ext cx="129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Montserrat"/>
                <a:ea typeface="Montserrat"/>
                <a:cs typeface="Montserrat"/>
                <a:sym typeface="Montserrat"/>
              </a:rPr>
              <a:t>In 2019</a:t>
            </a:r>
            <a:endParaRPr sz="2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3" name="Google Shape;173;g18ba0c38ef0_0_35"/>
          <p:cNvGrpSpPr/>
          <p:nvPr/>
        </p:nvGrpSpPr>
        <p:grpSpPr>
          <a:xfrm>
            <a:off x="-43800" y="1656425"/>
            <a:ext cx="4459150" cy="1985700"/>
            <a:chOff x="-43800" y="1656425"/>
            <a:chExt cx="4459150" cy="1985700"/>
          </a:xfrm>
        </p:grpSpPr>
        <p:grpSp>
          <p:nvGrpSpPr>
            <p:cNvPr id="174" name="Google Shape;174;g18ba0c38ef0_0_35"/>
            <p:cNvGrpSpPr/>
            <p:nvPr/>
          </p:nvGrpSpPr>
          <p:grpSpPr>
            <a:xfrm>
              <a:off x="-43800" y="1879300"/>
              <a:ext cx="1547400" cy="1587775"/>
              <a:chOff x="184800" y="1879300"/>
              <a:chExt cx="1547400" cy="1587775"/>
            </a:xfrm>
          </p:grpSpPr>
          <p:pic>
            <p:nvPicPr>
              <p:cNvPr id="175" name="Google Shape;175;g18ba0c38ef0_0_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71850" y="1879300"/>
                <a:ext cx="787500" cy="787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" name="Google Shape;176;g18ba0c38ef0_0_35"/>
              <p:cNvSpPr txBox="1"/>
              <p:nvPr/>
            </p:nvSpPr>
            <p:spPr>
              <a:xfrm>
                <a:off x="184800" y="2789975"/>
                <a:ext cx="1547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>
                    <a:latin typeface="Montserrat"/>
                    <a:ea typeface="Montserrat"/>
                    <a:cs typeface="Montserrat"/>
                    <a:sym typeface="Montserrat"/>
                  </a:rPr>
                  <a:t>7</a:t>
                </a:r>
                <a:r>
                  <a:rPr lang="en-GB" sz="1600">
                    <a:latin typeface="Montserrat"/>
                    <a:ea typeface="Montserrat"/>
                    <a:cs typeface="Montserrat"/>
                    <a:sym typeface="Montserrat"/>
                  </a:rPr>
                  <a:t> Product Lines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77" name="Google Shape;177;g18ba0c38ef0_0_35"/>
            <p:cNvSpPr txBox="1"/>
            <p:nvPr/>
          </p:nvSpPr>
          <p:spPr>
            <a:xfrm>
              <a:off x="1375750" y="1656425"/>
              <a:ext cx="3039600" cy="19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Top 3 Qty ordered (85%)</a:t>
              </a:r>
              <a:endPara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Cables and Acces. 50%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(105k)</a:t>
              </a: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Audio 24%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(49k)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PC/Video Games 12%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(24k)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Top 3 Margin (78%)</a:t>
              </a:r>
              <a:endPara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Computer/Laptop 41%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(8.3M)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Mobile 20%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(4.1M)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PC/Video Game 17%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(3.4M)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8" name="Google Shape;178;g18ba0c38ef0_0_35"/>
          <p:cNvGrpSpPr/>
          <p:nvPr/>
        </p:nvGrpSpPr>
        <p:grpSpPr>
          <a:xfrm>
            <a:off x="4788900" y="1656425"/>
            <a:ext cx="4566450" cy="1985700"/>
            <a:chOff x="4788900" y="1656425"/>
            <a:chExt cx="4566450" cy="1985700"/>
          </a:xfrm>
        </p:grpSpPr>
        <p:grpSp>
          <p:nvGrpSpPr>
            <p:cNvPr id="179" name="Google Shape;179;g18ba0c38ef0_0_35"/>
            <p:cNvGrpSpPr/>
            <p:nvPr/>
          </p:nvGrpSpPr>
          <p:grpSpPr>
            <a:xfrm>
              <a:off x="4788900" y="1915813"/>
              <a:ext cx="1547400" cy="1514750"/>
              <a:chOff x="4788900" y="1898350"/>
              <a:chExt cx="1547400" cy="1514750"/>
            </a:xfrm>
          </p:grpSpPr>
          <p:pic>
            <p:nvPicPr>
              <p:cNvPr id="180" name="Google Shape;180;g18ba0c38ef0_0_35"/>
              <p:cNvPicPr preferRelativeResize="0"/>
              <p:nvPr/>
            </p:nvPicPr>
            <p:blipFill rotWithShape="1">
              <a:blip r:embed="rId4">
                <a:alphaModFix/>
              </a:blip>
              <a:srcRect t="15680" b="22947"/>
              <a:stretch/>
            </p:blipFill>
            <p:spPr>
              <a:xfrm>
                <a:off x="5026800" y="1898350"/>
                <a:ext cx="1071600" cy="7082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g18ba0c38ef0_0_35"/>
              <p:cNvSpPr txBox="1"/>
              <p:nvPr/>
            </p:nvSpPr>
            <p:spPr>
              <a:xfrm>
                <a:off x="4788900" y="2736000"/>
                <a:ext cx="1547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>
                    <a:latin typeface="Montserrat"/>
                    <a:ea typeface="Montserrat"/>
                    <a:cs typeface="Montserrat"/>
                    <a:sym typeface="Montserrat"/>
                  </a:rPr>
                  <a:t>19 </a:t>
                </a:r>
                <a:endParaRPr sz="1600" b="1"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latin typeface="Montserrat"/>
                    <a:ea typeface="Montserrat"/>
                    <a:cs typeface="Montserrat"/>
                    <a:sym typeface="Montserrat"/>
                  </a:rPr>
                  <a:t>Products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82" name="Google Shape;182;g18ba0c38ef0_0_35"/>
            <p:cNvSpPr txBox="1"/>
            <p:nvPr/>
          </p:nvSpPr>
          <p:spPr>
            <a:xfrm>
              <a:off x="6253650" y="1656425"/>
              <a:ext cx="3101700" cy="198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Top 3 Qty ordered (39%)</a:t>
              </a:r>
              <a:endPara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AAA Batteries 15%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(31k)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AA Batteries 13%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(27k)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USB-C Cable 11%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(24k)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Top 3 Margin (54%)</a:t>
              </a:r>
              <a:endParaRPr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Macbook 28%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(5.6M)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iPhone 13%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(2.7M)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57200" lvl="0" indent="-3111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ontserrat"/>
                <a:buChar char="●"/>
              </a:pPr>
              <a:r>
                <a:rPr lang="en-GB" sz="13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ThinkPad 13% </a:t>
              </a:r>
              <a:r>
                <a:rPr lang="en-GB" sz="1300">
                  <a:solidFill>
                    <a:srgbClr val="99999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(2.6M) </a:t>
              </a:r>
              <a:endParaRPr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83" name="Google Shape;183;g18ba0c38ef0_0_35"/>
          <p:cNvCxnSpPr/>
          <p:nvPr/>
        </p:nvCxnSpPr>
        <p:spPr>
          <a:xfrm>
            <a:off x="4583700" y="1120500"/>
            <a:ext cx="0" cy="3118500"/>
          </a:xfrm>
          <a:prstGeom prst="straightConnector1">
            <a:avLst/>
          </a:prstGeom>
          <a:noFill/>
          <a:ln w="9525" cap="flat" cmpd="sng">
            <a:solidFill>
              <a:srgbClr val="BDC1C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4" name="Google Shape;184;g18ba0c38ef0_0_35"/>
          <p:cNvSpPr txBox="1"/>
          <p:nvPr/>
        </p:nvSpPr>
        <p:spPr>
          <a:xfrm>
            <a:off x="345400" y="4348975"/>
            <a:ext cx="873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There is not product or product line with margin loss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For product line and product, quantity of orders and margin are </a:t>
            </a: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correlated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ba0c38ef0_0_80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8ba0c38ef0_0_80"/>
          <p:cNvSpPr txBox="1"/>
          <p:nvPr/>
        </p:nvSpPr>
        <p:spPr>
          <a:xfrm>
            <a:off x="82650" y="0"/>
            <a:ext cx="4330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 Results (3/3)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18ba0c38ef0_0_80"/>
          <p:cNvSpPr txBox="1"/>
          <p:nvPr/>
        </p:nvSpPr>
        <p:spPr>
          <a:xfrm>
            <a:off x="318350" y="643725"/>
            <a:ext cx="129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latin typeface="Montserrat"/>
                <a:ea typeface="Montserrat"/>
                <a:cs typeface="Montserrat"/>
                <a:sym typeface="Montserrat"/>
              </a:rPr>
              <a:t>In 2019</a:t>
            </a:r>
            <a:endParaRPr sz="2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18ba0c38ef0_0_80"/>
          <p:cNvSpPr txBox="1"/>
          <p:nvPr/>
        </p:nvSpPr>
        <p:spPr>
          <a:xfrm>
            <a:off x="2406000" y="1859775"/>
            <a:ext cx="257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State</a:t>
            </a:r>
            <a:endParaRPr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Top 3 # Orders (66%)</a:t>
            </a:r>
            <a:endParaRPr sz="13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 40% </a:t>
            </a:r>
            <a:r>
              <a:rPr lang="en-GB" sz="1300">
                <a:solidFill>
                  <a:srgbClr val="9E9E9E"/>
                </a:solidFill>
                <a:latin typeface="Montserrat"/>
                <a:ea typeface="Montserrat"/>
                <a:cs typeface="Montserrat"/>
                <a:sym typeface="Montserrat"/>
              </a:rPr>
              <a:t>(71.3k)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NY 13%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(23.8k)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TX 13%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(23.7k)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Top 3 Margin (66.5%)</a:t>
            </a:r>
            <a:endParaRPr sz="13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 40%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(7.9M)</a:t>
            </a:r>
            <a:endParaRPr sz="13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NY 13.5%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(2.7M)</a:t>
            </a:r>
            <a:endParaRPr sz="13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TX 13%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(2.6M)</a:t>
            </a:r>
            <a:endParaRPr sz="13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18ba0c38ef0_0_80"/>
          <p:cNvSpPr txBox="1"/>
          <p:nvPr/>
        </p:nvSpPr>
        <p:spPr>
          <a:xfrm>
            <a:off x="2062500" y="1201550"/>
            <a:ext cx="623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 (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 Angeles and San Francisco) and TX (Austin and Dallas) have customer from 2 cities. 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Remaining states from 1 city.</a:t>
            </a:r>
            <a:endParaRPr sz="1300"/>
          </a:p>
        </p:txBody>
      </p:sp>
      <p:sp>
        <p:nvSpPr>
          <p:cNvPr id="195" name="Google Shape;195;g18ba0c38ef0_0_80"/>
          <p:cNvSpPr txBox="1"/>
          <p:nvPr/>
        </p:nvSpPr>
        <p:spPr>
          <a:xfrm>
            <a:off x="5261950" y="1859775"/>
            <a:ext cx="31638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City</a:t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Top 3 # Orders (53%)</a:t>
            </a:r>
            <a:endParaRPr sz="1300"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CA, San Francisco 24%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(42k) </a:t>
            </a:r>
            <a:endParaRPr sz="13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CA, Los Angeles 16%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(28k) </a:t>
            </a:r>
            <a:endParaRPr sz="13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NY, New York 13%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(23k)</a:t>
            </a:r>
            <a:endParaRPr sz="13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Top 3 Margin (53%)</a:t>
            </a:r>
            <a:endParaRPr sz="1300"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CA, San Francisco 24%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(4.8M)</a:t>
            </a:r>
            <a:endParaRPr sz="13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CA, Los Angeles 15%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(3.1M)</a:t>
            </a:r>
            <a:endParaRPr sz="13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NY, New York 13% </a:t>
            </a:r>
            <a:r>
              <a:rPr lang="en-GB" sz="13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(2.7M)</a:t>
            </a:r>
            <a:endParaRPr sz="13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6" name="Google Shape;196;g18ba0c38ef0_0_80"/>
          <p:cNvGrpSpPr/>
          <p:nvPr/>
        </p:nvGrpSpPr>
        <p:grpSpPr>
          <a:xfrm>
            <a:off x="191900" y="2089565"/>
            <a:ext cx="1547400" cy="1682335"/>
            <a:chOff x="191900" y="1937165"/>
            <a:chExt cx="1547400" cy="1682335"/>
          </a:xfrm>
        </p:grpSpPr>
        <p:pic>
          <p:nvPicPr>
            <p:cNvPr id="197" name="Google Shape;197;g18ba0c38ef0_0_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9826" y="1937165"/>
              <a:ext cx="1071552" cy="1071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g18ba0c38ef0_0_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9825" y="2299975"/>
              <a:ext cx="222399" cy="222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g18ba0c38ef0_0_80"/>
            <p:cNvSpPr txBox="1"/>
            <p:nvPr/>
          </p:nvSpPr>
          <p:spPr>
            <a:xfrm>
              <a:off x="191900" y="2942400"/>
              <a:ext cx="1547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8 States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Montserrat"/>
                  <a:ea typeface="Montserrat"/>
                  <a:cs typeface="Montserrat"/>
                  <a:sym typeface="Montserrat"/>
                </a:rPr>
                <a:t>10 Cities</a:t>
              </a:r>
              <a:endParaRPr sz="16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200" name="Google Shape;200;g18ba0c38ef0_0_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6677" y="2165100"/>
              <a:ext cx="222399" cy="222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g18ba0c38ef0_0_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1244" y="2481515"/>
              <a:ext cx="222399" cy="222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g18ba0c38ef0_0_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8651" y="2430096"/>
              <a:ext cx="222399" cy="222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g18ba0c38ef0_0_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70002" y="2157525"/>
              <a:ext cx="222399" cy="222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g18ba0c38ef0_0_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200" y="2039000"/>
              <a:ext cx="222399" cy="222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g18ba0c38ef0_0_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9825" y="2118950"/>
              <a:ext cx="222399" cy="222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g18ba0c38ef0_0_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94450" y="2077600"/>
              <a:ext cx="222399" cy="2223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g18ba0c38ef0_0_80"/>
          <p:cNvSpPr txBox="1"/>
          <p:nvPr/>
        </p:nvSpPr>
        <p:spPr>
          <a:xfrm>
            <a:off x="345400" y="4348975"/>
            <a:ext cx="873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There is not state or city with margin loss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For state and city, quantity of orders and margin </a:t>
            </a: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are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correlated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ba0c38ef0_0_136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8ba0c38ef0_0_136"/>
          <p:cNvSpPr txBox="1"/>
          <p:nvPr/>
        </p:nvSpPr>
        <p:spPr>
          <a:xfrm>
            <a:off x="82650" y="0"/>
            <a:ext cx="503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 Patterns: Metrics over time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18ba0c38ef0_0_136"/>
          <p:cNvSpPr txBox="1"/>
          <p:nvPr/>
        </p:nvSpPr>
        <p:spPr>
          <a:xfrm>
            <a:off x="3916500" y="1304100"/>
            <a:ext cx="5165100" cy="30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Levels are higher in Q4 and Q2: </a:t>
            </a:r>
            <a:r>
              <a:rPr lang="en-GB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Dec, Oct, April</a:t>
            </a:r>
            <a:endParaRPr b="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Mainly due to Macbook, iPhone and Thinkpad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Why? Likely hypothesis is due to date seasonality </a:t>
            </a:r>
            <a:r>
              <a:rPr lang="en-GB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(see support slides for details)</a:t>
            </a:r>
            <a:endParaRPr sz="12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Changing X axis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Levels are </a:t>
            </a: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similar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around days of the month and weekdays.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Levels are </a:t>
            </a: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higher 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11h to 13h and from 19h to 21h: promote specific ads on these time frames (online or in-store)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g18ba0c38ef0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" y="1241700"/>
            <a:ext cx="3859324" cy="34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8ba0c38ef0_0_136"/>
          <p:cNvSpPr txBox="1"/>
          <p:nvPr/>
        </p:nvSpPr>
        <p:spPr>
          <a:xfrm>
            <a:off x="180600" y="575700"/>
            <a:ext cx="817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Bar plot shows Margin Levels across months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pattern repeats for other levels (Revenue, Costs, # Order, # Product, # Customer).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ba0c38ef0_0_129"/>
          <p:cNvSpPr/>
          <p:nvPr/>
        </p:nvSpPr>
        <p:spPr>
          <a:xfrm>
            <a:off x="0" y="0"/>
            <a:ext cx="9144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8ba0c38ef0_0_129"/>
          <p:cNvSpPr txBox="1"/>
          <p:nvPr/>
        </p:nvSpPr>
        <p:spPr>
          <a:xfrm>
            <a:off x="82650" y="0"/>
            <a:ext cx="6964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Product/Region Performance tracker over time</a:t>
            </a:r>
            <a:endParaRPr sz="1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18ba0c38ef0_0_129"/>
          <p:cNvSpPr txBox="1"/>
          <p:nvPr/>
        </p:nvSpPr>
        <p:spPr>
          <a:xfrm>
            <a:off x="246950" y="635725"/>
            <a:ext cx="8526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Interested in identifying “tiered” behaviour (Highest, High, Medium, Low), based on Margin and Quantity across months, slicing by Product and Region. </a:t>
            </a:r>
            <a:r>
              <a:rPr lang="en-GB" sz="1300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supporting slides for detailed analysis</a:t>
            </a:r>
            <a:endParaRPr sz="1300" i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Region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It repeats the pattern at Overall Results: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San Francisco, Los Angeles, and New York are Highest group.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Portland, ME has far low performance and seasonality compared to others. Why?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g18ba0c38ef0_0_129"/>
          <p:cNvSpPr txBox="1"/>
          <p:nvPr/>
        </p:nvSpPr>
        <p:spPr>
          <a:xfrm>
            <a:off x="268050" y="2697400"/>
            <a:ext cx="42186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Margin: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Highest: 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Macbook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Low: 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Vareebadd phone, 20in Monitor, Lightning Cable, USB-C Cable, </a:t>
            </a:r>
            <a:r>
              <a:rPr lang="en-GB" sz="12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rPr>
              <a:t>LG Washing Machine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Wired Headphones, </a:t>
            </a:r>
            <a:r>
              <a:rPr lang="en-GB" sz="12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rPr>
              <a:t>LG Dryer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AA Batteries, AAA Batteries</a:t>
            </a:r>
            <a:endParaRPr sz="1200"/>
          </a:p>
        </p:txBody>
      </p:sp>
      <p:sp>
        <p:nvSpPr>
          <p:cNvPr id="227" name="Google Shape;227;g18ba0c38ef0_0_129"/>
          <p:cNvSpPr txBox="1"/>
          <p:nvPr/>
        </p:nvSpPr>
        <p:spPr>
          <a:xfrm>
            <a:off x="4738825" y="2926000"/>
            <a:ext cx="4036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Quantity: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Highest: 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AAA Batteries, AA Batteries, USB-C cable, Lightning Cable, Wired Headphones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Low: </a:t>
            </a: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Vareebadd phone, </a:t>
            </a:r>
            <a:r>
              <a:rPr lang="en-GB" sz="12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rPr>
              <a:t>LG dryer, LG washing</a:t>
            </a:r>
            <a:endParaRPr sz="1200" b="1">
              <a:solidFill>
                <a:srgbClr val="0C343D"/>
              </a:solidFill>
            </a:endParaRPr>
          </a:p>
        </p:txBody>
      </p:sp>
      <p:sp>
        <p:nvSpPr>
          <p:cNvPr id="228" name="Google Shape;228;g18ba0c38ef0_0_129"/>
          <p:cNvSpPr txBox="1"/>
          <p:nvPr/>
        </p:nvSpPr>
        <p:spPr>
          <a:xfrm>
            <a:off x="170750" y="4471775"/>
            <a:ext cx="86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rPr>
              <a:t>Household product line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captures attention, since it has low for margin and quantity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9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2739</Words>
  <PresentationFormat>Apresentação na tela (16:9)</PresentationFormat>
  <Paragraphs>331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Montserrat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Mariane</cp:lastModifiedBy>
  <cp:revision>3</cp:revision>
  <dcterms:modified xsi:type="dcterms:W3CDTF">2023-11-14T13:39:38Z</dcterms:modified>
</cp:coreProperties>
</file>