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8.xml" ContentType="application/vnd.openxmlformats-officedocument.presentationml.slide+xml"/>
  <Override PartName="/docProps/app.xml" ContentType="application/vnd.openxmlformats-officedocument.extended-propertie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docProps/core.xml" ContentType="application/vnd.openxmlformats-package.core-properties+xml"/>
  <Override PartName="/ppt/viewProps.xml" ContentType="application/vnd.openxmlformats-officedocument.presentationml.viewProps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12192000" cy="6858000"/>
  <p:defaultTextStyle>
    <a:defPPr>
      <a:defRPr lang="pt-BR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presProps" Target="presProps.xml" /><Relationship Id="rId15" Type="http://schemas.openxmlformats.org/officeDocument/2006/relationships/tableStyles" Target="tableStyles.xml" /><Relationship Id="rId16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3999" y="1122363"/>
            <a:ext cx="9144000" cy="2387599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pt-BR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3999" y="3602037"/>
            <a:ext cx="9144000" cy="165576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pt-BR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t-BR"/>
              <a:t/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t-BR"/>
              <a:t/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pt-BR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pt-BR"/>
              <a:t>Click to edit Master text styles</a:t>
            </a:r>
            <a:endParaRPr/>
          </a:p>
          <a:p>
            <a:pPr lvl="1">
              <a:defRPr/>
            </a:pPr>
            <a:r>
              <a:rPr lang="pt-BR"/>
              <a:t>Second level</a:t>
            </a:r>
            <a:endParaRPr/>
          </a:p>
          <a:p>
            <a:pPr lvl="2">
              <a:defRPr/>
            </a:pPr>
            <a:r>
              <a:rPr lang="pt-BR"/>
              <a:t>Third level</a:t>
            </a:r>
            <a:endParaRPr/>
          </a:p>
          <a:p>
            <a:pPr lvl="3">
              <a:defRPr/>
            </a:pPr>
            <a:r>
              <a:rPr lang="pt-BR"/>
              <a:t>Fourth level</a:t>
            </a:r>
            <a:endParaRPr/>
          </a:p>
          <a:p>
            <a:pPr lvl="4">
              <a:defRPr/>
            </a:pPr>
            <a:r>
              <a:rPr lang="pt-BR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t-BR"/>
              <a:t/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t-BR"/>
              <a:t/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899" y="365124"/>
            <a:ext cx="2628900" cy="5811837"/>
          </a:xfrm>
        </p:spPr>
        <p:txBody>
          <a:bodyPr vert="eaVert"/>
          <a:lstStyle/>
          <a:p>
            <a:pPr>
              <a:defRPr/>
            </a:pPr>
            <a:r>
              <a:rPr lang="pt-BR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198" y="365124"/>
            <a:ext cx="7734299" cy="5811837"/>
          </a:xfrm>
        </p:spPr>
        <p:txBody>
          <a:bodyPr vert="eaVert"/>
          <a:lstStyle/>
          <a:p>
            <a:pPr lvl="0">
              <a:defRPr/>
            </a:pPr>
            <a:r>
              <a:rPr lang="pt-BR"/>
              <a:t>Click to edit Master text styles</a:t>
            </a:r>
            <a:endParaRPr/>
          </a:p>
          <a:p>
            <a:pPr lvl="1">
              <a:defRPr/>
            </a:pPr>
            <a:r>
              <a:rPr lang="pt-BR"/>
              <a:t>Second level</a:t>
            </a:r>
            <a:endParaRPr/>
          </a:p>
          <a:p>
            <a:pPr lvl="2">
              <a:defRPr/>
            </a:pPr>
            <a:r>
              <a:rPr lang="pt-BR"/>
              <a:t>Third level</a:t>
            </a:r>
            <a:endParaRPr/>
          </a:p>
          <a:p>
            <a:pPr lvl="3">
              <a:defRPr/>
            </a:pPr>
            <a:r>
              <a:rPr lang="pt-BR"/>
              <a:t>Fourth level</a:t>
            </a:r>
            <a:endParaRPr/>
          </a:p>
          <a:p>
            <a:pPr lvl="4">
              <a:defRPr/>
            </a:pPr>
            <a:r>
              <a:rPr lang="pt-BR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t-BR"/>
              <a:t/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t-BR"/>
              <a:t/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pt-BR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pt-BR"/>
              <a:t>Click to edit Master text styles</a:t>
            </a:r>
            <a:endParaRPr/>
          </a:p>
          <a:p>
            <a:pPr lvl="1">
              <a:defRPr/>
            </a:pPr>
            <a:r>
              <a:rPr lang="pt-BR"/>
              <a:t>Second level</a:t>
            </a:r>
            <a:endParaRPr/>
          </a:p>
          <a:p>
            <a:pPr lvl="2">
              <a:defRPr/>
            </a:pPr>
            <a:r>
              <a:rPr lang="pt-BR"/>
              <a:t>Third level</a:t>
            </a:r>
            <a:endParaRPr/>
          </a:p>
          <a:p>
            <a:pPr lvl="3">
              <a:defRPr/>
            </a:pPr>
            <a:r>
              <a:rPr lang="pt-BR"/>
              <a:t>Fourth level</a:t>
            </a:r>
            <a:endParaRPr/>
          </a:p>
          <a:p>
            <a:pPr lvl="4">
              <a:defRPr/>
            </a:pPr>
            <a:r>
              <a:rPr lang="pt-BR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t-BR"/>
              <a:t/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t-BR"/>
              <a:t/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49" y="1709737"/>
            <a:ext cx="10515600" cy="2852736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pt-BR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49" y="4589462"/>
            <a:ext cx="10515600" cy="150018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pt-BR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t-BR"/>
              <a:t/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t-BR"/>
              <a:t/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pt-BR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198" y="1825624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 lang="pt-BR"/>
              <a:t>Click to edit Master text styles</a:t>
            </a:r>
            <a:endParaRPr/>
          </a:p>
          <a:p>
            <a:pPr lvl="1">
              <a:defRPr/>
            </a:pPr>
            <a:r>
              <a:rPr lang="pt-BR"/>
              <a:t>Second level</a:t>
            </a:r>
            <a:endParaRPr/>
          </a:p>
          <a:p>
            <a:pPr lvl="2">
              <a:defRPr/>
            </a:pPr>
            <a:r>
              <a:rPr lang="pt-BR"/>
              <a:t>Third level</a:t>
            </a:r>
            <a:endParaRPr/>
          </a:p>
          <a:p>
            <a:pPr lvl="3">
              <a:defRPr/>
            </a:pPr>
            <a:r>
              <a:rPr lang="pt-BR"/>
              <a:t>Fourth level</a:t>
            </a:r>
            <a:endParaRPr/>
          </a:p>
          <a:p>
            <a:pPr lvl="4">
              <a:defRPr/>
            </a:pPr>
            <a:r>
              <a:rPr lang="pt-BR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4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 lang="pt-BR"/>
              <a:t>Click to edit Master text styles</a:t>
            </a:r>
            <a:endParaRPr/>
          </a:p>
          <a:p>
            <a:pPr lvl="1">
              <a:defRPr/>
            </a:pPr>
            <a:r>
              <a:rPr lang="pt-BR"/>
              <a:t>Second level</a:t>
            </a:r>
            <a:endParaRPr/>
          </a:p>
          <a:p>
            <a:pPr lvl="2">
              <a:defRPr/>
            </a:pPr>
            <a:r>
              <a:rPr lang="pt-BR"/>
              <a:t>Third level</a:t>
            </a:r>
            <a:endParaRPr/>
          </a:p>
          <a:p>
            <a:pPr lvl="3">
              <a:defRPr/>
            </a:pPr>
            <a:r>
              <a:rPr lang="pt-BR"/>
              <a:t>Fourth level</a:t>
            </a:r>
            <a:endParaRPr/>
          </a:p>
          <a:p>
            <a:pPr lvl="4">
              <a:defRPr/>
            </a:pPr>
            <a:r>
              <a:rPr lang="pt-BR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t-BR"/>
              <a:t/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t-BR"/>
              <a:t/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7" y="365124"/>
            <a:ext cx="10515600" cy="1325562"/>
          </a:xfrm>
        </p:spPr>
        <p:txBody>
          <a:bodyPr/>
          <a:lstStyle/>
          <a:p>
            <a:pPr>
              <a:defRPr/>
            </a:pPr>
            <a:r>
              <a:rPr lang="pt-BR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7" y="1681162"/>
            <a:ext cx="5157785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pt-BR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7" y="2505074"/>
            <a:ext cx="5157785" cy="3684587"/>
          </a:xfrm>
        </p:spPr>
        <p:txBody>
          <a:bodyPr/>
          <a:lstStyle/>
          <a:p>
            <a:pPr lvl="0">
              <a:defRPr/>
            </a:pPr>
            <a:r>
              <a:rPr lang="pt-BR"/>
              <a:t>Click to edit Master text styles</a:t>
            </a:r>
            <a:endParaRPr/>
          </a:p>
          <a:p>
            <a:pPr lvl="1">
              <a:defRPr/>
            </a:pPr>
            <a:r>
              <a:rPr lang="pt-BR"/>
              <a:t>Second level</a:t>
            </a:r>
            <a:endParaRPr/>
          </a:p>
          <a:p>
            <a:pPr lvl="2">
              <a:defRPr/>
            </a:pPr>
            <a:r>
              <a:rPr lang="pt-BR"/>
              <a:t>Third level</a:t>
            </a:r>
            <a:endParaRPr/>
          </a:p>
          <a:p>
            <a:pPr lvl="3">
              <a:defRPr/>
            </a:pPr>
            <a:r>
              <a:rPr lang="pt-BR"/>
              <a:t>Fourth level</a:t>
            </a:r>
            <a:endParaRPr/>
          </a:p>
          <a:p>
            <a:pPr lvl="4">
              <a:defRPr/>
            </a:pPr>
            <a:r>
              <a:rPr lang="pt-BR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2"/>
            <a:ext cx="5183187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pt-BR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7" cy="3684587"/>
          </a:xfrm>
        </p:spPr>
        <p:txBody>
          <a:bodyPr/>
          <a:lstStyle/>
          <a:p>
            <a:pPr lvl="0">
              <a:defRPr/>
            </a:pPr>
            <a:r>
              <a:rPr lang="pt-BR"/>
              <a:t>Click to edit Master text styles</a:t>
            </a:r>
            <a:endParaRPr/>
          </a:p>
          <a:p>
            <a:pPr lvl="1">
              <a:defRPr/>
            </a:pPr>
            <a:r>
              <a:rPr lang="pt-BR"/>
              <a:t>Second level</a:t>
            </a:r>
            <a:endParaRPr/>
          </a:p>
          <a:p>
            <a:pPr lvl="2">
              <a:defRPr/>
            </a:pPr>
            <a:r>
              <a:rPr lang="pt-BR"/>
              <a:t>Third level</a:t>
            </a:r>
            <a:endParaRPr/>
          </a:p>
          <a:p>
            <a:pPr lvl="3">
              <a:defRPr/>
            </a:pPr>
            <a:r>
              <a:rPr lang="pt-BR"/>
              <a:t>Fourth level</a:t>
            </a:r>
            <a:endParaRPr/>
          </a:p>
          <a:p>
            <a:pPr lvl="4">
              <a:defRPr/>
            </a:pPr>
            <a:r>
              <a:rPr lang="pt-BR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t-BR"/>
              <a:t/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t-BR"/>
              <a:t/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pt-BR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t-BR"/>
              <a:t/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t-BR"/>
              <a:t/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t-BR"/>
              <a:t/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t-BR"/>
              <a:t/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pt-BR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7" y="987424"/>
            <a:ext cx="6172200" cy="48736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pt-BR"/>
              <a:t>Click to edit Master text styles</a:t>
            </a:r>
            <a:endParaRPr/>
          </a:p>
          <a:p>
            <a:pPr lvl="1">
              <a:defRPr/>
            </a:pPr>
            <a:r>
              <a:rPr lang="pt-BR"/>
              <a:t>Second level</a:t>
            </a:r>
            <a:endParaRPr/>
          </a:p>
          <a:p>
            <a:pPr lvl="2">
              <a:defRPr/>
            </a:pPr>
            <a:r>
              <a:rPr lang="pt-BR"/>
              <a:t>Third level</a:t>
            </a:r>
            <a:endParaRPr/>
          </a:p>
          <a:p>
            <a:pPr lvl="3">
              <a:defRPr/>
            </a:pPr>
            <a:r>
              <a:rPr lang="pt-BR"/>
              <a:t>Fourth level</a:t>
            </a:r>
            <a:endParaRPr/>
          </a:p>
          <a:p>
            <a:pPr lvl="4">
              <a:defRPr/>
            </a:pPr>
            <a:r>
              <a:rPr lang="pt-BR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400"/>
            <a:ext cx="3932236" cy="3811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pt-BR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t-BR"/>
              <a:t/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t-BR"/>
              <a:t/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pt-BR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7" y="987424"/>
            <a:ext cx="6172200" cy="4873624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pt-BR"/>
              <a:t>Click icon to add picture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400"/>
            <a:ext cx="3932236" cy="3811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pt-BR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t-BR"/>
              <a:t/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t-BR"/>
              <a:t/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198" y="365124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pt-BR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198" y="182562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pt-BR"/>
              <a:t>Click to edit Master text styles</a:t>
            </a:r>
            <a:endParaRPr/>
          </a:p>
          <a:p>
            <a:pPr lvl="1">
              <a:defRPr/>
            </a:pPr>
            <a:r>
              <a:rPr lang="pt-BR"/>
              <a:t>Second level</a:t>
            </a:r>
            <a:endParaRPr/>
          </a:p>
          <a:p>
            <a:pPr lvl="2">
              <a:defRPr/>
            </a:pPr>
            <a:r>
              <a:rPr lang="pt-BR"/>
              <a:t>Third level</a:t>
            </a:r>
            <a:endParaRPr/>
          </a:p>
          <a:p>
            <a:pPr lvl="3">
              <a:defRPr/>
            </a:pPr>
            <a:r>
              <a:rPr lang="pt-BR"/>
              <a:t>Fourth level</a:t>
            </a:r>
            <a:endParaRPr/>
          </a:p>
          <a:p>
            <a:pPr lvl="4">
              <a:defRPr/>
            </a:pPr>
            <a:r>
              <a:rPr lang="pt-BR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198" y="6356349"/>
            <a:ext cx="27432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pt-BR"/>
              <a:t/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598" y="6356349"/>
            <a:ext cx="41148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599" y="6356349"/>
            <a:ext cx="27432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pt-BR"/>
              <a:t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Relationship Id="rId3" Type="http://schemas.openxmlformats.org/officeDocument/2006/relationships/hyperlink" Target="https://www.cnnbrasil.com.br/tecnologia/influenciador-alerta-sobre-novo-golpe-do-pix-com-ia-que-recria-voz-de-qualquer-pessoa/" TargetMode="External"/><Relationship Id="rId4" Type="http://schemas.openxmlformats.org/officeDocument/2006/relationships/hyperlink" Target="https://docs.aiornot.com/" TargetMode="Externa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jpg"/><Relationship Id="rId4" Type="http://schemas.openxmlformats.org/officeDocument/2006/relationships/image" Target="../media/image5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jp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932209916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0" y="18495"/>
            <a:ext cx="12191999" cy="68247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pt-BR">
                <a:solidFill>
                  <a:schemeClr val="bg1"/>
                </a:solidFill>
              </a:rPr>
              <a:t>IACheck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defRPr/>
            </a:pPr>
            <a:r>
              <a:rPr lang="pt-BR">
                <a:solidFill>
                  <a:schemeClr val="bg1"/>
                </a:solidFill>
              </a:rPr>
              <a:t>Pedro Barbosa Cortez</a:t>
            </a:r>
            <a:endParaRPr lang="pt-BR">
              <a:solidFill>
                <a:schemeClr val="bg1"/>
              </a:solidFill>
            </a:endParaRPr>
          </a:p>
          <a:p>
            <a:pPr>
              <a:defRPr/>
            </a:pPr>
            <a:r>
              <a:rPr lang="pt-BR">
                <a:solidFill>
                  <a:schemeClr val="bg1"/>
                </a:solidFill>
              </a:rPr>
              <a:t>Samuel</a:t>
            </a:r>
            <a:endParaRPr lang="pt-BR">
              <a:solidFill>
                <a:schemeClr val="bg1"/>
              </a:solidFill>
            </a:endParaRPr>
          </a:p>
          <a:p>
            <a:pPr>
              <a:defRPr/>
            </a:pPr>
            <a:r>
              <a:rPr lang="pt-BR">
                <a:solidFill>
                  <a:schemeClr val="bg1"/>
                </a:solidFill>
              </a:rPr>
              <a:t>Fernando</a:t>
            </a:r>
            <a:endParaRPr lang="pt-BR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328822351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-17548" y="147961"/>
            <a:ext cx="12225291" cy="6704490"/>
          </a:xfrm>
          <a:prstGeom prst="rect">
            <a:avLst/>
          </a:prstGeom>
        </p:spPr>
      </p:pic>
      <p:sp>
        <p:nvSpPr>
          <p:cNvPr id="79847458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bg1"/>
                </a:solidFill>
              </a:rPr>
              <a:t>Funcionalidades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73994540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676019" y="1825624"/>
            <a:ext cx="11282038" cy="4351338"/>
          </a:xfrm>
        </p:spPr>
        <p:txBody>
          <a:bodyPr/>
          <a:lstStyle/>
          <a:p>
            <a:pPr>
              <a:defRPr/>
            </a:pPr>
            <a:r>
              <a:rPr sz="2400">
                <a:solidFill>
                  <a:schemeClr val="bg1"/>
                </a:solidFill>
              </a:rPr>
              <a:t>Usuário cria uma conta</a:t>
            </a:r>
            <a:endParaRPr sz="2400">
              <a:solidFill>
                <a:schemeClr val="bg1"/>
              </a:solidFill>
            </a:endParaRPr>
          </a:p>
          <a:p>
            <a:pPr>
              <a:defRPr/>
            </a:pPr>
            <a:r>
              <a:rPr sz="2400">
                <a:solidFill>
                  <a:schemeClr val="bg1"/>
                </a:solidFill>
              </a:rPr>
              <a:t>É pedido pagamento caso queira enviar algum vídeo ou imagem para análise</a:t>
            </a:r>
            <a:endParaRPr sz="2400">
              <a:solidFill>
                <a:schemeClr val="bg1"/>
              </a:solidFill>
            </a:endParaRPr>
          </a:p>
          <a:p>
            <a:pPr>
              <a:defRPr/>
            </a:pPr>
            <a:r>
              <a:rPr sz="2400">
                <a:solidFill>
                  <a:schemeClr val="bg1"/>
                </a:solidFill>
              </a:rPr>
              <a:t>É solicitado que o usuário grave algum vídeo falando ou se quiser enviar outros vídeos, fotos, redes sociais e canais online para coleta de seus dados</a:t>
            </a:r>
            <a:endParaRPr sz="2400">
              <a:solidFill>
                <a:schemeClr val="bg1"/>
              </a:solidFill>
            </a:endParaRPr>
          </a:p>
          <a:p>
            <a:pPr>
              <a:defRPr/>
            </a:pPr>
            <a:r>
              <a:rPr sz="2400">
                <a:solidFill>
                  <a:schemeClr val="bg1"/>
                </a:solidFill>
              </a:rPr>
              <a:t>Software analisa</a:t>
            </a:r>
            <a:endParaRPr sz="2400">
              <a:solidFill>
                <a:schemeClr val="bg1"/>
              </a:solidFill>
            </a:endParaRPr>
          </a:p>
          <a:p>
            <a:pPr>
              <a:defRPr/>
            </a:pPr>
            <a:r>
              <a:rPr sz="2400">
                <a:solidFill>
                  <a:schemeClr val="bg1"/>
                </a:solidFill>
              </a:rPr>
              <a:t>Envia a análise</a:t>
            </a:r>
            <a:endParaRPr sz="2400">
              <a:solidFill>
                <a:schemeClr val="bg1"/>
              </a:solidFill>
            </a:endParaRPr>
          </a:p>
          <a:p>
            <a:pPr>
              <a:defRPr/>
            </a:pPr>
            <a:r>
              <a:rPr sz="2400">
                <a:solidFill>
                  <a:schemeClr val="bg1"/>
                </a:solidFill>
              </a:rPr>
              <a:t>Se for uma pessoa pública é divulgado na sua pagina nas redes sociais e de outras mídias afiliadas</a:t>
            </a:r>
            <a:endParaRPr sz="24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371370055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-31749" y="-18495"/>
            <a:ext cx="12207752" cy="6880194"/>
          </a:xfrm>
          <a:prstGeom prst="rect">
            <a:avLst/>
          </a:prstGeom>
        </p:spPr>
      </p:pic>
      <p:sp>
        <p:nvSpPr>
          <p:cNvPr id="743754317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bg1"/>
                </a:solidFill>
              </a:rPr>
              <a:t>Referências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941832724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pt-BR" sz="2400" b="0" i="0" u="sng" strike="noStrike" cap="none" spc="0">
                <a:solidFill>
                  <a:schemeClr val="bg1"/>
                </a:solidFill>
                <a:latin typeface="Arial"/>
                <a:cs typeface="Arial"/>
                <a:hlinkClick r:id="rId3" tooltip="https://www.cnnbrasil.com.br/tecnologia/influenciador-alerta-sobre-novo-golpe-do-pix-com-ia-que-recria-voz-de-qualquer-pessoa/"/>
              </a:rPr>
              <a:t>https://www.cnnbrasil.com.br/tecnologia/influenciador-alerta-sobre-novo-golpe-do-pix-com-ia-que-recria-voz-de-qualquer-pessoa/</a:t>
            </a:r>
            <a:endParaRPr sz="2400">
              <a:solidFill>
                <a:schemeClr val="bg1"/>
              </a:solidFill>
            </a:endParaRPr>
          </a:p>
          <a:p>
            <a:pPr>
              <a:defRPr/>
            </a:pPr>
            <a:r>
              <a:rPr lang="pt-BR" sz="2400" b="0" i="0" u="sng" strike="noStrike" cap="none" spc="0">
                <a:solidFill>
                  <a:schemeClr val="bg1"/>
                </a:solidFill>
                <a:latin typeface="Arial"/>
                <a:cs typeface="Arial"/>
                <a:hlinkClick r:id="rId4" tooltip="https://docs.aiornot.com/"/>
              </a:rPr>
              <a:t>https://docs.aiornot.com/</a:t>
            </a:r>
            <a:r>
              <a:rPr sz="2400">
                <a:solidFill>
                  <a:schemeClr val="bg1"/>
                </a:solidFill>
              </a:rPr>
              <a:t> </a:t>
            </a:r>
            <a:endParaRPr sz="2400">
              <a:solidFill>
                <a:schemeClr val="bg1"/>
              </a:solidFill>
            </a:endParaRPr>
          </a:p>
          <a:p>
            <a:pPr>
              <a:defRPr/>
            </a:pPr>
            <a:r>
              <a:rPr lang="pt-BR" sz="2400" b="0" i="0" u="none" strike="noStrike" cap="none" spc="0">
                <a:solidFill>
                  <a:schemeClr val="bg1"/>
                </a:solidFill>
                <a:latin typeface="Arial"/>
                <a:cs typeface="Arial"/>
              </a:rPr>
              <a:t>https://fotografemelhor.com.br/fique-por-dentro/testamos-um-aplicativo-gratuito-que-pode-reconhecer-imagens-criadas-por-ia/</a:t>
            </a:r>
            <a:endParaRPr sz="24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226048603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11097" y="0"/>
            <a:ext cx="12169805" cy="6858000"/>
          </a:xfrm>
          <a:prstGeom prst="rect">
            <a:avLst/>
          </a:prstGeom>
        </p:spPr>
      </p:pic>
      <p:sp>
        <p:nvSpPr>
          <p:cNvPr id="560848379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bg1"/>
                </a:solidFill>
              </a:rPr>
              <a:t>INTRODUÇÃO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1521835378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8" y="1941990"/>
            <a:ext cx="10515600" cy="4234972"/>
          </a:xfrm>
        </p:spPr>
        <p:txBody>
          <a:bodyPr/>
          <a:lstStyle/>
          <a:p>
            <a:pPr>
              <a:defRPr/>
            </a:pPr>
            <a:r>
              <a:rPr>
                <a:solidFill>
                  <a:schemeClr val="bg1"/>
                </a:solidFill>
              </a:rPr>
              <a:t>Crescimento exponencial do mercado de IA</a:t>
            </a:r>
            <a:endParaRPr>
              <a:solidFill>
                <a:schemeClr val="bg1"/>
              </a:solidFill>
            </a:endParaRPr>
          </a:p>
          <a:p>
            <a:pPr>
              <a:defRPr/>
            </a:pPr>
            <a:r>
              <a:rPr>
                <a:solidFill>
                  <a:schemeClr val="bg1"/>
                </a:solidFill>
              </a:rPr>
              <a:t>Rápida popularização na mídia e sociedade</a:t>
            </a:r>
            <a:endParaRPr>
              <a:solidFill>
                <a:schemeClr val="bg1"/>
              </a:solidFill>
            </a:endParaRPr>
          </a:p>
          <a:p>
            <a:pPr>
              <a:defRPr/>
            </a:pPr>
            <a:r>
              <a:rPr>
                <a:solidFill>
                  <a:schemeClr val="bg1"/>
                </a:solidFill>
              </a:rPr>
              <a:t>Surgimento de inúmeras empresas</a:t>
            </a:r>
            <a:endParaRPr>
              <a:solidFill>
                <a:schemeClr val="bg1"/>
              </a:solidFill>
            </a:endParaRPr>
          </a:p>
          <a:p>
            <a:pPr>
              <a:defRPr/>
            </a:pPr>
            <a:r>
              <a:rPr>
                <a:solidFill>
                  <a:schemeClr val="bg1"/>
                </a:solidFill>
              </a:rPr>
              <a:t>Expandiu para todas as áreas</a:t>
            </a:r>
            <a:endParaRPr>
              <a:solidFill>
                <a:schemeClr val="bg1"/>
              </a:solidFill>
            </a:endParaRPr>
          </a:p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80887538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75632801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pic>
        <p:nvPicPr>
          <p:cNvPr id="128557310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7767" y="14842"/>
            <a:ext cx="6161309" cy="3156163"/>
          </a:xfrm>
          <a:prstGeom prst="rect">
            <a:avLst/>
          </a:prstGeom>
        </p:spPr>
      </p:pic>
      <p:pic>
        <p:nvPicPr>
          <p:cNvPr id="174184884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6307791" y="1375536"/>
            <a:ext cx="5819068" cy="3287432"/>
          </a:xfrm>
          <a:prstGeom prst="rect">
            <a:avLst/>
          </a:prstGeom>
        </p:spPr>
      </p:pic>
      <p:pic>
        <p:nvPicPr>
          <p:cNvPr id="56567238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1001811" y="3355019"/>
            <a:ext cx="4311933" cy="34019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175419192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11097" y="-18910"/>
            <a:ext cx="12170636" cy="6889857"/>
          </a:xfrm>
          <a:prstGeom prst="rect">
            <a:avLst/>
          </a:prstGeom>
        </p:spPr>
      </p:pic>
      <p:sp>
        <p:nvSpPr>
          <p:cNvPr id="2016949658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bg1"/>
                </a:solidFill>
              </a:rPr>
              <a:t>Problemas e desafios</a:t>
            </a:r>
            <a:endParaRPr/>
          </a:p>
        </p:txBody>
      </p:sp>
      <p:sp>
        <p:nvSpPr>
          <p:cNvPr id="1747898105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bg1"/>
                </a:solidFill>
              </a:rPr>
              <a:t>Da mesma forma que IA pode ser benéfica para a sociedade, pode trazer malefícios e chamar a atenção de golpistas</a:t>
            </a:r>
            <a:endParaRPr>
              <a:solidFill>
                <a:schemeClr val="bg1"/>
              </a:solidFill>
            </a:endParaRPr>
          </a:p>
          <a:p>
            <a:pPr>
              <a:defRPr/>
            </a:pPr>
            <a:r>
              <a:rPr>
                <a:solidFill>
                  <a:schemeClr val="bg1"/>
                </a:solidFill>
              </a:rPr>
              <a:t>Golpes se espalharam</a:t>
            </a:r>
            <a:endParaRPr>
              <a:solidFill>
                <a:schemeClr val="bg1"/>
              </a:solidFill>
            </a:endParaRPr>
          </a:p>
          <a:p>
            <a:pPr>
              <a:defRPr/>
            </a:pPr>
            <a:r>
              <a:rPr>
                <a:solidFill>
                  <a:schemeClr val="bg1"/>
                </a:solidFill>
              </a:rPr>
              <a:t>Especialistas temem onda de fake news</a:t>
            </a:r>
            <a:endParaRPr>
              <a:solidFill>
                <a:schemeClr val="bg1"/>
              </a:solidFill>
            </a:endParaRPr>
          </a:p>
          <a:p>
            <a:pPr>
              <a:defRPr/>
            </a:pPr>
            <a:endParaRPr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884556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147961" y="791746"/>
            <a:ext cx="5410776" cy="3948082"/>
          </a:xfrm>
          <a:prstGeom prst="rect">
            <a:avLst/>
          </a:prstGeom>
        </p:spPr>
      </p:pic>
      <p:pic>
        <p:nvPicPr>
          <p:cNvPr id="1189587668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6095999" y="1185739"/>
            <a:ext cx="5897247" cy="35540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95386539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076731746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pic>
        <p:nvPicPr>
          <p:cNvPr id="1792445237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749999" y="42391"/>
            <a:ext cx="10986116" cy="677321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984276303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0" y="9247"/>
            <a:ext cx="12191999" cy="6843203"/>
          </a:xfrm>
          <a:prstGeom prst="rect">
            <a:avLst/>
          </a:prstGeom>
        </p:spPr>
      </p:pic>
      <p:sp>
        <p:nvSpPr>
          <p:cNvPr id="1178810367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365123"/>
            <a:ext cx="10515600" cy="966526"/>
          </a:xfrm>
        </p:spPr>
        <p:txBody>
          <a:bodyPr/>
          <a:lstStyle/>
          <a:p>
            <a:pPr>
              <a:defRPr/>
            </a:pPr>
            <a:r>
              <a:rPr>
                <a:solidFill>
                  <a:schemeClr val="bg1"/>
                </a:solidFill>
              </a:rPr>
              <a:t>Personas</a:t>
            </a:r>
            <a:endParaRPr/>
          </a:p>
        </p:txBody>
      </p:sp>
      <p:sp>
        <p:nvSpPr>
          <p:cNvPr id="790126340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8" y="1442621"/>
            <a:ext cx="10515600" cy="5049174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65000" lnSpcReduction="7000"/>
          </a:bodyPr>
          <a:lstStyle/>
          <a:p>
            <a:pPr>
              <a:defRPr/>
            </a:pPr>
            <a:r>
              <a:rPr lang="pt-BR" sz="2800" b="0" i="0" u="none" strike="noStrike" cap="none" spc="0">
                <a:solidFill>
                  <a:schemeClr val="bg1"/>
                </a:solidFill>
                <a:latin typeface="Arial"/>
                <a:cs typeface="Arial"/>
              </a:rPr>
              <a:t>Camila tem 25 anos, é psicóloga e influencer. É sociável, intensa, gosta de rock, sair de casa e tem muitos amigos. Tem o sonho de casar, ser mãe, crescer ainda mais nas redes sociais e escrever um livro. Ela quer proteger sua imagem pública e sua reputação online. Como uma figura pública de sucesso nas redes sociais, ela precisa garantir que sua identidade não seja usada indevidamente por golpistas ou para disseminação de fake news e desinformação. É necessário tratá-la com respeito, transparência e confiança. Ela valoriza a sinceridade e a autenticidade, então é essencial manter uma comunicação clara e direta com ela. Além disso, demonstrar interesse genuíno em suas preocupações e oferecer soluções que atendam às suas necessidades específicas são formas eficazes de deixá-la feliz.</a:t>
            </a:r>
            <a:endParaRPr sz="2800" b="0" i="0" u="none" strike="noStrike" cap="none" spc="0">
              <a:solidFill>
                <a:schemeClr val="bg1"/>
              </a:solidFill>
              <a:latin typeface="Arial"/>
              <a:cs typeface="Arial"/>
            </a:endParaRPr>
          </a:p>
          <a:p>
            <a:pPr>
              <a:defRPr/>
            </a:pPr>
            <a:endParaRPr sz="2800" b="0" i="0" u="none" strike="noStrike" cap="none" spc="0">
              <a:solidFill>
                <a:schemeClr val="bg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pt-BR" sz="2800" b="0" i="0" u="none" strike="noStrike" cap="none" spc="0">
                <a:solidFill>
                  <a:schemeClr val="bg1"/>
                </a:solidFill>
                <a:latin typeface="Arial"/>
                <a:cs typeface="Arial"/>
              </a:rPr>
              <a:t>Maria tem 57 anos, é aposentada e gosta de ler, cozinhar e de jardinagem. É gentil, cautelosa, tradicional, dedicada à família. Tem o sonho de viajar pelo mundo, passar mais tempo com os netos, aprender a utilizar a tecnologia de forma segura. Ela quer proteção de sua segurança online e à prevenção de fraudes. Como alguém que não está familiarizada com o mundo digital e teme cair em golpes, ela busca uma solução que a ajude a navegar na internet com mais confiança e segurança, protegendo-a contra possíveis ameaças cibernéticas. É importante tratá-la com paciência, empatia e clareza. Ela pode se sentir insegura ou sobrecarregada com a tecnologia, então é essencial fornecer instruções simples e passo a passo para ajudá-la a entender e utilizar o serviço. Além disso, é importante transmitir confiança e tranquilidade, demonstrando que estamos</a:t>
            </a:r>
            <a:r>
              <a:rPr lang="pt-BR" sz="28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 aqui para ajudá-la a se proteger online.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704094090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0" y="0"/>
            <a:ext cx="12191999" cy="6861698"/>
          </a:xfrm>
          <a:prstGeom prst="rect">
            <a:avLst/>
          </a:prstGeom>
        </p:spPr>
      </p:pic>
      <p:sp>
        <p:nvSpPr>
          <p:cNvPr id="36775207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bg1"/>
                </a:solidFill>
              </a:rPr>
              <a:t>Metodologia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93475526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sz="2400">
                <a:solidFill>
                  <a:schemeClr val="bg1"/>
                </a:solidFill>
              </a:rPr>
              <a:t>Uso de IAs por áudio = </a:t>
            </a:r>
            <a:r>
              <a:rPr lang="pt-BR" sz="2400" b="0" i="0" u="none" strike="noStrike" cap="none" spc="0">
                <a:solidFill>
                  <a:schemeClr val="bg1"/>
                </a:solidFill>
                <a:latin typeface="Arial"/>
                <a:cs typeface="Arial"/>
              </a:rPr>
              <a:t>uma palavra-chave é gravada no aplicativo como método de detecção. Isso nos permite identificar padrões sonoros característicos associados a conteúdo falsificado</a:t>
            </a:r>
            <a:endParaRPr sz="2400">
              <a:solidFill>
                <a:schemeClr val="bg1"/>
              </a:solidFill>
            </a:endParaRPr>
          </a:p>
          <a:p>
            <a:pPr>
              <a:defRPr/>
            </a:pPr>
            <a:r>
              <a:rPr sz="2400">
                <a:solidFill>
                  <a:schemeClr val="bg1"/>
                </a:solidFill>
              </a:rPr>
              <a:t>Uso de IAs por imagem = </a:t>
            </a:r>
            <a:r>
              <a:rPr lang="pt-BR" sz="2400" b="0" i="0" u="none" strike="noStrike" cap="none" spc="0">
                <a:solidFill>
                  <a:schemeClr val="bg1"/>
                </a:solidFill>
                <a:latin typeface="Arial"/>
                <a:cs typeface="Arial"/>
              </a:rPr>
              <a:t>O software especializado é empregado para detectar pequenas variações nas imagens, permitindo-nos identificar alterações sutis que podem indicar manipulação</a:t>
            </a:r>
            <a:endParaRPr sz="2400">
              <a:solidFill>
                <a:schemeClr val="bg1"/>
              </a:solidFill>
            </a:endParaRPr>
          </a:p>
          <a:p>
            <a:pPr>
              <a:defRPr/>
            </a:pPr>
            <a:r>
              <a:rPr sz="2400">
                <a:solidFill>
                  <a:schemeClr val="bg1"/>
                </a:solidFill>
              </a:rPr>
              <a:t>Uso de IAs por vídeo = </a:t>
            </a:r>
            <a:r>
              <a:rPr lang="pt-BR" sz="2400" b="0" i="0" u="none" strike="noStrike" cap="none" spc="0">
                <a:solidFill>
                  <a:schemeClr val="bg1"/>
                </a:solidFill>
                <a:latin typeface="Arial"/>
                <a:cs typeface="Arial"/>
              </a:rPr>
              <a:t>Um software dedicado é empregado para identificar variações nas sequências de vídeo, auxiliando na detecção de conteúdo falsificado, como deepfakes e edições maliciosas</a:t>
            </a:r>
            <a:endParaRPr sz="24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059600006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10194" y="0"/>
            <a:ext cx="12188300" cy="6858000"/>
          </a:xfrm>
          <a:prstGeom prst="rect">
            <a:avLst/>
          </a:prstGeom>
        </p:spPr>
      </p:pic>
      <p:sp>
        <p:nvSpPr>
          <p:cNvPr id="1101820561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240436"/>
            <a:ext cx="10515600" cy="1174441"/>
          </a:xfrm>
        </p:spPr>
        <p:txBody>
          <a:bodyPr/>
          <a:lstStyle/>
          <a:p>
            <a:pPr>
              <a:defRPr/>
            </a:pPr>
            <a:r>
              <a:rPr>
                <a:solidFill>
                  <a:schemeClr val="bg1"/>
                </a:solidFill>
              </a:rPr>
              <a:t>Coleta de dados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1169004870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426334" y="1618324"/>
            <a:ext cx="11319028" cy="4864223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sz="2000">
                <a:solidFill>
                  <a:schemeClr val="bg1"/>
                </a:solidFill>
              </a:rPr>
              <a:t>A coleta de dados de figuras públicas é através de vídeo e imagens publicados de respectivas pessoas na internet, </a:t>
            </a:r>
            <a:r>
              <a:rPr sz="2000">
                <a:solidFill>
                  <a:schemeClr val="bg1"/>
                </a:solidFill>
              </a:rPr>
              <a:t>a de indivíduos não públicos é através do pedido que ela envie fotos e vídeos e perfis públicos nas redes sociais</a:t>
            </a:r>
            <a:endParaRPr sz="2000">
              <a:solidFill>
                <a:schemeClr val="bg1"/>
              </a:solidFill>
            </a:endParaRPr>
          </a:p>
          <a:p>
            <a:pPr>
              <a:defRPr/>
            </a:pPr>
            <a:r>
              <a:rPr lang="pt-BR" sz="2000" b="0" i="0" u="none" strike="noStrike" cap="none" spc="0">
                <a:solidFill>
                  <a:schemeClr val="bg1"/>
                </a:solidFill>
                <a:latin typeface="Arial"/>
                <a:cs typeface="Arial"/>
              </a:rPr>
              <a:t>Os modelos de inteligência artificial foram treinados em um grande número de imagens e gravações de áudio e são adequados para </a:t>
            </a:r>
            <a:r>
              <a:rPr lang="pt-BR" sz="2000" b="0" i="0" u="none" strike="noStrike" cap="none" spc="0">
                <a:solidFill>
                  <a:schemeClr val="bg1"/>
                </a:solidFill>
                <a:latin typeface="Arial"/>
                <a:cs typeface="Arial"/>
              </a:rPr>
              <a:t>uma ampla variedade de tarefas de pesquisa de conteúdo gerado. Propomos vários modelos diferentes, cada um dos quais foi </a:t>
            </a:r>
            <a:r>
              <a:rPr lang="pt-BR" sz="2000" b="0" i="0" u="none" strike="noStrike" cap="none" spc="0">
                <a:solidFill>
                  <a:schemeClr val="bg1"/>
                </a:solidFill>
                <a:latin typeface="Arial"/>
                <a:cs typeface="Arial"/>
              </a:rPr>
              <a:t>treinado de uma forma diferente e tem os seus próprios pontos fortes.</a:t>
            </a:r>
            <a:endParaRPr sz="2000">
              <a:solidFill>
                <a:schemeClr val="bg1"/>
              </a:solidFill>
            </a:endParaRPr>
          </a:p>
          <a:p>
            <a:pPr>
              <a:defRPr/>
            </a:pPr>
            <a:r>
              <a:rPr lang="pt-BR" sz="2000" b="0" i="0" u="none" strike="noStrike" cap="none" spc="0">
                <a:solidFill>
                  <a:schemeClr val="bg1"/>
                </a:solidFill>
                <a:latin typeface="Arial"/>
                <a:cs typeface="Arial"/>
              </a:rPr>
              <a:t>A cada atualização sucessiva do modelo à medida que ele é treinado novamente, a IA ficará cada vez melhor na compreensão</a:t>
            </a:r>
            <a:r>
              <a:rPr lang="pt-BR" sz="2000" b="0" i="0" u="none" strike="noStrike" cap="none" spc="0">
                <a:solidFill>
                  <a:schemeClr val="bg1"/>
                </a:solidFill>
                <a:latin typeface="Arial"/>
                <a:cs typeface="Arial"/>
              </a:rPr>
              <a:t> de diferentes contextos à medida que o conjunto de dados cresce. Isso o ajudará a compreender mais nuances.</a:t>
            </a:r>
            <a:endParaRPr sz="2000" b="0" i="0" u="none" strike="noStrike" cap="none" spc="0">
              <a:solidFill>
                <a:schemeClr val="bg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pt-BR" sz="2000" b="0" i="0" u="none" strike="noStrike" cap="none" spc="0">
                <a:solidFill>
                  <a:schemeClr val="bg1"/>
                </a:solidFill>
                <a:latin typeface="Arial"/>
                <a:cs typeface="Arial"/>
              </a:rPr>
              <a:t>Nosso programa reconhece conteúdo gerado por IA usando análise avançada de imagens e aprendizado de máquina. O programa detecta adequadamente a origem do conteúdo, comparando as fotos de entrada com modelos de IA e padrões visuais, artefatos e características criados pelo homem.</a:t>
            </a:r>
            <a:endParaRPr sz="2000">
              <a:solidFill>
                <a:schemeClr val="bg1"/>
              </a:solidFill>
            </a:endParaRPr>
          </a:p>
          <a:p>
            <a:pPr marL="0" indent="0">
              <a:buFont typeface="Arial"/>
              <a:buNone/>
              <a:defRPr/>
            </a:pP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ONLYOFFICE/7.3.3.50</Application>
  <DocSecurity>0</DocSecurity>
  <PresentationFormat>Widescreen</PresentationFormat>
  <Paragraphs>0</Paragraphs>
  <Slides>11</Slides>
  <Notes>11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7</cp:revision>
  <dcterms:created xsi:type="dcterms:W3CDTF">2012-12-03T06:56:55Z</dcterms:created>
  <dcterms:modified xsi:type="dcterms:W3CDTF">2024-04-21T22:28:54Z</dcterms:modified>
  <cp:category/>
  <cp:contentStatus/>
  <cp:version/>
</cp:coreProperties>
</file>