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c2f10f0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ec2f10f0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b95844c3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b95844c3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eb95844c3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eb95844c3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eb95844c3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eb95844c3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eb95844c3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eb95844c3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eb95844c3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eb95844c3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eb95844c3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eb95844c34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c2f10f0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c2f10f0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c2f10f0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ec2f10f0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c2f10f0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c2f10f0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c2f10f0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ec2f10f0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ec2f10f01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ec2f10f01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b95844c3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eb95844c3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b95844c3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eb95844c3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php.net/manual/es/reserved.variables.server.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hyperlink" Target="https://www.php.net/manual/es/reserved.variables.environment.php" TargetMode="External"/><Relationship Id="rId10" Type="http://schemas.openxmlformats.org/officeDocument/2006/relationships/hyperlink" Target="https://www.php.net/manual/es/reserved.variables.session.php" TargetMode="External"/><Relationship Id="rId13" Type="http://schemas.openxmlformats.org/officeDocument/2006/relationships/hyperlink" Target="https://www.php.net/manual/es/reserved.variables.phperrormsg.php" TargetMode="External"/><Relationship Id="rId12" Type="http://schemas.openxmlformats.org/officeDocument/2006/relationships/hyperlink" Target="https://www.php.net/manual/es/reserved.variables.cookies.php" TargetMode="External"/><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www.php.net/manual/es/language.variables.superglobals.php" TargetMode="External"/><Relationship Id="rId4" Type="http://schemas.openxmlformats.org/officeDocument/2006/relationships/hyperlink" Target="https://www.php.net/manual/es/reserved.variables.globals.php" TargetMode="External"/><Relationship Id="rId9" Type="http://schemas.openxmlformats.org/officeDocument/2006/relationships/hyperlink" Target="https://www.php.net/manual/es/reserved.variables.request.php" TargetMode="External"/><Relationship Id="rId15" Type="http://schemas.openxmlformats.org/officeDocument/2006/relationships/hyperlink" Target="https://www.php.net/manual/es/reserved.variables.argc.php" TargetMode="External"/><Relationship Id="rId14" Type="http://schemas.openxmlformats.org/officeDocument/2006/relationships/hyperlink" Target="https://www.php.net/manual/es/reserved.variables.httpresponseheader.php" TargetMode="External"/><Relationship Id="rId16" Type="http://schemas.openxmlformats.org/officeDocument/2006/relationships/hyperlink" Target="https://www.php.net/manual/es/reserved.variables.argv.php" TargetMode="External"/><Relationship Id="rId5" Type="http://schemas.openxmlformats.org/officeDocument/2006/relationships/hyperlink" Target="https://www.php.net/manual/es/reserved.variables.server.php" TargetMode="External"/><Relationship Id="rId6" Type="http://schemas.openxmlformats.org/officeDocument/2006/relationships/hyperlink" Target="https://www.php.net/manual/es/reserved.variables.get.php" TargetMode="External"/><Relationship Id="rId7" Type="http://schemas.openxmlformats.org/officeDocument/2006/relationships/hyperlink" Target="https://www.php.net/manual/es/reserved.variables.post.php" TargetMode="External"/><Relationship Id="rId8" Type="http://schemas.openxmlformats.org/officeDocument/2006/relationships/hyperlink" Target="https://www.php.net/manual/es/reserved.variables.files.ph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Métodos GET y POST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Los métodos HTTP GET y HTTP POST permiten enviar información al servidor, en PHP se administra mediante los arrays $_GET y $_POST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$GLOBALS</a:t>
            </a:r>
            <a:endParaRPr/>
          </a:p>
        </p:txBody>
      </p:sp>
      <p:sp>
        <p:nvSpPr>
          <p:cNvPr id="328" name="Google Shape;328;p22"/>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sz="1700"/>
              <a:t>$GLOBALS — Hace referencia a todas las variables disponibles en el ámbito global</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a:t>
            </a:r>
            <a:endParaRPr/>
          </a:p>
        </p:txBody>
      </p:sp>
      <p:pic>
        <p:nvPicPr>
          <p:cNvPr id="334" name="Google Shape;334;p23"/>
          <p:cNvPicPr preferRelativeResize="0"/>
          <p:nvPr/>
        </p:nvPicPr>
        <p:blipFill>
          <a:blip r:embed="rId3">
            <a:alphaModFix/>
          </a:blip>
          <a:stretch>
            <a:fillRect/>
          </a:stretch>
        </p:blipFill>
        <p:spPr>
          <a:xfrm>
            <a:off x="1346825" y="1206550"/>
            <a:ext cx="6450338" cy="3240825"/>
          </a:xfrm>
          <a:prstGeom prst="rect">
            <a:avLst/>
          </a:prstGeom>
          <a:noFill/>
          <a:ln>
            <a:noFill/>
          </a:ln>
        </p:spPr>
      </p:pic>
      <p:pic>
        <p:nvPicPr>
          <p:cNvPr id="335" name="Google Shape;335;p23"/>
          <p:cNvPicPr preferRelativeResize="0"/>
          <p:nvPr/>
        </p:nvPicPr>
        <p:blipFill>
          <a:blip r:embed="rId4">
            <a:alphaModFix/>
          </a:blip>
          <a:stretch>
            <a:fillRect/>
          </a:stretch>
        </p:blipFill>
        <p:spPr>
          <a:xfrm>
            <a:off x="2795725" y="4196450"/>
            <a:ext cx="6267450" cy="87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$_SERVER</a:t>
            </a:r>
            <a:endParaRPr/>
          </a:p>
        </p:txBody>
      </p:sp>
      <p:sp>
        <p:nvSpPr>
          <p:cNvPr id="341" name="Google Shape;341;p24"/>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a:t>$_SERVER es un array que contiene información, tales como cabeceras, rutas y ubicaciones de script. Las entradas de este array son creadas por el servidor web. No hay garantía que cada servidor web proporcione alguna de estas entradas, existen servidores que pueden omitir algunas o proporcionar otras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Ejemplos de uso</a:t>
            </a:r>
            <a:endParaRPr/>
          </a:p>
        </p:txBody>
      </p:sp>
      <p:sp>
        <p:nvSpPr>
          <p:cNvPr id="347" name="Google Shape;347;p25"/>
          <p:cNvSpPr txBox="1"/>
          <p:nvPr>
            <p:ph idx="1" type="body"/>
          </p:nvPr>
        </p:nvSpPr>
        <p:spPr>
          <a:xfrm>
            <a:off x="1303800" y="1701000"/>
            <a:ext cx="6883500" cy="3305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s" sz="1125"/>
              <a:t>'PHP_SELF' – 'GATEWAY_INTERFACE' – 'SERVER_ADDR' – 'SERVER_NAME' – 'SERVER_SOFTWARE'</a:t>
            </a:r>
            <a:endParaRPr sz="1125"/>
          </a:p>
          <a:p>
            <a:pPr indent="0" lvl="0" marL="0" rtl="0" algn="l">
              <a:lnSpc>
                <a:spcPct val="95000"/>
              </a:lnSpc>
              <a:spcBef>
                <a:spcPts val="1200"/>
              </a:spcBef>
              <a:spcAft>
                <a:spcPts val="0"/>
              </a:spcAft>
              <a:buSzPts val="275"/>
              <a:buNone/>
            </a:pPr>
            <a:r>
              <a:rPr lang="es" sz="1125"/>
              <a:t>'SERVER_PROTOCOL' – 'REQUEST_METHOD' – 'REQUEST_TIME' – 'QUERY_STRING' – </a:t>
            </a:r>
            <a:endParaRPr sz="1125"/>
          </a:p>
          <a:p>
            <a:pPr indent="0" lvl="0" marL="0" rtl="0" algn="l">
              <a:lnSpc>
                <a:spcPct val="95000"/>
              </a:lnSpc>
              <a:spcBef>
                <a:spcPts val="1200"/>
              </a:spcBef>
              <a:spcAft>
                <a:spcPts val="0"/>
              </a:spcAft>
              <a:buSzPts val="275"/>
              <a:buNone/>
            </a:pPr>
            <a:r>
              <a:rPr lang="es" sz="1125"/>
              <a:t>'DOCUMENT_ROOT' – 'HTTP_ACCEPT' – 'HTTP_ACCEPT_CHARSET' –  'HTTP_CONNECTION'</a:t>
            </a:r>
            <a:endParaRPr sz="1125"/>
          </a:p>
          <a:p>
            <a:pPr indent="0" lvl="0" marL="0" rtl="0" algn="l">
              <a:lnSpc>
                <a:spcPct val="95000"/>
              </a:lnSpc>
              <a:spcBef>
                <a:spcPts val="1200"/>
              </a:spcBef>
              <a:spcAft>
                <a:spcPts val="0"/>
              </a:spcAft>
              <a:buSzPts val="275"/>
              <a:buNone/>
            </a:pPr>
            <a:r>
              <a:rPr lang="es" sz="1125"/>
              <a:t>'HTTP_HOST' – 'HTTP_REFERER' – 'HTTP_USER_AGENT' – 'HTTPS' – 'REMOTE_ADDR'</a:t>
            </a:r>
            <a:endParaRPr sz="1125"/>
          </a:p>
          <a:p>
            <a:pPr indent="0" lvl="0" marL="0" rtl="0" algn="l">
              <a:lnSpc>
                <a:spcPct val="95000"/>
              </a:lnSpc>
              <a:spcBef>
                <a:spcPts val="1200"/>
              </a:spcBef>
              <a:spcAft>
                <a:spcPts val="0"/>
              </a:spcAft>
              <a:buSzPts val="275"/>
              <a:buNone/>
            </a:pPr>
            <a:r>
              <a:rPr lang="es" sz="1125"/>
              <a:t>'REMOTE_HOST' – 'REMOTE_PORT' – 'REMOTE_USER' – 'REDIRECT_REMOTE_USER'</a:t>
            </a:r>
            <a:endParaRPr sz="1125"/>
          </a:p>
          <a:p>
            <a:pPr indent="0" lvl="0" marL="0" rtl="0" algn="l">
              <a:lnSpc>
                <a:spcPct val="95000"/>
              </a:lnSpc>
              <a:spcBef>
                <a:spcPts val="1200"/>
              </a:spcBef>
              <a:spcAft>
                <a:spcPts val="0"/>
              </a:spcAft>
              <a:buSzPts val="275"/>
              <a:buNone/>
            </a:pPr>
            <a:r>
              <a:rPr lang="es" sz="1125"/>
              <a:t>'SCRIPT_FILENAME' – 'SERVER_ADMIN' – 'SERVER_PORT' – 'SERVER_SIGNATURE'</a:t>
            </a:r>
            <a:endParaRPr sz="1125"/>
          </a:p>
          <a:p>
            <a:pPr indent="0" lvl="0" marL="0" rtl="0" algn="l">
              <a:lnSpc>
                <a:spcPct val="95000"/>
              </a:lnSpc>
              <a:spcBef>
                <a:spcPts val="1200"/>
              </a:spcBef>
              <a:spcAft>
                <a:spcPts val="0"/>
              </a:spcAft>
              <a:buSzPts val="275"/>
              <a:buNone/>
            </a:pPr>
            <a:r>
              <a:rPr lang="es" sz="1125"/>
              <a:t>'PATH_TRANSLATED' – 'SCRIPT_NAME' – 'REQUEST_URI' – 'PHP_AUTH_DIGEST'</a:t>
            </a:r>
            <a:endParaRPr sz="1125"/>
          </a:p>
          <a:p>
            <a:pPr indent="0" lvl="0" marL="0" rtl="0" algn="l">
              <a:lnSpc>
                <a:spcPct val="95000"/>
              </a:lnSpc>
              <a:spcBef>
                <a:spcPts val="1200"/>
              </a:spcBef>
              <a:spcAft>
                <a:spcPts val="0"/>
              </a:spcAft>
              <a:buSzPts val="275"/>
              <a:buNone/>
            </a:pPr>
            <a:r>
              <a:rPr lang="es" sz="1125"/>
              <a:t>'PHP_AUTH_USER' – 'PHP_AUTH_PW' – 'AUTH_TYPE' – 'PATH_INFO' – 'ORIG_PATH_INFO'</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rPr lang="es" sz="1125" u="sng">
                <a:solidFill>
                  <a:schemeClr val="hlink"/>
                </a:solidFill>
                <a:hlinkClick r:id="rId3"/>
              </a:rPr>
              <a:t>https://www.php.net/manual/es/reserved.variables.server.php</a:t>
            </a:r>
            <a:endParaRPr sz="11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$_GET</a:t>
            </a:r>
            <a:endParaRPr/>
          </a:p>
        </p:txBody>
      </p:sp>
      <p:sp>
        <p:nvSpPr>
          <p:cNvPr id="353" name="Google Shape;353;p26"/>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a:t>Un array asociativo de variables pasado al script actual vía parámetros URL (también conocida como cadena de consulta).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a:t>
            </a:r>
            <a:endParaRPr/>
          </a:p>
        </p:txBody>
      </p:sp>
      <p:pic>
        <p:nvPicPr>
          <p:cNvPr id="359" name="Google Shape;359;p27"/>
          <p:cNvPicPr preferRelativeResize="0"/>
          <p:nvPr/>
        </p:nvPicPr>
        <p:blipFill>
          <a:blip r:embed="rId3">
            <a:alphaModFix/>
          </a:blip>
          <a:stretch>
            <a:fillRect/>
          </a:stretch>
        </p:blipFill>
        <p:spPr>
          <a:xfrm>
            <a:off x="1299563" y="1794350"/>
            <a:ext cx="7038975" cy="117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303800" y="824700"/>
            <a:ext cx="7030500" cy="37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Existen dos métodos con los que el navegador puede enviar información al servidor: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Método </a:t>
            </a:r>
            <a:r>
              <a:rPr b="1" lang="es"/>
              <a:t>HTTP GET</a:t>
            </a:r>
            <a:r>
              <a:rPr lang="es"/>
              <a:t>. Información se envía de forma visible</a:t>
            </a:r>
            <a:endParaRPr/>
          </a:p>
          <a:p>
            <a:pPr indent="0" lvl="0" marL="0" rtl="0" algn="l">
              <a:spcBef>
                <a:spcPts val="1200"/>
              </a:spcBef>
              <a:spcAft>
                <a:spcPts val="0"/>
              </a:spcAft>
              <a:buNone/>
            </a:pPr>
            <a:r>
              <a:rPr lang="es"/>
              <a:t>Método</a:t>
            </a:r>
            <a:r>
              <a:rPr b="1" lang="es"/>
              <a:t> HTTP POST</a:t>
            </a:r>
            <a:r>
              <a:rPr lang="es"/>
              <a:t>. Información se envía de forma no visible</a:t>
            </a:r>
            <a:endParaRPr/>
          </a:p>
          <a:p>
            <a:pPr indent="0" lvl="0" marL="0" rtl="0" algn="l">
              <a:spcBef>
                <a:spcPts val="1200"/>
              </a:spcBef>
              <a:spcAft>
                <a:spcPts val="0"/>
              </a:spcAft>
              <a:buNone/>
            </a:pPr>
            <a:r>
              <a:rPr lang="es"/>
              <a:t>Antes de que el navegador envíe la información proporcionada, la codifica mediante URL encoding, dando como resultado un Query String. Esta codificación es un esquema de keys y values separados por un ampersand &amp;:</a:t>
            </a:r>
            <a:endParaRPr/>
          </a:p>
          <a:p>
            <a:pPr indent="0" lvl="0" marL="0" rtl="0" algn="l">
              <a:spcBef>
                <a:spcPts val="1200"/>
              </a:spcBef>
              <a:spcAft>
                <a:spcPts val="0"/>
              </a:spcAft>
              <a:buNone/>
            </a:pPr>
            <a:r>
              <a:rPr b="1" lang="es"/>
              <a:t>key1=value1&amp;key2=value2&amp;key3=value3…</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s"/>
              <a:t>Los espacios y otros caracteres no alfanuméricos se sustituyen. Una vez que la información es codificada, se envía al servidor.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sencillo de formulario html con el método GET: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9" name="Google Shape;289;p15"/>
          <p:cNvPicPr preferRelativeResize="0"/>
          <p:nvPr/>
        </p:nvPicPr>
        <p:blipFill>
          <a:blip r:embed="rId3">
            <a:alphaModFix/>
          </a:blip>
          <a:stretch>
            <a:fillRect/>
          </a:stretch>
        </p:blipFill>
        <p:spPr>
          <a:xfrm>
            <a:off x="568350" y="1597875"/>
            <a:ext cx="8007302" cy="324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1303800" y="889800"/>
            <a:ext cx="7030500" cy="2669400"/>
          </a:xfrm>
          <a:prstGeom prst="rect">
            <a:avLst/>
          </a:prstGeom>
        </p:spPr>
        <p:txBody>
          <a:bodyPr anchorCtr="0" anchor="t" bIns="91425" lIns="91425" spcFirstLastPara="1" rIns="91425" wrap="square" tIns="91425">
            <a:normAutofit/>
          </a:bodyPr>
          <a:lstStyle/>
          <a:p>
            <a:pPr indent="0" lvl="0" marL="25400" marR="25400" rtl="0" algn="l">
              <a:lnSpc>
                <a:spcPct val="142850"/>
              </a:lnSpc>
              <a:spcBef>
                <a:spcPts val="0"/>
              </a:spcBef>
              <a:spcAft>
                <a:spcPts val="0"/>
              </a:spcAft>
              <a:buNone/>
            </a:pPr>
            <a:r>
              <a:rPr lang="es" sz="1600">
                <a:solidFill>
                  <a:srgbClr val="000000"/>
                </a:solidFill>
                <a:highlight>
                  <a:srgbClr val="FFFFFF"/>
                </a:highlight>
                <a:latin typeface="Verdana"/>
                <a:ea typeface="Verdana"/>
                <a:cs typeface="Verdana"/>
                <a:sym typeface="Verdana"/>
              </a:rPr>
              <a:t>La </a:t>
            </a:r>
            <a:r>
              <a:rPr b="1" lang="es" sz="1600">
                <a:solidFill>
                  <a:srgbClr val="8B0000"/>
                </a:solidFill>
                <a:highlight>
                  <a:srgbClr val="FFFFFF"/>
                </a:highlight>
                <a:latin typeface="Verdana"/>
                <a:ea typeface="Verdana"/>
                <a:cs typeface="Verdana"/>
                <a:sym typeface="Verdana"/>
              </a:rPr>
              <a:t>url</a:t>
            </a:r>
            <a:r>
              <a:rPr lang="es" sz="1600">
                <a:solidFill>
                  <a:srgbClr val="000000"/>
                </a:solidFill>
                <a:highlight>
                  <a:srgbClr val="FFFFFF"/>
                </a:highlight>
                <a:latin typeface="Verdana"/>
                <a:ea typeface="Verdana"/>
                <a:cs typeface="Verdana"/>
                <a:sym typeface="Verdana"/>
              </a:rPr>
              <a:t> que resulta de hacer click en </a:t>
            </a:r>
            <a:r>
              <a:rPr b="1" lang="es" sz="1600">
                <a:solidFill>
                  <a:srgbClr val="8B0000"/>
                </a:solidFill>
                <a:highlight>
                  <a:srgbClr val="FFFFFF"/>
                </a:highlight>
                <a:latin typeface="Verdana"/>
                <a:ea typeface="Verdana"/>
                <a:cs typeface="Verdana"/>
                <a:sym typeface="Verdana"/>
              </a:rPr>
              <a:t>submit</a:t>
            </a:r>
            <a:r>
              <a:rPr lang="es" sz="1600">
                <a:solidFill>
                  <a:srgbClr val="000000"/>
                </a:solidFill>
                <a:highlight>
                  <a:srgbClr val="FFFFFF"/>
                </a:highlight>
                <a:latin typeface="Verdana"/>
                <a:ea typeface="Verdana"/>
                <a:cs typeface="Verdana"/>
                <a:sym typeface="Verdana"/>
              </a:rPr>
              <a:t> es de la forma:</a:t>
            </a:r>
            <a:endParaRPr sz="1600">
              <a:solidFill>
                <a:srgbClr val="000000"/>
              </a:solidFill>
              <a:highlight>
                <a:srgbClr val="FFFFFF"/>
              </a:highlight>
              <a:latin typeface="Verdana"/>
              <a:ea typeface="Verdana"/>
              <a:cs typeface="Verdana"/>
              <a:sym typeface="Verdana"/>
            </a:endParaRPr>
          </a:p>
          <a:p>
            <a:pPr indent="0" lvl="0" marL="25400" marR="25400" rtl="0" algn="l">
              <a:lnSpc>
                <a:spcPct val="142850"/>
              </a:lnSpc>
              <a:spcBef>
                <a:spcPts val="1200"/>
              </a:spcBef>
              <a:spcAft>
                <a:spcPts val="0"/>
              </a:spcAft>
              <a:buNone/>
            </a:pPr>
            <a:r>
              <a:rPr lang="es" sz="1600">
                <a:solidFill>
                  <a:srgbClr val="000000"/>
                </a:solidFill>
                <a:highlight>
                  <a:srgbClr val="FFFFFF"/>
                </a:highlight>
                <a:latin typeface="Verdana"/>
                <a:ea typeface="Verdana"/>
                <a:cs typeface="Verdana"/>
                <a:sym typeface="Verdana"/>
              </a:rPr>
              <a:t>formget.php?nombre=peter&amp;email=peter%40ejemplo.com</a:t>
            </a:r>
            <a:endParaRPr sz="1600">
              <a:solidFill>
                <a:srgbClr val="000000"/>
              </a:solidFill>
              <a:highlight>
                <a:srgbClr val="FFFFFF"/>
              </a:highlight>
              <a:latin typeface="Verdana"/>
              <a:ea typeface="Verdana"/>
              <a:cs typeface="Verdana"/>
              <a:sym typeface="Verdana"/>
            </a:endParaRPr>
          </a:p>
          <a:p>
            <a:pPr indent="0" lvl="0" marL="25400" marR="25400" rtl="0" algn="l">
              <a:lnSpc>
                <a:spcPct val="142850"/>
              </a:lnSpc>
              <a:spcBef>
                <a:spcPts val="1200"/>
              </a:spcBef>
              <a:spcAft>
                <a:spcPts val="0"/>
              </a:spcAft>
              <a:buNone/>
            </a:pPr>
            <a:r>
              <a:rPr lang="es" sz="1600">
                <a:solidFill>
                  <a:srgbClr val="000000"/>
                </a:solidFill>
                <a:highlight>
                  <a:srgbClr val="FFFFFF"/>
                </a:highlight>
                <a:latin typeface="Verdana"/>
                <a:ea typeface="Verdana"/>
                <a:cs typeface="Verdana"/>
                <a:sym typeface="Verdana"/>
              </a:rPr>
              <a:t>En este caso @ es un </a:t>
            </a:r>
            <a:r>
              <a:rPr b="1" lang="es" sz="1600">
                <a:solidFill>
                  <a:srgbClr val="8B0000"/>
                </a:solidFill>
                <a:highlight>
                  <a:srgbClr val="FFFFFF"/>
                </a:highlight>
                <a:latin typeface="Verdana"/>
                <a:ea typeface="Verdana"/>
                <a:cs typeface="Verdana"/>
                <a:sym typeface="Verdana"/>
              </a:rPr>
              <a:t>carácter especial</a:t>
            </a:r>
            <a:r>
              <a:rPr lang="es" sz="1600">
                <a:solidFill>
                  <a:srgbClr val="000000"/>
                </a:solidFill>
                <a:highlight>
                  <a:srgbClr val="FFFFFF"/>
                </a:highlight>
                <a:latin typeface="Verdana"/>
                <a:ea typeface="Verdana"/>
                <a:cs typeface="Verdana"/>
                <a:sym typeface="Verdana"/>
              </a:rPr>
              <a:t> y se codifica.</a:t>
            </a:r>
            <a:endParaRPr sz="1600">
              <a:solidFill>
                <a:srgbClr val="000000"/>
              </a:solidFill>
              <a:highlight>
                <a:srgbClr val="FFFFFF"/>
              </a:highlight>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Método HTTP POST</a:t>
            </a:r>
            <a:endParaRPr/>
          </a:p>
        </p:txBody>
      </p:sp>
      <p:sp>
        <p:nvSpPr>
          <p:cNvPr id="300" name="Google Shape;300;p1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 el método HTTP POST también se codifica la información, pero ésta se envía a través del body del HTTP Request, por lo que no aparece en la URL.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El método POST no tiene límite de cantidad de información a enviar.</a:t>
            </a:r>
            <a:endParaRPr/>
          </a:p>
          <a:p>
            <a:pPr indent="0" lvl="0" marL="0" rtl="0" algn="l">
              <a:spcBef>
                <a:spcPts val="1200"/>
              </a:spcBef>
              <a:spcAft>
                <a:spcPts val="0"/>
              </a:spcAft>
              <a:buNone/>
            </a:pPr>
            <a:r>
              <a:rPr lang="es"/>
              <a:t>La información proporcionada no es visible, por lo que se puede enviar información sensible.</a:t>
            </a:r>
            <a:endParaRPr/>
          </a:p>
          <a:p>
            <a:pPr indent="0" lvl="0" marL="0" rtl="0" algn="l">
              <a:spcBef>
                <a:spcPts val="1200"/>
              </a:spcBef>
              <a:spcAft>
                <a:spcPts val="0"/>
              </a:spcAft>
              <a:buNone/>
            </a:pPr>
            <a:r>
              <a:rPr lang="es"/>
              <a:t>Se puede usar para enviar texto normal así como datos binarios (archivos, imágenes...).</a:t>
            </a:r>
            <a:endParaRPr/>
          </a:p>
          <a:p>
            <a:pPr indent="0" lvl="0" marL="0" rtl="0" algn="l">
              <a:spcBef>
                <a:spcPts val="1200"/>
              </a:spcBef>
              <a:spcAft>
                <a:spcPts val="1200"/>
              </a:spcAft>
              <a:buNone/>
            </a:pPr>
            <a:r>
              <a:rPr lang="es"/>
              <a:t>PHP proporciona el array asociativo $_POST para acceder a la información enviada.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idx="1" type="body"/>
          </p:nvPr>
        </p:nvSpPr>
        <p:spPr>
          <a:xfrm>
            <a:off x="1303800" y="4138975"/>
            <a:ext cx="7084200" cy="534900"/>
          </a:xfrm>
          <a:prstGeom prst="rect">
            <a:avLst/>
          </a:prstGeom>
        </p:spPr>
        <p:txBody>
          <a:bodyPr anchorCtr="0" anchor="t" bIns="91425" lIns="91425" spcFirstLastPara="1" rIns="91425" wrap="square" tIns="91425">
            <a:noAutofit/>
          </a:bodyPr>
          <a:lstStyle/>
          <a:p>
            <a:pPr indent="0" lvl="0" marL="304800" marR="304800" rtl="0" algn="l">
              <a:lnSpc>
                <a:spcPct val="142850"/>
              </a:lnSpc>
              <a:spcBef>
                <a:spcPts val="0"/>
              </a:spcBef>
              <a:spcAft>
                <a:spcPts val="0"/>
              </a:spcAft>
              <a:buNone/>
            </a:pPr>
            <a:r>
              <a:rPr lang="es" sz="1250">
                <a:solidFill>
                  <a:srgbClr val="000000"/>
                </a:solidFill>
                <a:latin typeface="Verdana"/>
                <a:ea typeface="Verdana"/>
                <a:cs typeface="Verdana"/>
                <a:sym typeface="Verdana"/>
              </a:rPr>
              <a:t>Se puede comprobar que la información no se muestra en la </a:t>
            </a:r>
            <a:r>
              <a:rPr b="1" lang="es" sz="1250">
                <a:solidFill>
                  <a:srgbClr val="8B0000"/>
                </a:solidFill>
                <a:latin typeface="Verdana"/>
                <a:ea typeface="Verdana"/>
                <a:cs typeface="Verdana"/>
                <a:sym typeface="Verdana"/>
              </a:rPr>
              <a:t>url</a:t>
            </a:r>
            <a:r>
              <a:rPr lang="es" sz="1250">
                <a:solidFill>
                  <a:srgbClr val="000000"/>
                </a:solidFill>
                <a:latin typeface="Verdana"/>
                <a:ea typeface="Verdana"/>
                <a:cs typeface="Verdana"/>
                <a:sym typeface="Verdana"/>
              </a:rPr>
              <a:t>.</a:t>
            </a:r>
            <a:endParaRPr sz="1500"/>
          </a:p>
        </p:txBody>
      </p:sp>
      <p:pic>
        <p:nvPicPr>
          <p:cNvPr id="306" name="Google Shape;306;p18"/>
          <p:cNvPicPr preferRelativeResize="0"/>
          <p:nvPr/>
        </p:nvPicPr>
        <p:blipFill>
          <a:blip r:embed="rId3">
            <a:alphaModFix/>
          </a:blip>
          <a:stretch>
            <a:fillRect/>
          </a:stretch>
        </p:blipFill>
        <p:spPr>
          <a:xfrm>
            <a:off x="433388" y="331450"/>
            <a:ext cx="8277225" cy="325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ctrTitle"/>
          </p:nvPr>
        </p:nvSpPr>
        <p:spPr>
          <a:xfrm>
            <a:off x="824000" y="10553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Variables predefinidas</a:t>
            </a:r>
            <a:endParaRPr/>
          </a:p>
        </p:txBody>
      </p:sp>
      <p:sp>
        <p:nvSpPr>
          <p:cNvPr id="312" name="Google Shape;312;p19"/>
          <p:cNvSpPr txBox="1"/>
          <p:nvPr>
            <p:ph idx="1" type="subTitle"/>
          </p:nvPr>
        </p:nvSpPr>
        <p:spPr>
          <a:xfrm>
            <a:off x="824000" y="2928300"/>
            <a:ext cx="4255500" cy="1363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PHP proporciona una gran cantidad de variables predefinidas para todos los scripts. Las variables representan de todo, desde variables externas hasta variables de entorno incorporadas, desde los últimos mensajes de error hasta los últimos encabezados recuperados.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313690" lvl="0" marL="457200" rtl="0" algn="l">
              <a:spcBef>
                <a:spcPts val="0"/>
              </a:spcBef>
              <a:spcAft>
                <a:spcPts val="0"/>
              </a:spcAft>
              <a:buSzPts val="1340"/>
              <a:buChar char="●"/>
            </a:pPr>
            <a:r>
              <a:rPr lang="es" sz="1340" u="sng">
                <a:solidFill>
                  <a:schemeClr val="hlink"/>
                </a:solidFill>
                <a:hlinkClick r:id="rId3"/>
              </a:rPr>
              <a:t>Superglobals</a:t>
            </a:r>
            <a:r>
              <a:rPr lang="es" sz="1340"/>
              <a:t> — Superglobals son variables internas que están disponibles siempre en todos los ámbitos</a:t>
            </a:r>
            <a:endParaRPr sz="1340"/>
          </a:p>
          <a:p>
            <a:pPr indent="-313690" lvl="0" marL="457200" rtl="0" algn="l">
              <a:spcBef>
                <a:spcPts val="0"/>
              </a:spcBef>
              <a:spcAft>
                <a:spcPts val="0"/>
              </a:spcAft>
              <a:buSzPts val="1340"/>
              <a:buChar char="●"/>
            </a:pPr>
            <a:r>
              <a:rPr lang="es" sz="1340" u="sng">
                <a:solidFill>
                  <a:schemeClr val="hlink"/>
                </a:solidFill>
                <a:hlinkClick r:id="rId4"/>
              </a:rPr>
              <a:t>$GLOBALS</a:t>
            </a:r>
            <a:r>
              <a:rPr lang="es" sz="1340"/>
              <a:t> — Hace referencia a todas las variables disponibles en el ámbito global</a:t>
            </a:r>
            <a:endParaRPr sz="1340"/>
          </a:p>
          <a:p>
            <a:pPr indent="-313690" lvl="0" marL="457200" rtl="0" algn="l">
              <a:spcBef>
                <a:spcPts val="0"/>
              </a:spcBef>
              <a:spcAft>
                <a:spcPts val="0"/>
              </a:spcAft>
              <a:buSzPts val="1340"/>
              <a:buChar char="●"/>
            </a:pPr>
            <a:r>
              <a:rPr lang="es" sz="1340" u="sng">
                <a:solidFill>
                  <a:schemeClr val="hlink"/>
                </a:solidFill>
                <a:hlinkClick r:id="rId5"/>
              </a:rPr>
              <a:t>$_SERVER</a:t>
            </a:r>
            <a:r>
              <a:rPr lang="es" sz="1340"/>
              <a:t> — Información del entorno del servidor y de ejecución</a:t>
            </a:r>
            <a:endParaRPr sz="1340"/>
          </a:p>
          <a:p>
            <a:pPr indent="-313690" lvl="0" marL="457200" rtl="0" algn="l">
              <a:spcBef>
                <a:spcPts val="0"/>
              </a:spcBef>
              <a:spcAft>
                <a:spcPts val="0"/>
              </a:spcAft>
              <a:buSzPts val="1340"/>
              <a:buChar char="●"/>
            </a:pPr>
            <a:r>
              <a:rPr lang="es" sz="1340" u="sng">
                <a:solidFill>
                  <a:schemeClr val="hlink"/>
                </a:solidFill>
                <a:hlinkClick r:id="rId6"/>
              </a:rPr>
              <a:t>$_GET</a:t>
            </a:r>
            <a:r>
              <a:rPr lang="es" sz="1340"/>
              <a:t> — Variables HTTP GET</a:t>
            </a:r>
            <a:endParaRPr sz="1340"/>
          </a:p>
          <a:p>
            <a:pPr indent="-313690" lvl="0" marL="457200" rtl="0" algn="l">
              <a:spcBef>
                <a:spcPts val="0"/>
              </a:spcBef>
              <a:spcAft>
                <a:spcPts val="0"/>
              </a:spcAft>
              <a:buSzPts val="1340"/>
              <a:buChar char="●"/>
            </a:pPr>
            <a:r>
              <a:rPr lang="es" sz="1340" u="sng">
                <a:solidFill>
                  <a:schemeClr val="hlink"/>
                </a:solidFill>
                <a:hlinkClick r:id="rId7"/>
              </a:rPr>
              <a:t>$_POST</a:t>
            </a:r>
            <a:r>
              <a:rPr lang="es" sz="1340"/>
              <a:t> — Variables POST de HTTP</a:t>
            </a:r>
            <a:endParaRPr sz="1340"/>
          </a:p>
          <a:p>
            <a:pPr indent="-313690" lvl="0" marL="457200" rtl="0" algn="l">
              <a:spcBef>
                <a:spcPts val="0"/>
              </a:spcBef>
              <a:spcAft>
                <a:spcPts val="0"/>
              </a:spcAft>
              <a:buSzPts val="1340"/>
              <a:buChar char="●"/>
            </a:pPr>
            <a:r>
              <a:rPr lang="es" sz="1340" u="sng">
                <a:solidFill>
                  <a:schemeClr val="hlink"/>
                </a:solidFill>
                <a:hlinkClick r:id="rId8"/>
              </a:rPr>
              <a:t>$_FILES</a:t>
            </a:r>
            <a:r>
              <a:rPr lang="es" sz="1340"/>
              <a:t> — Variables de subida de ficheros HTTP</a:t>
            </a:r>
            <a:endParaRPr sz="1340"/>
          </a:p>
          <a:p>
            <a:pPr indent="-313690" lvl="0" marL="457200" rtl="0" algn="l">
              <a:spcBef>
                <a:spcPts val="0"/>
              </a:spcBef>
              <a:spcAft>
                <a:spcPts val="0"/>
              </a:spcAft>
              <a:buSzPts val="1340"/>
              <a:buChar char="●"/>
            </a:pPr>
            <a:r>
              <a:rPr lang="es" sz="1340" u="sng">
                <a:solidFill>
                  <a:schemeClr val="hlink"/>
                </a:solidFill>
                <a:hlinkClick r:id="rId9"/>
              </a:rPr>
              <a:t>$_REQUEST</a:t>
            </a:r>
            <a:r>
              <a:rPr lang="es" sz="1340"/>
              <a:t> — Variables HTTP Request</a:t>
            </a:r>
            <a:endParaRPr sz="1340"/>
          </a:p>
          <a:p>
            <a:pPr indent="-313690" lvl="0" marL="457200" rtl="0" algn="l">
              <a:spcBef>
                <a:spcPts val="0"/>
              </a:spcBef>
              <a:spcAft>
                <a:spcPts val="0"/>
              </a:spcAft>
              <a:buSzPts val="1340"/>
              <a:buChar char="●"/>
            </a:pPr>
            <a:r>
              <a:rPr lang="es" sz="1340" u="sng">
                <a:solidFill>
                  <a:schemeClr val="hlink"/>
                </a:solidFill>
                <a:hlinkClick r:id="rId10"/>
              </a:rPr>
              <a:t>$_SESSION</a:t>
            </a:r>
            <a:r>
              <a:rPr lang="es" sz="1340"/>
              <a:t> — Variables de sesión</a:t>
            </a:r>
            <a:endParaRPr sz="1340"/>
          </a:p>
          <a:p>
            <a:pPr indent="-313690" lvl="0" marL="457200" rtl="0" algn="l">
              <a:spcBef>
                <a:spcPts val="0"/>
              </a:spcBef>
              <a:spcAft>
                <a:spcPts val="0"/>
              </a:spcAft>
              <a:buSzPts val="1340"/>
              <a:buChar char="●"/>
            </a:pPr>
            <a:r>
              <a:rPr lang="es" sz="1340" u="sng">
                <a:solidFill>
                  <a:schemeClr val="hlink"/>
                </a:solidFill>
                <a:hlinkClick r:id="rId11"/>
              </a:rPr>
              <a:t>$_ENV</a:t>
            </a:r>
            <a:r>
              <a:rPr lang="es" sz="1340"/>
              <a:t> — Variables de entorno</a:t>
            </a:r>
            <a:endParaRPr sz="1340"/>
          </a:p>
          <a:p>
            <a:pPr indent="-313690" lvl="0" marL="457200" rtl="0" algn="l">
              <a:spcBef>
                <a:spcPts val="0"/>
              </a:spcBef>
              <a:spcAft>
                <a:spcPts val="0"/>
              </a:spcAft>
              <a:buSzPts val="1340"/>
              <a:buChar char="●"/>
            </a:pPr>
            <a:r>
              <a:rPr lang="es" sz="1340" u="sng">
                <a:solidFill>
                  <a:schemeClr val="hlink"/>
                </a:solidFill>
                <a:hlinkClick r:id="rId12"/>
              </a:rPr>
              <a:t>$_COOKIE</a:t>
            </a:r>
            <a:r>
              <a:rPr lang="es" sz="1340"/>
              <a:t> — Cookies HTTP</a:t>
            </a:r>
            <a:endParaRPr sz="1340"/>
          </a:p>
          <a:p>
            <a:pPr indent="-313690" lvl="0" marL="457200" rtl="0" algn="l">
              <a:spcBef>
                <a:spcPts val="0"/>
              </a:spcBef>
              <a:spcAft>
                <a:spcPts val="0"/>
              </a:spcAft>
              <a:buSzPts val="1340"/>
              <a:buChar char="●"/>
            </a:pPr>
            <a:r>
              <a:rPr lang="es" sz="1340" u="sng">
                <a:solidFill>
                  <a:schemeClr val="hlink"/>
                </a:solidFill>
                <a:hlinkClick r:id="rId13"/>
              </a:rPr>
              <a:t>$php_errormsg</a:t>
            </a:r>
            <a:r>
              <a:rPr lang="es" sz="1340"/>
              <a:t> — El mensaje de error anterior</a:t>
            </a:r>
            <a:endParaRPr sz="1340"/>
          </a:p>
          <a:p>
            <a:pPr indent="-313690" lvl="0" marL="457200" rtl="0" algn="l">
              <a:spcBef>
                <a:spcPts val="0"/>
              </a:spcBef>
              <a:spcAft>
                <a:spcPts val="0"/>
              </a:spcAft>
              <a:buSzPts val="1340"/>
              <a:buChar char="●"/>
            </a:pPr>
            <a:r>
              <a:rPr lang="es" sz="1340" u="sng">
                <a:solidFill>
                  <a:schemeClr val="hlink"/>
                </a:solidFill>
                <a:hlinkClick r:id="rId14"/>
              </a:rPr>
              <a:t>$http_response_header</a:t>
            </a:r>
            <a:r>
              <a:rPr lang="es" sz="1340"/>
              <a:t> — Encabezados de respuesta HTTP</a:t>
            </a:r>
            <a:endParaRPr sz="1340"/>
          </a:p>
          <a:p>
            <a:pPr indent="-313690" lvl="0" marL="457200" rtl="0" algn="l">
              <a:spcBef>
                <a:spcPts val="0"/>
              </a:spcBef>
              <a:spcAft>
                <a:spcPts val="0"/>
              </a:spcAft>
              <a:buSzPts val="1340"/>
              <a:buChar char="●"/>
            </a:pPr>
            <a:r>
              <a:rPr lang="es" sz="1340" u="sng">
                <a:solidFill>
                  <a:schemeClr val="hlink"/>
                </a:solidFill>
                <a:hlinkClick r:id="rId15"/>
              </a:rPr>
              <a:t>$argc</a:t>
            </a:r>
            <a:r>
              <a:rPr lang="es" sz="1340"/>
              <a:t> — El número de argumentos pasados a un script</a:t>
            </a:r>
            <a:endParaRPr sz="1340"/>
          </a:p>
          <a:p>
            <a:pPr indent="-313690" lvl="0" marL="457200" rtl="0" algn="l">
              <a:spcBef>
                <a:spcPts val="0"/>
              </a:spcBef>
              <a:spcAft>
                <a:spcPts val="0"/>
              </a:spcAft>
              <a:buSzPts val="1340"/>
              <a:buChar char="●"/>
            </a:pPr>
            <a:r>
              <a:rPr lang="es" sz="1340" u="sng">
                <a:solidFill>
                  <a:schemeClr val="hlink"/>
                </a:solidFill>
                <a:hlinkClick r:id="rId16"/>
              </a:rPr>
              <a:t>$argv</a:t>
            </a:r>
            <a:r>
              <a:rPr lang="es" sz="1340"/>
              <a:t> — Array de argumentos pasados a un script</a:t>
            </a:r>
            <a:endParaRPr sz="134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title"/>
          </p:nvPr>
        </p:nvSpPr>
        <p:spPr>
          <a:xfrm>
            <a:off x="824000" y="744575"/>
            <a:ext cx="5857800" cy="389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s" sz="1340"/>
              <a:t>Algunas variables predefinidas en PHP son "superglobales", lo que significa que están disponibles en todos los ámbitos a lo largo del script. No es necesario emplear global $variable; para acceder a ellas dentro de las funciones o métodos.</a:t>
            </a:r>
            <a:endParaRPr sz="1340"/>
          </a:p>
          <a:p>
            <a:pPr indent="0" lvl="0" marL="0" rtl="0" algn="l">
              <a:spcBef>
                <a:spcPts val="0"/>
              </a:spcBef>
              <a:spcAft>
                <a:spcPts val="0"/>
              </a:spcAft>
              <a:buSzPts val="990"/>
              <a:buNone/>
            </a:pPr>
            <a:r>
              <a:t/>
            </a:r>
            <a:endParaRPr sz="1340"/>
          </a:p>
          <a:p>
            <a:pPr indent="0" lvl="0" marL="0" rtl="0" algn="l">
              <a:spcBef>
                <a:spcPts val="0"/>
              </a:spcBef>
              <a:spcAft>
                <a:spcPts val="0"/>
              </a:spcAft>
              <a:buSzPts val="990"/>
              <a:buNone/>
            </a:pPr>
            <a:r>
              <a:rPr lang="es" sz="1340"/>
              <a:t>Las variables superglobals son:</a:t>
            </a:r>
            <a:endParaRPr sz="1340"/>
          </a:p>
          <a:p>
            <a:pPr indent="0" lvl="0" marL="0" rtl="0" algn="l">
              <a:spcBef>
                <a:spcPts val="0"/>
              </a:spcBef>
              <a:spcAft>
                <a:spcPts val="0"/>
              </a:spcAft>
              <a:buSzPts val="990"/>
              <a:buNone/>
            </a:pPr>
            <a:r>
              <a:t/>
            </a:r>
            <a:endParaRPr sz="1340"/>
          </a:p>
          <a:p>
            <a:pPr indent="0" lvl="0" marL="0" rtl="0" algn="l">
              <a:spcBef>
                <a:spcPts val="0"/>
              </a:spcBef>
              <a:spcAft>
                <a:spcPts val="0"/>
              </a:spcAft>
              <a:buSzPts val="990"/>
              <a:buNone/>
            </a:pPr>
            <a:r>
              <a:rPr lang="es" sz="1340"/>
              <a:t>$GLOBALS</a:t>
            </a:r>
            <a:endParaRPr sz="1340"/>
          </a:p>
          <a:p>
            <a:pPr indent="0" lvl="0" marL="0" rtl="0" algn="l">
              <a:spcBef>
                <a:spcPts val="0"/>
              </a:spcBef>
              <a:spcAft>
                <a:spcPts val="0"/>
              </a:spcAft>
              <a:buSzPts val="990"/>
              <a:buNone/>
            </a:pPr>
            <a:r>
              <a:rPr lang="es" sz="1340"/>
              <a:t>$_SERVER</a:t>
            </a:r>
            <a:endParaRPr sz="1340"/>
          </a:p>
          <a:p>
            <a:pPr indent="0" lvl="0" marL="0" rtl="0" algn="l">
              <a:spcBef>
                <a:spcPts val="0"/>
              </a:spcBef>
              <a:spcAft>
                <a:spcPts val="0"/>
              </a:spcAft>
              <a:buSzPts val="990"/>
              <a:buNone/>
            </a:pPr>
            <a:r>
              <a:rPr lang="es" sz="1340"/>
              <a:t>$_GET</a:t>
            </a:r>
            <a:endParaRPr sz="1340"/>
          </a:p>
          <a:p>
            <a:pPr indent="0" lvl="0" marL="0" rtl="0" algn="l">
              <a:spcBef>
                <a:spcPts val="0"/>
              </a:spcBef>
              <a:spcAft>
                <a:spcPts val="0"/>
              </a:spcAft>
              <a:buSzPts val="990"/>
              <a:buNone/>
            </a:pPr>
            <a:r>
              <a:rPr lang="es" sz="1340"/>
              <a:t>$_POST</a:t>
            </a:r>
            <a:endParaRPr sz="1340"/>
          </a:p>
          <a:p>
            <a:pPr indent="0" lvl="0" marL="0" rtl="0" algn="l">
              <a:spcBef>
                <a:spcPts val="0"/>
              </a:spcBef>
              <a:spcAft>
                <a:spcPts val="0"/>
              </a:spcAft>
              <a:buSzPts val="990"/>
              <a:buNone/>
            </a:pPr>
            <a:r>
              <a:rPr lang="es" sz="1340"/>
              <a:t>$_FILES</a:t>
            </a:r>
            <a:endParaRPr sz="1340"/>
          </a:p>
          <a:p>
            <a:pPr indent="0" lvl="0" marL="0" rtl="0" algn="l">
              <a:spcBef>
                <a:spcPts val="0"/>
              </a:spcBef>
              <a:spcAft>
                <a:spcPts val="0"/>
              </a:spcAft>
              <a:buSzPts val="990"/>
              <a:buNone/>
            </a:pPr>
            <a:r>
              <a:rPr lang="es" sz="1340"/>
              <a:t>$_COOKIE</a:t>
            </a:r>
            <a:endParaRPr sz="1340"/>
          </a:p>
          <a:p>
            <a:pPr indent="0" lvl="0" marL="0" rtl="0" algn="l">
              <a:spcBef>
                <a:spcPts val="0"/>
              </a:spcBef>
              <a:spcAft>
                <a:spcPts val="0"/>
              </a:spcAft>
              <a:buSzPts val="990"/>
              <a:buNone/>
            </a:pPr>
            <a:r>
              <a:rPr lang="es" sz="1340"/>
              <a:t>$_SESSION</a:t>
            </a:r>
            <a:endParaRPr sz="1340"/>
          </a:p>
          <a:p>
            <a:pPr indent="0" lvl="0" marL="0" rtl="0" algn="l">
              <a:spcBef>
                <a:spcPts val="0"/>
              </a:spcBef>
              <a:spcAft>
                <a:spcPts val="0"/>
              </a:spcAft>
              <a:buSzPts val="990"/>
              <a:buNone/>
            </a:pPr>
            <a:r>
              <a:rPr lang="es" sz="1340"/>
              <a:t>$_REQUEST</a:t>
            </a:r>
            <a:endParaRPr sz="1340"/>
          </a:p>
          <a:p>
            <a:pPr indent="0" lvl="0" marL="0" rtl="0" algn="l">
              <a:spcBef>
                <a:spcPts val="0"/>
              </a:spcBef>
              <a:spcAft>
                <a:spcPts val="0"/>
              </a:spcAft>
              <a:buSzPts val="990"/>
              <a:buNone/>
            </a:pPr>
            <a:r>
              <a:rPr lang="es" sz="1340"/>
              <a:t>$_ENV</a:t>
            </a:r>
            <a:endParaRPr sz="1340"/>
          </a:p>
          <a:p>
            <a:pPr indent="0" lvl="0" marL="0" rtl="0" algn="l">
              <a:spcBef>
                <a:spcPts val="0"/>
              </a:spcBef>
              <a:spcAft>
                <a:spcPts val="0"/>
              </a:spcAft>
              <a:buSzPts val="990"/>
              <a:buNone/>
            </a:pPr>
            <a:r>
              <a:t/>
            </a:r>
            <a:endParaRPr sz="134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