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85" d="100"/>
          <a:sy n="85" d="100"/>
        </p:scale>
        <p:origin x="76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96d2ccee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96d2ccee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40423c64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40423c64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96d2ccee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96d2ccee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96d2ccee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96d2ccee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96d2ccee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96d2ccee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96d2ccee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96d2ccee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96d2cce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96d2cce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96d2ccee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96d2ccee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96d2ccee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e96d2ccee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96d2ccee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96d2ccee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96d2ccee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96d2ccee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96d2cce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96d2cce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96d2ccee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96d2ccee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96d2ccee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96d2ccee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96d2ccee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96d2ccee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96d2cce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e96d2cce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ticportal.es/glosario-tic/servidore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7"/>
            <a:ext cx="8222100" cy="1599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Introducción a la programación con PHP.</a:t>
            </a:r>
            <a:endParaRPr/>
          </a:p>
        </p:txBody>
      </p:sp>
      <p:sp>
        <p:nvSpPr>
          <p:cNvPr id="86" name="Google Shape;86;p13"/>
          <p:cNvSpPr txBox="1">
            <a:spLocks noGrp="1"/>
          </p:cNvSpPr>
          <p:nvPr>
            <p:ph type="subTitle" idx="1"/>
          </p:nvPr>
        </p:nvSpPr>
        <p:spPr>
          <a:xfrm>
            <a:off x="598088" y="346538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¡Bienvenidos!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¿Qué es PHP?</a:t>
            </a:r>
            <a:endParaRPr/>
          </a:p>
        </p:txBody>
      </p:sp>
      <p:sp>
        <p:nvSpPr>
          <p:cNvPr id="137" name="Google Shape;137;p21"/>
          <p:cNvSpPr txBox="1">
            <a:spLocks noGrp="1"/>
          </p:cNvSpPr>
          <p:nvPr>
            <p:ph type="subTitle" idx="1"/>
          </p:nvPr>
        </p:nvSpPr>
        <p:spPr>
          <a:xfrm>
            <a:off x="598100" y="2715963"/>
            <a:ext cx="8222100" cy="180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PHP (acrónimo de Hypertext Preprocessor) es un lenguaje de código abierto muy popular especialmente adecuado para el desarrollo web y que puede ser incrustado en 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2062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Veamos un ejemplo:</a:t>
            </a:r>
            <a:endParaRPr/>
          </a:p>
        </p:txBody>
      </p:sp>
      <p:sp>
        <p:nvSpPr>
          <p:cNvPr id="143" name="Google Shape;143;p22"/>
          <p:cNvSpPr txBox="1">
            <a:spLocks noGrp="1"/>
          </p:cNvSpPr>
          <p:nvPr>
            <p:ph type="body" idx="1"/>
          </p:nvPr>
        </p:nvSpPr>
        <p:spPr>
          <a:xfrm>
            <a:off x="5545200" y="725900"/>
            <a:ext cx="32871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Las páginas de PHP contienen HTML con código incrustado que hace "algo" (en este caso, mostrar "¡Hola, soy un script de PHP!). El código de PHP está encerrado entre las etiquetas especiales de comienzo y final &lt;?php y ?&gt; que permiten entrar y salir del "modo PHP".</a:t>
            </a:r>
            <a:endParaRPr/>
          </a:p>
        </p:txBody>
      </p:sp>
      <p:pic>
        <p:nvPicPr>
          <p:cNvPr id="144" name="Google Shape;144;p22"/>
          <p:cNvPicPr preferRelativeResize="0"/>
          <p:nvPr/>
        </p:nvPicPr>
        <p:blipFill>
          <a:blip r:embed="rId3">
            <a:alphaModFix/>
          </a:blip>
          <a:stretch>
            <a:fillRect/>
          </a:stretch>
        </p:blipFill>
        <p:spPr>
          <a:xfrm>
            <a:off x="311698" y="1033438"/>
            <a:ext cx="4834501" cy="373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729525"/>
            <a:ext cx="8520600" cy="1160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s"/>
              <a:t>Lo que distingue a PHP de lenguajes del lado del cliente como Javascript es que el código es ejecutado en el servidor, generando HTML y enviándolo al cliente. El cliente recibirá el resultado de ejecutar el script.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b="1">
                <a:solidFill>
                  <a:schemeClr val="dk2"/>
                </a:solidFill>
              </a:rPr>
              <a:t>Client-side rendering (CSR)</a:t>
            </a:r>
            <a:endParaRPr sz="1800" b="1">
              <a:solidFill>
                <a:schemeClr val="dk2"/>
              </a:solidFill>
            </a:endParaRPr>
          </a:p>
        </p:txBody>
      </p:sp>
      <p:sp>
        <p:nvSpPr>
          <p:cNvPr id="155" name="Google Shape;155;p24"/>
          <p:cNvSpPr txBox="1">
            <a:spLocks noGrp="1"/>
          </p:cNvSpPr>
          <p:nvPr>
            <p:ph type="body" idx="1"/>
          </p:nvPr>
        </p:nvSpPr>
        <p:spPr>
          <a:xfrm>
            <a:off x="238225" y="101780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El client-side rendering, renderizado del lado del cliente, programación del lado del cliente o client-side scripting, es utilizado principalmente para realizar proyectos con contenido dinámico. En este caso, el servidor no ejecuta ni procesa los scripts; lo hace el navegador. Para ello, los scripts se insertan en el documento HTML o se escriben en un archivo separado que se vincula al documento.</a:t>
            </a:r>
            <a:endParaRPr/>
          </a:p>
          <a:p>
            <a:pPr marL="0" lvl="0" indent="0" algn="l" rtl="0">
              <a:spcBef>
                <a:spcPts val="1200"/>
              </a:spcBef>
              <a:spcAft>
                <a:spcPts val="1200"/>
              </a:spcAft>
              <a:buNone/>
            </a:pPr>
            <a:r>
              <a:rPr lang="es"/>
              <a:t>Cuando el usuario trata de acceder a una web con scripts del lado del cliente, el servidor web envía el documento HTML y los scripts al navegador. Este los ejecuta y presenta el resultado final. Los scripts del lado del cliente también pueden contener instrucciones concretas para el navegador web sobre cómo debe reaccionar ante determinadas acciones del usuario, por ejemplo, si este pulsa un botón.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solidFill>
                  <a:schemeClr val="dk2"/>
                </a:solidFill>
              </a:rPr>
              <a:t>¿Cuáles son las ventajas del client-side scripting?</a:t>
            </a:r>
            <a:endParaRPr sz="1800">
              <a:solidFill>
                <a:schemeClr val="dk2"/>
              </a:solidFill>
            </a:endParaRPr>
          </a:p>
        </p:txBody>
      </p:sp>
      <p:sp>
        <p:nvSpPr>
          <p:cNvPr id="161" name="Google Shape;161;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El CSR es de gran utilidad para proyectos web que cuentan con una gran interacción con los usuarios. Aunque, en un principio, el proceso de carga es largo (en comparación con otros enfoques), el renderizado del resto de páginas es más rápido. La experiencia de usuario es significativamente mejor que con el renderizado del lado del servidor, pues no es necesario que los scripts y contenidos estén cargados completamente cuando el usuario accede a una nueva página.</a:t>
            </a:r>
            <a:endParaRPr/>
          </a:p>
          <a:p>
            <a:pPr marL="0" lvl="0" indent="0" algn="l" rtl="0">
              <a:spcBef>
                <a:spcPts val="1200"/>
              </a:spcBef>
              <a:spcAft>
                <a:spcPts val="0"/>
              </a:spcAft>
              <a:buNone/>
            </a:pPr>
            <a:r>
              <a:rPr lang="es"/>
              <a:t>Dado que los scripts se ejecutan en el navegador del usuario, este tiene la posibilidad (a diferencia de los scripts del lado del servidor) de ver el código fuente.</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100" b="1">
                <a:solidFill>
                  <a:schemeClr val="dk2"/>
                </a:solidFill>
              </a:rPr>
              <a:t>Server-side rendering (SSR)</a:t>
            </a:r>
            <a:endParaRPr sz="2100" b="1">
              <a:solidFill>
                <a:schemeClr val="dk2"/>
              </a:solidFill>
            </a:endParaRPr>
          </a:p>
        </p:txBody>
      </p:sp>
      <p:sp>
        <p:nvSpPr>
          <p:cNvPr id="167" name="Google Shape;167;p26"/>
          <p:cNvSpPr txBox="1">
            <a:spLocks noGrp="1"/>
          </p:cNvSpPr>
          <p:nvPr>
            <p:ph type="body" idx="1"/>
          </p:nvPr>
        </p:nvSpPr>
        <p:spPr>
          <a:xfrm>
            <a:off x="311700" y="1229875"/>
            <a:ext cx="8520600" cy="2365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El server-side rendering (también renderizado del lado del servidor, programación del lado del servidor o server side scripting) es una tecnología que se utiliza en el desarrollo de aplicaciones web y de páginas web con elementos dinámicos. Se basa en la utilización de scripts que ejecuta el servidor web con ayuda del lenguaje de programación adecuado cuando un cliente solicita el contenido. Ya en la petición inicial se cargan al completo las instrucciones HTML, CSS y JavaScript.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solidFill>
                  <a:schemeClr val="dk2"/>
                </a:solidFill>
              </a:rPr>
              <a:t>Los lenguajes de programación típicos del renderizado del lado del servidor son:</a:t>
            </a:r>
            <a:endParaRPr sz="1800">
              <a:solidFill>
                <a:schemeClr val="dk2"/>
              </a:solidFill>
            </a:endParaRPr>
          </a:p>
        </p:txBody>
      </p:sp>
      <p:sp>
        <p:nvSpPr>
          <p:cNvPr id="173" name="Google Shape;173;p27"/>
          <p:cNvSpPr txBox="1">
            <a:spLocks noGrp="1"/>
          </p:cNvSpPr>
          <p:nvPr>
            <p:ph type="body" idx="1"/>
          </p:nvPr>
        </p:nvSpPr>
        <p:spPr>
          <a:xfrm>
            <a:off x="311700" y="1229875"/>
            <a:ext cx="8520600" cy="2953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b="1"/>
              <a:t>Java</a:t>
            </a:r>
            <a:endParaRPr b="1"/>
          </a:p>
          <a:p>
            <a:pPr marL="0" lvl="0" indent="0" algn="l" rtl="0">
              <a:spcBef>
                <a:spcPts val="1200"/>
              </a:spcBef>
              <a:spcAft>
                <a:spcPts val="0"/>
              </a:spcAft>
              <a:buNone/>
            </a:pPr>
            <a:r>
              <a:rPr lang="es" b="1"/>
              <a:t>Ruby</a:t>
            </a:r>
            <a:endParaRPr b="1"/>
          </a:p>
          <a:p>
            <a:pPr marL="0" lvl="0" indent="0" algn="l" rtl="0">
              <a:spcBef>
                <a:spcPts val="1200"/>
              </a:spcBef>
              <a:spcAft>
                <a:spcPts val="0"/>
              </a:spcAft>
              <a:buNone/>
            </a:pPr>
            <a:r>
              <a:rPr lang="es" b="1"/>
              <a:t>Perl</a:t>
            </a:r>
            <a:endParaRPr b="1"/>
          </a:p>
          <a:p>
            <a:pPr marL="0" lvl="0" indent="0" algn="l" rtl="0">
              <a:spcBef>
                <a:spcPts val="1200"/>
              </a:spcBef>
              <a:spcAft>
                <a:spcPts val="0"/>
              </a:spcAft>
              <a:buNone/>
            </a:pPr>
            <a:r>
              <a:rPr lang="es" b="1"/>
              <a:t>PHP</a:t>
            </a:r>
            <a:endParaRPr b="1"/>
          </a:p>
          <a:p>
            <a:pPr marL="0" lvl="0" indent="0" algn="l" rtl="0">
              <a:spcBef>
                <a:spcPts val="1200"/>
              </a:spcBef>
              <a:spcAft>
                <a:spcPts val="0"/>
              </a:spcAft>
              <a:buNone/>
            </a:pPr>
            <a:r>
              <a:rPr lang="es" b="1"/>
              <a:t>Python</a:t>
            </a:r>
            <a:endParaRPr b="1"/>
          </a:p>
          <a:p>
            <a:pPr marL="0" lvl="0" indent="0" algn="l" rtl="0">
              <a:spcBef>
                <a:spcPts val="1200"/>
              </a:spcBef>
              <a:spcAft>
                <a:spcPts val="1200"/>
              </a:spcAft>
              <a:buNone/>
            </a:pPr>
            <a:r>
              <a:rPr lang="es" b="1"/>
              <a:t>JavaScript*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solidFill>
                  <a:schemeClr val="dk2"/>
                </a:solidFill>
              </a:rPr>
              <a:t>¿Qué ventajas tiene la programación del lado del servidor?</a:t>
            </a:r>
            <a:endParaRPr sz="1800">
              <a:solidFill>
                <a:schemeClr val="dk2"/>
              </a:solidFill>
            </a:endParaRPr>
          </a:p>
        </p:txBody>
      </p:sp>
      <p:sp>
        <p:nvSpPr>
          <p:cNvPr id="179" name="Google Shape;179;p28"/>
          <p:cNvSpPr txBox="1">
            <a:spLocks noGrp="1"/>
          </p:cNvSpPr>
          <p:nvPr>
            <p:ph type="body" idx="1"/>
          </p:nvPr>
        </p:nvSpPr>
        <p:spPr>
          <a:xfrm>
            <a:off x="311700" y="1229875"/>
            <a:ext cx="8520600" cy="233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La gran ventaja del SSR es que el servidor carga previamente las páginas web. La petición del usuario se procesa casi de forma inmediata, lo que le permite acceder con gran rapidez a la página. Este enfoque es muy útil para las webs estáticas. Además, la rapidez de carga de la página tiene una influencia positiva en el posicionamiento en buscadores, pues gracias al SSR se pueden rastrear las páginas con mayor facilidad.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9200"/>
              <a:t>¿Comenzamos?</a:t>
            </a:r>
            <a:endParaRPr sz="9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Contenidos</a:t>
            </a:r>
            <a:endParaRPr dirty="0"/>
          </a:p>
        </p:txBody>
      </p:sp>
      <p:sp>
        <p:nvSpPr>
          <p:cNvPr id="92" name="Google Shape;92;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s" dirty="0"/>
              <a:t>Modelo cliente-servidor</a:t>
            </a:r>
            <a:endParaRPr dirty="0"/>
          </a:p>
          <a:p>
            <a:pPr marL="457200" lvl="0" indent="-342900" algn="l" rtl="0">
              <a:spcBef>
                <a:spcPts val="0"/>
              </a:spcBef>
              <a:spcAft>
                <a:spcPts val="0"/>
              </a:spcAft>
              <a:buSzPts val="1800"/>
              <a:buChar char="➢"/>
            </a:pPr>
            <a:r>
              <a:rPr lang="es" dirty="0"/>
              <a:t>Sintaxis</a:t>
            </a:r>
            <a:endParaRPr dirty="0"/>
          </a:p>
          <a:p>
            <a:pPr marL="457200" lvl="0" indent="-342900" algn="l" rtl="0">
              <a:spcBef>
                <a:spcPts val="0"/>
              </a:spcBef>
              <a:spcAft>
                <a:spcPts val="0"/>
              </a:spcAft>
              <a:buSzPts val="1800"/>
              <a:buChar char="➢"/>
            </a:pPr>
            <a:r>
              <a:rPr lang="es" dirty="0"/>
              <a:t>Variables</a:t>
            </a:r>
            <a:endParaRPr dirty="0"/>
          </a:p>
          <a:p>
            <a:pPr marL="457200" lvl="0" indent="-342900" algn="l" rtl="0">
              <a:spcBef>
                <a:spcPts val="0"/>
              </a:spcBef>
              <a:spcAft>
                <a:spcPts val="0"/>
              </a:spcAft>
              <a:buSzPts val="1800"/>
              <a:buChar char="➢"/>
            </a:pPr>
            <a:r>
              <a:rPr lang="es" dirty="0"/>
              <a:t>Tipos de datos</a:t>
            </a:r>
            <a:endParaRPr dirty="0"/>
          </a:p>
          <a:p>
            <a:pPr marL="457200" lvl="0" indent="-342900" algn="l" rtl="0">
              <a:spcBef>
                <a:spcPts val="0"/>
              </a:spcBef>
              <a:spcAft>
                <a:spcPts val="0"/>
              </a:spcAft>
              <a:buSzPts val="1800"/>
              <a:buChar char="➢"/>
            </a:pPr>
            <a:r>
              <a:rPr lang="es" dirty="0"/>
              <a:t>Operadores básicos</a:t>
            </a:r>
            <a:endParaRPr dirty="0"/>
          </a:p>
          <a:p>
            <a:pPr marL="457200" lvl="0" indent="-342900" algn="l" rtl="0">
              <a:spcBef>
                <a:spcPts val="0"/>
              </a:spcBef>
              <a:spcAft>
                <a:spcPts val="0"/>
              </a:spcAft>
              <a:buSzPts val="1800"/>
              <a:buChar char="➢"/>
            </a:pPr>
            <a:r>
              <a:rPr lang="es" dirty="0"/>
              <a:t>Estructuras de control</a:t>
            </a:r>
            <a:endParaRPr dirty="0"/>
          </a:p>
          <a:p>
            <a:pPr marL="457200" lvl="0" indent="-342900" algn="l" rtl="0">
              <a:spcBef>
                <a:spcPts val="0"/>
              </a:spcBef>
              <a:spcAft>
                <a:spcPts val="0"/>
              </a:spcAft>
              <a:buSzPts val="1800"/>
              <a:buChar char="➢"/>
            </a:pPr>
            <a:r>
              <a:rPr lang="es" dirty="0"/>
              <a:t>Funciones</a:t>
            </a:r>
            <a:endParaRPr dirty="0"/>
          </a:p>
          <a:p>
            <a:pPr marL="457200" lvl="0" indent="-342900" algn="l" rtl="0">
              <a:spcBef>
                <a:spcPts val="0"/>
              </a:spcBef>
              <a:spcAft>
                <a:spcPts val="0"/>
              </a:spcAft>
              <a:buSzPts val="1800"/>
              <a:buChar char="➢"/>
            </a:pPr>
            <a:r>
              <a:rPr lang="es" dirty="0"/>
              <a:t>Arrays</a:t>
            </a:r>
            <a:endParaRPr dirty="0"/>
          </a:p>
          <a:p>
            <a:pPr marL="457200" lvl="0" indent="-342900" algn="l" rtl="0">
              <a:spcBef>
                <a:spcPts val="0"/>
              </a:spcBef>
              <a:spcAft>
                <a:spcPts val="0"/>
              </a:spcAft>
              <a:buSzPts val="1800"/>
              <a:buChar char="➢"/>
            </a:pPr>
            <a:r>
              <a:rPr lang="es" dirty="0"/>
              <a:t>Formularios</a:t>
            </a:r>
            <a:endParaRPr dirty="0"/>
          </a:p>
          <a:p>
            <a:pPr marL="457200" lvl="0" indent="-342900" algn="l" rtl="0">
              <a:spcBef>
                <a:spcPts val="0"/>
              </a:spcBef>
              <a:spcAft>
                <a:spcPts val="0"/>
              </a:spcAft>
              <a:buSzPts val="1800"/>
              <a:buChar char="➢"/>
            </a:pPr>
            <a:r>
              <a:rPr lang="es" dirty="0"/>
              <a:t>Protocolo HTTP</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¿Cómo funciona la web?</a:t>
            </a:r>
            <a:endParaRPr/>
          </a:p>
        </p:txBody>
      </p:sp>
      <p:sp>
        <p:nvSpPr>
          <p:cNvPr id="98" name="Google Shape;98;p15"/>
          <p:cNvSpPr txBox="1"/>
          <p:nvPr/>
        </p:nvSpPr>
        <p:spPr>
          <a:xfrm>
            <a:off x="401675" y="1494075"/>
            <a:ext cx="3703200" cy="314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s" dirty="0">
                <a:latin typeface="Roboto"/>
                <a:ea typeface="Roboto"/>
                <a:cs typeface="Roboto"/>
                <a:sym typeface="Roboto"/>
              </a:rPr>
              <a:t>La web se basa en consultas o peticiones, realizadas por un cliente, a un servidor web.</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s" dirty="0">
                <a:latin typeface="Roboto"/>
                <a:ea typeface="Roboto"/>
                <a:cs typeface="Roboto"/>
                <a:sym typeface="Roboto"/>
              </a:rPr>
              <a:t>Esta comunicación se realiza mediante un protocolo que se conoce como HTTP, o Protocolo de transferencia de hipertexto.</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s" dirty="0">
                <a:latin typeface="Roboto"/>
                <a:ea typeface="Roboto"/>
                <a:cs typeface="Roboto"/>
                <a:sym typeface="Roboto"/>
              </a:rPr>
              <a:t>Mediante este protocolo, el cliente realiza pedidos (Requests) y recibe respuestas (Responses).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pic>
        <p:nvPicPr>
          <p:cNvPr id="99" name="Google Shape;99;p15"/>
          <p:cNvPicPr preferRelativeResize="0"/>
          <p:nvPr/>
        </p:nvPicPr>
        <p:blipFill rotWithShape="1">
          <a:blip r:embed="rId3">
            <a:alphaModFix/>
          </a:blip>
          <a:srcRect l="3418" t="5364" b="5077"/>
          <a:stretch/>
        </p:blipFill>
        <p:spPr>
          <a:xfrm>
            <a:off x="4472400" y="1832075"/>
            <a:ext cx="4569550" cy="148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¿Servidor? ¿cliente?</a:t>
            </a:r>
            <a:endParaRPr/>
          </a:p>
        </p:txBody>
      </p:sp>
      <p:sp>
        <p:nvSpPr>
          <p:cNvPr id="105" name="Google Shape;105;p16"/>
          <p:cNvSpPr txBox="1">
            <a:spLocks noGrp="1"/>
          </p:cNvSpPr>
          <p:nvPr>
            <p:ph type="body" idx="1"/>
          </p:nvPr>
        </p:nvSpPr>
        <p:spPr>
          <a:xfrm>
            <a:off x="311700" y="1847100"/>
            <a:ext cx="8520600" cy="1572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La arquitectura cliente-servidor es un modelo de diseño de software en el que las tareas se reparten entre los proveedores de recursos o servicios, llamados </a:t>
            </a:r>
            <a:r>
              <a:rPr lang="es" b="1"/>
              <a:t>servidores</a:t>
            </a:r>
            <a:r>
              <a:rPr lang="es"/>
              <a:t>, y los demandantes, llamados </a:t>
            </a:r>
            <a:r>
              <a:rPr lang="es" b="1"/>
              <a:t>clientes</a:t>
            </a:r>
            <a:r>
              <a:rPr lang="es"/>
              <a:t>. Un cliente realiza peticiones a otro programa, el servidor, quien le da respuesta.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852499" y="240575"/>
            <a:ext cx="7439000" cy="35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DBF14-CFCA-E83E-E42A-FD368E76C386}"/>
              </a:ext>
            </a:extLst>
          </p:cNvPr>
          <p:cNvSpPr>
            <a:spLocks noGrp="1"/>
          </p:cNvSpPr>
          <p:nvPr>
            <p:ph type="title"/>
          </p:nvPr>
        </p:nvSpPr>
        <p:spPr/>
        <p:txBody>
          <a:bodyPr>
            <a:normAutofit fontScale="90000"/>
          </a:bodyPr>
          <a:lstStyle/>
          <a:p>
            <a:r>
              <a:rPr lang="es-ES" dirty="0"/>
              <a:t>¿Qué es un servidor?</a:t>
            </a:r>
            <a:endParaRPr lang="es-AR" dirty="0"/>
          </a:p>
        </p:txBody>
      </p:sp>
      <p:sp>
        <p:nvSpPr>
          <p:cNvPr id="3" name="Marcador de texto 2">
            <a:extLst>
              <a:ext uri="{FF2B5EF4-FFF2-40B4-BE49-F238E27FC236}">
                <a16:creationId xmlns:a16="http://schemas.microsoft.com/office/drawing/2014/main" id="{35650657-AF2D-B588-EA11-D4969EB5466D}"/>
              </a:ext>
            </a:extLst>
          </p:cNvPr>
          <p:cNvSpPr>
            <a:spLocks noGrp="1"/>
          </p:cNvSpPr>
          <p:nvPr>
            <p:ph type="body" idx="1"/>
          </p:nvPr>
        </p:nvSpPr>
        <p:spPr>
          <a:xfrm>
            <a:off x="311700" y="1145792"/>
            <a:ext cx="8520600" cy="3339000"/>
          </a:xfrm>
        </p:spPr>
        <p:txBody>
          <a:bodyPr>
            <a:normAutofit lnSpcReduction="10000"/>
          </a:bodyPr>
          <a:lstStyle/>
          <a:p>
            <a:r>
              <a:rPr lang="es-ES" sz="1400" dirty="0"/>
              <a:t>Es un aparato informático que almacena, distribuye y suministra información. Los servidores funcionan basándose en el modelo “cliente-servidor”. El cliente puede ser tanto un ordenador como una aplicación que requiere información del servidor para funcionar. Por tanto, un servidor ofrecerá la información demandada por el cliente siempre y cuando el cliente esté autorizado. Los servidores pueden ser físicos o virtuales.</a:t>
            </a:r>
          </a:p>
          <a:p>
            <a:r>
              <a:rPr lang="es-ES" sz="1400" dirty="0"/>
              <a:t>En el caso del físico, se trata de un hardware, también conocido como host (anfitrión), es una máquina (en forma de torre) integrada a una red de nodos basados en software. Por otra parte, los servidores de virtuales (VPS, Virtual </a:t>
            </a:r>
            <a:r>
              <a:rPr lang="es-ES" sz="1400" dirty="0" err="1"/>
              <a:t>Private</a:t>
            </a:r>
            <a:r>
              <a:rPr lang="es-ES" sz="1400" dirty="0"/>
              <a:t> Server) son softwares que proporcionan servicios a otros programas (clientes).</a:t>
            </a:r>
          </a:p>
          <a:p>
            <a:r>
              <a:rPr lang="es-ES" sz="1400" dirty="0"/>
              <a:t>Los servicios que prestan los servidores son requeridos continuamente y, por tanto, la mayoría de los servidores nunca se apagan. Si un servidor dejara de funcionar, eso puede causar muchos problemas a los usuarios. Por tanto, los servidores suelen estar programados para ser tolerantes a fallos.</a:t>
            </a:r>
          </a:p>
          <a:p>
            <a:r>
              <a:rPr lang="es-ES" sz="1400" dirty="0"/>
              <a:t>Fuente: </a:t>
            </a:r>
            <a:r>
              <a:rPr lang="es-ES" sz="1400" dirty="0">
                <a:hlinkClick r:id="rId2"/>
              </a:rPr>
              <a:t>https://www.ticportal.es/glosario-tic/servidores</a:t>
            </a:r>
            <a:endParaRPr lang="es-AR" sz="1400" dirty="0"/>
          </a:p>
        </p:txBody>
      </p:sp>
    </p:spTree>
    <p:extLst>
      <p:ext uri="{BB962C8B-B14F-4D97-AF65-F5344CB8AC3E}">
        <p14:creationId xmlns:p14="http://schemas.microsoft.com/office/powerpoint/2010/main" val="165645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Clientes y servidores</a:t>
            </a:r>
            <a:endParaRPr/>
          </a:p>
        </p:txBody>
      </p:sp>
      <p:sp>
        <p:nvSpPr>
          <p:cNvPr id="116" name="Google Shape;116;p18"/>
          <p:cNvSpPr txBox="1">
            <a:spLocks noGrp="1"/>
          </p:cNvSpPr>
          <p:nvPr>
            <p:ph type="body" idx="1"/>
          </p:nvPr>
        </p:nvSpPr>
        <p:spPr>
          <a:xfrm>
            <a:off x="311700" y="1229975"/>
            <a:ext cx="3999900" cy="20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En una arquitectura cliente-servidor, un navegador es la mejor representación de un cliente (Chrome, Mozilla, Edge, etc.)</a:t>
            </a:r>
            <a:endParaRPr dirty="0"/>
          </a:p>
          <a:p>
            <a:pPr marL="0" lvl="0" indent="0" algn="l" rtl="0">
              <a:spcBef>
                <a:spcPts val="1200"/>
              </a:spcBef>
              <a:spcAft>
                <a:spcPts val="1200"/>
              </a:spcAft>
              <a:buNone/>
            </a:pPr>
            <a:r>
              <a:rPr lang="es" dirty="0"/>
              <a:t>El cliente procesa las respuestas que recibe del servidor y las muestra en pantalla al usuario.</a:t>
            </a:r>
            <a:endParaRPr dirty="0"/>
          </a:p>
        </p:txBody>
      </p:sp>
      <p:sp>
        <p:nvSpPr>
          <p:cNvPr id="117" name="Google Shape;117;p18"/>
          <p:cNvSpPr txBox="1">
            <a:spLocks noGrp="1"/>
          </p:cNvSpPr>
          <p:nvPr>
            <p:ph type="body" idx="2"/>
          </p:nvPr>
        </p:nvSpPr>
        <p:spPr>
          <a:xfrm>
            <a:off x="4832400" y="1229975"/>
            <a:ext cx="3999900" cy="1620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Un servidor web o servidor HTTP representa al servidor que se ocupa de procesar los pedidos de distintos clientes.</a:t>
            </a:r>
            <a:endParaRPr/>
          </a:p>
          <a:p>
            <a:pPr marL="0" lvl="0" indent="0" algn="l" rtl="0">
              <a:spcBef>
                <a:spcPts val="1200"/>
              </a:spcBef>
              <a:spcAft>
                <a:spcPts val="1200"/>
              </a:spcAft>
              <a:buNone/>
            </a:pPr>
            <a:r>
              <a:rPr lang="es"/>
              <a:t>Tiene la capacidad para recibir, analizar y responder múltiples pedidos a numerosos clientes.</a:t>
            </a:r>
            <a:endParaRPr/>
          </a:p>
        </p:txBody>
      </p:sp>
      <p:pic>
        <p:nvPicPr>
          <p:cNvPr id="118" name="Google Shape;118;p18"/>
          <p:cNvPicPr preferRelativeResize="0"/>
          <p:nvPr/>
        </p:nvPicPr>
        <p:blipFill>
          <a:blip r:embed="rId3">
            <a:alphaModFix/>
          </a:blip>
          <a:stretch>
            <a:fillRect/>
          </a:stretch>
        </p:blipFill>
        <p:spPr>
          <a:xfrm>
            <a:off x="1915350" y="3066500"/>
            <a:ext cx="5599050" cy="190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¿Qué son las URL?</a:t>
            </a:r>
            <a:endParaRPr/>
          </a:p>
        </p:txBody>
      </p:sp>
      <p:sp>
        <p:nvSpPr>
          <p:cNvPr id="124" name="Google Shape;124;p19"/>
          <p:cNvSpPr txBox="1">
            <a:spLocks noGrp="1"/>
          </p:cNvSpPr>
          <p:nvPr>
            <p:ph type="body" idx="1"/>
          </p:nvPr>
        </p:nvSpPr>
        <p:spPr>
          <a:xfrm>
            <a:off x="311700" y="1229975"/>
            <a:ext cx="8520600" cy="1219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URL significa Uniform Resource Locator (Localizador de recursos uniforme), y es la dirección específica que se le asigna a cada recurso disponible en una red para que este pueda ser encontrado.</a:t>
            </a:r>
            <a:endParaRPr/>
          </a:p>
          <a:p>
            <a:pPr marL="0" lvl="0" indent="0" algn="l" rtl="0">
              <a:spcBef>
                <a:spcPts val="1200"/>
              </a:spcBef>
              <a:spcAft>
                <a:spcPts val="1200"/>
              </a:spcAft>
              <a:buNone/>
            </a:pPr>
            <a:r>
              <a:rPr lang="es"/>
              <a:t>Esto significa que cada recurso tiene su propia URL.</a:t>
            </a:r>
            <a:endParaRPr/>
          </a:p>
        </p:txBody>
      </p:sp>
      <p:pic>
        <p:nvPicPr>
          <p:cNvPr id="125" name="Google Shape;125;p19"/>
          <p:cNvPicPr preferRelativeResize="0"/>
          <p:nvPr/>
        </p:nvPicPr>
        <p:blipFill>
          <a:blip r:embed="rId3">
            <a:alphaModFix/>
          </a:blip>
          <a:stretch>
            <a:fillRect/>
          </a:stretch>
        </p:blipFill>
        <p:spPr>
          <a:xfrm>
            <a:off x="152400" y="2601575"/>
            <a:ext cx="8839200" cy="23031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PHP – Aproximación</a:t>
            </a:r>
            <a:endParaRPr/>
          </a:p>
        </p:txBody>
      </p:sp>
      <p:sp>
        <p:nvSpPr>
          <p:cNvPr id="131" name="Google Shape;131;p2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Funcionamiento. Características.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1099</Words>
  <Application>Microsoft Office PowerPoint</Application>
  <PresentationFormat>Presentación en pantalla (16:9)</PresentationFormat>
  <Paragraphs>59</Paragraphs>
  <Slides>18</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Roboto</vt:lpstr>
      <vt:lpstr>Arial</vt:lpstr>
      <vt:lpstr>Geometric</vt:lpstr>
      <vt:lpstr>Introducción a la programación con PHP.</vt:lpstr>
      <vt:lpstr>Contenidos</vt:lpstr>
      <vt:lpstr>¿Cómo funciona la web?</vt:lpstr>
      <vt:lpstr>¿Servidor? ¿cliente?</vt:lpstr>
      <vt:lpstr>Presentación de PowerPoint</vt:lpstr>
      <vt:lpstr>¿Qué es un servidor?</vt:lpstr>
      <vt:lpstr>Clientes y servidores</vt:lpstr>
      <vt:lpstr>¿Qué son las URL?</vt:lpstr>
      <vt:lpstr>PHP – Aproximación</vt:lpstr>
      <vt:lpstr>¿Qué es PHP?</vt:lpstr>
      <vt:lpstr>Veamos un ejemplo:</vt:lpstr>
      <vt:lpstr>Presentación de PowerPoint</vt:lpstr>
      <vt:lpstr>Client-side rendering (CSR)</vt:lpstr>
      <vt:lpstr>¿Cuáles son las ventajas del client-side scripting?</vt:lpstr>
      <vt:lpstr>Server-side rendering (SSR)</vt:lpstr>
      <vt:lpstr>Los lenguajes de programación típicos del renderizado del lado del servidor son:</vt:lpstr>
      <vt:lpstr>¿Qué ventajas tiene la programación del lado del servidor?</vt:lpstr>
      <vt:lpstr>¿Comenzamos?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Cindy Spears</cp:lastModifiedBy>
  <cp:revision>2</cp:revision>
  <dcterms:modified xsi:type="dcterms:W3CDTF">2024-09-18T07:08:39Z</dcterms:modified>
</cp:coreProperties>
</file>