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a32adb20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a32adb20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a32adb20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a32adb20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a32adb20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ea32adb20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a32adb20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a32adb20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ea32adb20f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ea32adb20f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a32adb20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a32adb20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a32adb20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a32adb20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a32adb2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a32adb2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a32adb20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a32adb20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a32adb20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a32adb20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a32adb20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a32adb20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a32adb20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a32adb20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a32adb20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a32adb20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a32adb20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a32adb20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s://www.php.net/manual/es/language.variables.basics.php"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Preparando el entorno</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s"/>
              <a:t>Instalación de VSC, Xampp. Variables: tipos y declaración. Arrays..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2"/>
          <p:cNvPicPr preferRelativeResize="0"/>
          <p:nvPr/>
        </p:nvPicPr>
        <p:blipFill rotWithShape="1">
          <a:blip r:embed="rId3">
            <a:alphaModFix/>
          </a:blip>
          <a:srcRect b="0" l="1516" r="45826" t="-1512"/>
          <a:stretch/>
        </p:blipFill>
        <p:spPr>
          <a:xfrm>
            <a:off x="2047600" y="229675"/>
            <a:ext cx="4585075" cy="468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Números enteros  (Integers)</a:t>
            </a:r>
            <a:endParaRPr/>
          </a:p>
        </p:txBody>
      </p:sp>
      <p:sp>
        <p:nvSpPr>
          <p:cNvPr id="187" name="Google Shape;187;p23"/>
          <p:cNvSpPr txBox="1"/>
          <p:nvPr>
            <p:ph idx="1" type="body"/>
          </p:nvPr>
        </p:nvSpPr>
        <p:spPr>
          <a:xfrm>
            <a:off x="819150" y="1726200"/>
            <a:ext cx="7505700" cy="13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 número entero (o integer) es un número del conjunto ℤ = {..., -2, -1, 0, 1, 2, ...}.</a:t>
            </a:r>
            <a:endParaRPr/>
          </a:p>
          <a:p>
            <a:pPr indent="0" lvl="0" marL="0" rtl="0" algn="l">
              <a:spcBef>
                <a:spcPts val="1200"/>
              </a:spcBef>
              <a:spcAft>
                <a:spcPts val="1200"/>
              </a:spcAft>
              <a:buNone/>
            </a:pPr>
            <a:r>
              <a:rPr lang="es"/>
              <a:t>Los integer pueden especificarse mediante notación decimal (base 10), hexadecimal (base 16), octal (base 8) o binaria (base 2), opcionalmente precedidos por un signo (- o +).</a:t>
            </a:r>
            <a:endParaRPr/>
          </a:p>
        </p:txBody>
      </p:sp>
      <p:pic>
        <p:nvPicPr>
          <p:cNvPr id="188" name="Google Shape;188;p23"/>
          <p:cNvPicPr preferRelativeResize="0"/>
          <p:nvPr/>
        </p:nvPicPr>
        <p:blipFill rotWithShape="1">
          <a:blip r:embed="rId3">
            <a:alphaModFix/>
          </a:blip>
          <a:srcRect b="6283" l="1825" r="35658" t="8224"/>
          <a:stretch/>
        </p:blipFill>
        <p:spPr>
          <a:xfrm>
            <a:off x="1459775" y="2846075"/>
            <a:ext cx="5716625" cy="186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Números de punto flotante (float/double)</a:t>
            </a:r>
            <a:endParaRPr/>
          </a:p>
        </p:txBody>
      </p:sp>
      <p:sp>
        <p:nvSpPr>
          <p:cNvPr id="194" name="Google Shape;194;p24"/>
          <p:cNvSpPr txBox="1"/>
          <p:nvPr>
            <p:ph idx="1" type="body"/>
          </p:nvPr>
        </p:nvSpPr>
        <p:spPr>
          <a:xfrm>
            <a:off x="819150" y="1990725"/>
            <a:ext cx="7505700" cy="87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números de punto flotante (también conocidos como "de coma flotante" en español, y "floats" en inglés) pueden ser especificados usando cualquiera de las siguientes sintaxis:</a:t>
            </a:r>
            <a:endParaRPr/>
          </a:p>
        </p:txBody>
      </p:sp>
      <p:pic>
        <p:nvPicPr>
          <p:cNvPr id="195" name="Google Shape;195;p24"/>
          <p:cNvPicPr preferRelativeResize="0"/>
          <p:nvPr/>
        </p:nvPicPr>
        <p:blipFill rotWithShape="1">
          <a:blip r:embed="rId3">
            <a:alphaModFix/>
          </a:blip>
          <a:srcRect b="6657" l="3257" r="15316" t="10127"/>
          <a:stretch/>
        </p:blipFill>
        <p:spPr>
          <a:xfrm>
            <a:off x="2077000" y="2919550"/>
            <a:ext cx="4026625" cy="164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3829500" cy="163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Cadenas de caracteres (strings)</a:t>
            </a:r>
            <a:endParaRPr/>
          </a:p>
        </p:txBody>
      </p:sp>
      <p:sp>
        <p:nvSpPr>
          <p:cNvPr id="201" name="Google Shape;201;p25"/>
          <p:cNvSpPr txBox="1"/>
          <p:nvPr>
            <p:ph idx="1" type="body"/>
          </p:nvPr>
        </p:nvSpPr>
        <p:spPr>
          <a:xfrm>
            <a:off x="819150" y="2843075"/>
            <a:ext cx="3638700" cy="58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a:t>Un string, o cadena, es una serie de caracteres encerrados entre comillas simples o dobles*</a:t>
            </a:r>
            <a:endParaRPr/>
          </a:p>
        </p:txBody>
      </p:sp>
      <p:pic>
        <p:nvPicPr>
          <p:cNvPr id="202" name="Google Shape;202;p25"/>
          <p:cNvPicPr preferRelativeResize="0"/>
          <p:nvPr/>
        </p:nvPicPr>
        <p:blipFill rotWithShape="1">
          <a:blip r:embed="rId3">
            <a:alphaModFix/>
          </a:blip>
          <a:srcRect b="0" l="2171" r="0" t="0"/>
          <a:stretch/>
        </p:blipFill>
        <p:spPr>
          <a:xfrm>
            <a:off x="4398925" y="382350"/>
            <a:ext cx="4382600" cy="4378800"/>
          </a:xfrm>
          <a:prstGeom prst="rect">
            <a:avLst/>
          </a:prstGeom>
          <a:noFill/>
          <a:ln>
            <a:noFill/>
          </a:ln>
        </p:spPr>
      </p:pic>
      <p:sp>
        <p:nvSpPr>
          <p:cNvPr id="203" name="Google Shape;203;p25"/>
          <p:cNvSpPr txBox="1"/>
          <p:nvPr/>
        </p:nvSpPr>
        <p:spPr>
          <a:xfrm>
            <a:off x="754375" y="4330325"/>
            <a:ext cx="2204400" cy="2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200">
                <a:latin typeface="Calibri"/>
                <a:ea typeface="Calibri"/>
                <a:cs typeface="Calibri"/>
                <a:sym typeface="Calibri"/>
              </a:rPr>
              <a:t>*Ver documentación.</a:t>
            </a:r>
            <a:endParaRPr i="1"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Arrays</a:t>
            </a:r>
            <a:endParaRPr/>
          </a:p>
        </p:txBody>
      </p:sp>
      <p:sp>
        <p:nvSpPr>
          <p:cNvPr id="209" name="Google Shape;209;p26"/>
          <p:cNvSpPr txBox="1"/>
          <p:nvPr>
            <p:ph idx="1" type="body"/>
          </p:nvPr>
        </p:nvSpPr>
        <p:spPr>
          <a:xfrm>
            <a:off x="819150" y="1990725"/>
            <a:ext cx="7505700" cy="131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Un array en PHP es en realidad un mapa ordenado. Un mapa es un tipo de datos que asocia valores con claves. Este tipo se optimiza para varios usos diferentes; se puede emplear como un array, lista (vector), tabla asociativa (tabla hash - una implementación de un mapa), diccionario, colección, pila, cola, y posiblemente más. Ya que los valores de un array pueden ser otros arrays, también son posibles árboles y arrays multidimensionales.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idx="1" type="body"/>
          </p:nvPr>
        </p:nvSpPr>
        <p:spPr>
          <a:xfrm>
            <a:off x="725000" y="891550"/>
            <a:ext cx="7803600" cy="38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 array puede ser creado con el constructor del lenguaje array(). Éste toma cualquier número de parejas clave =&gt; valor como argumentos.</a:t>
            </a:r>
            <a:endParaRPr/>
          </a:p>
          <a:p>
            <a:pPr indent="0" lvl="0" marL="0" rtl="0" algn="l">
              <a:spcBef>
                <a:spcPts val="1200"/>
              </a:spcBef>
              <a:spcAft>
                <a:spcPts val="0"/>
              </a:spcAft>
              <a:buNone/>
            </a:pPr>
            <a:r>
              <a:rPr lang="es"/>
              <a:t>    array(</a:t>
            </a:r>
            <a:endParaRPr/>
          </a:p>
          <a:p>
            <a:pPr indent="0" lvl="0" marL="0" rtl="0" algn="l">
              <a:spcBef>
                <a:spcPts val="1200"/>
              </a:spcBef>
              <a:spcAft>
                <a:spcPts val="0"/>
              </a:spcAft>
              <a:buNone/>
            </a:pPr>
            <a:r>
              <a:rPr lang="es"/>
              <a:t>    clave  =&gt; valor,</a:t>
            </a:r>
            <a:endParaRPr/>
          </a:p>
          <a:p>
            <a:pPr indent="0" lvl="0" marL="0" rtl="0" algn="l">
              <a:spcBef>
                <a:spcPts val="1200"/>
              </a:spcBef>
              <a:spcAft>
                <a:spcPts val="0"/>
              </a:spcAft>
              <a:buNone/>
            </a:pPr>
            <a:r>
              <a:rPr lang="es"/>
              <a:t>    clave2 =&gt; valor2,</a:t>
            </a:r>
            <a:endParaRPr/>
          </a:p>
          <a:p>
            <a:pPr indent="0" lvl="0" marL="0" rtl="0" algn="l">
              <a:spcBef>
                <a:spcPts val="1200"/>
              </a:spcBef>
              <a:spcAft>
                <a:spcPts val="0"/>
              </a:spcAft>
              <a:buNone/>
            </a:pPr>
            <a:r>
              <a:rPr lang="es"/>
              <a:t>    clave3 =&gt; valor3,</a:t>
            </a:r>
            <a:endParaRPr/>
          </a:p>
          <a:p>
            <a:pPr indent="0" lvl="0" marL="0" rtl="0" algn="l">
              <a:spcBef>
                <a:spcPts val="1200"/>
              </a:spcBef>
              <a:spcAft>
                <a:spcPts val="0"/>
              </a:spcAft>
              <a:buNone/>
            </a:pPr>
            <a:r>
              <a:rPr lang="es"/>
              <a:t>    )</a:t>
            </a:r>
            <a:endParaRPr/>
          </a:p>
          <a:p>
            <a:pPr indent="0" lvl="0" marL="0" rtl="0" algn="l">
              <a:spcBef>
                <a:spcPts val="1200"/>
              </a:spcBef>
              <a:spcAft>
                <a:spcPts val="1200"/>
              </a:spcAft>
              <a:buNone/>
            </a:pPr>
            <a:r>
              <a:rPr lang="es"/>
              <a:t>La coma después del último elemento del array es opcional, pudiéndose omitir. Esto normalmente se hace para arrays de una única línea, es decir, es preferible array(1, 2) que array(1, 2, ). Por otra parte, para arrays multilínea, la coma final se usa frecuentemente, ya que permite una adición más sencilla de nuevos elementos al final.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¿Qué son las variables?</a:t>
            </a:r>
            <a:endParaRPr/>
          </a:p>
        </p:txBody>
      </p:sp>
      <p:pic>
        <p:nvPicPr>
          <p:cNvPr id="135" name="Google Shape;135;p14"/>
          <p:cNvPicPr preferRelativeResize="0"/>
          <p:nvPr/>
        </p:nvPicPr>
        <p:blipFill>
          <a:blip r:embed="rId3">
            <a:alphaModFix/>
          </a:blip>
          <a:stretch>
            <a:fillRect/>
          </a:stretch>
        </p:blipFill>
        <p:spPr>
          <a:xfrm>
            <a:off x="2018750" y="1717475"/>
            <a:ext cx="5270027" cy="303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393929" y="1301146"/>
            <a:ext cx="6366900" cy="2539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Las variables se utilizan en los lenguajes de programación para darle un nombre a ese dato, a esa posición de la memoria, de manera que se pueda entender o saber lo que contiene. En PHP las declaramos con el símbolo peso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Reglas para declarar variables en PHP:</a:t>
            </a:r>
            <a:endParaRPr/>
          </a:p>
        </p:txBody>
      </p:sp>
      <p:sp>
        <p:nvSpPr>
          <p:cNvPr id="146" name="Google Shape;146;p16"/>
          <p:cNvSpPr txBox="1"/>
          <p:nvPr>
            <p:ph idx="1" type="body"/>
          </p:nvPr>
        </p:nvSpPr>
        <p:spPr>
          <a:xfrm>
            <a:off x="819150" y="2125975"/>
            <a:ext cx="7505700" cy="2366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El nombre de la variable es sensible a minúsculas y mayúsculas.</a:t>
            </a:r>
            <a:endParaRPr sz="1500"/>
          </a:p>
          <a:p>
            <a:pPr indent="-323850" lvl="0" marL="457200" rtl="0" algn="l">
              <a:spcBef>
                <a:spcPts val="0"/>
              </a:spcBef>
              <a:spcAft>
                <a:spcPts val="0"/>
              </a:spcAft>
              <a:buSzPts val="1500"/>
              <a:buChar char="●"/>
            </a:pPr>
            <a:r>
              <a:rPr lang="es" sz="1500"/>
              <a:t>Un nombre de variable válido tiene que empezar con una letra o un carácter de subrayado (underscore), seguido de cualquier número de letras, números y caracteres de subrayado. </a:t>
            </a:r>
            <a:endParaRPr sz="1500"/>
          </a:p>
          <a:p>
            <a:pPr indent="-323850" lvl="0" marL="457200" rtl="0" algn="l">
              <a:spcBef>
                <a:spcPts val="0"/>
              </a:spcBef>
              <a:spcAft>
                <a:spcPts val="0"/>
              </a:spcAft>
              <a:buSzPts val="1500"/>
              <a:buChar char="●"/>
            </a:pPr>
            <a:r>
              <a:rPr lang="es" sz="1500"/>
              <a:t>$this es una variable especial que no puede ser asignada.</a:t>
            </a:r>
            <a:endParaRPr sz="1500"/>
          </a:p>
          <a:p>
            <a:pPr indent="-323850" lvl="0" marL="457200" rtl="0" algn="l">
              <a:spcBef>
                <a:spcPts val="0"/>
              </a:spcBef>
              <a:spcAft>
                <a:spcPts val="0"/>
              </a:spcAft>
              <a:buSzPts val="1500"/>
              <a:buChar char="●"/>
            </a:pPr>
            <a:r>
              <a:rPr lang="es" sz="1500"/>
              <a:t>Es una buena práctica escoger nombres que tengan relación con el dato que se guarda dentro de la variable.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 fuente: </a:t>
            </a:r>
            <a:r>
              <a:rPr lang="es" sz="1100" u="sng">
                <a:solidFill>
                  <a:schemeClr val="hlink"/>
                </a:solidFill>
                <a:latin typeface="Arial"/>
                <a:ea typeface="Arial"/>
                <a:cs typeface="Arial"/>
                <a:sym typeface="Arial"/>
                <a:hlinkClick r:id="rId3"/>
              </a:rPr>
              <a:t>PHP: Conceptos básicos - Manual</a:t>
            </a:r>
            <a:endParaRPr/>
          </a:p>
        </p:txBody>
      </p:sp>
      <p:pic>
        <p:nvPicPr>
          <p:cNvPr id="152" name="Google Shape;152;p17"/>
          <p:cNvPicPr preferRelativeResize="0"/>
          <p:nvPr/>
        </p:nvPicPr>
        <p:blipFill rotWithShape="1">
          <a:blip r:embed="rId4">
            <a:alphaModFix/>
          </a:blip>
          <a:srcRect b="0" l="1390" r="0" t="0"/>
          <a:stretch/>
        </p:blipFill>
        <p:spPr>
          <a:xfrm>
            <a:off x="383725" y="1243050"/>
            <a:ext cx="8376551" cy="265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valor de las variables</a:t>
            </a:r>
            <a:endParaRPr/>
          </a:p>
        </p:txBody>
      </p:sp>
      <p:sp>
        <p:nvSpPr>
          <p:cNvPr id="158" name="Google Shape;158;p18"/>
          <p:cNvSpPr txBox="1"/>
          <p:nvPr>
            <p:ph idx="1" type="body"/>
          </p:nvPr>
        </p:nvSpPr>
        <p:spPr>
          <a:xfrm>
            <a:off x="819150" y="1990725"/>
            <a:ext cx="7505700" cy="25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No es necesario inicializar variables en PHP, sin embargo, es una muy buena práctica. Las variables no inicializadas tienen un valor predeterminado de acuerdo a su tipo dependiendo del contexto en el que son usadas - las booleanas se asumen como false, los enteros y flotantes como cero, las cadenas (p.ej. usadas en echo) se establecen como una cadena vacía y los arrays se convierten en un array vacío.</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i="1" lang="es"/>
              <a:t>(Véase casos de uso en Manual PHP)</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164" name="Google Shape;164;p19"/>
          <p:cNvPicPr preferRelativeResize="0"/>
          <p:nvPr/>
        </p:nvPicPr>
        <p:blipFill>
          <a:blip r:embed="rId3">
            <a:alphaModFix/>
          </a:blip>
          <a:stretch>
            <a:fillRect/>
          </a:stretch>
        </p:blipFill>
        <p:spPr>
          <a:xfrm>
            <a:off x="217200" y="299088"/>
            <a:ext cx="8709600" cy="454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0"/>
          <p:cNvPicPr preferRelativeResize="0"/>
          <p:nvPr/>
        </p:nvPicPr>
        <p:blipFill rotWithShape="1">
          <a:blip r:embed="rId3">
            <a:alphaModFix/>
          </a:blip>
          <a:srcRect b="0" l="1341" r="0" t="0"/>
          <a:stretch/>
        </p:blipFill>
        <p:spPr>
          <a:xfrm>
            <a:off x="916025" y="229700"/>
            <a:ext cx="7362549" cy="4716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Booleanos</a:t>
            </a:r>
            <a:endParaRPr/>
          </a:p>
        </p:txBody>
      </p:sp>
      <p:sp>
        <p:nvSpPr>
          <p:cNvPr id="175" name="Google Shape;175;p21"/>
          <p:cNvSpPr txBox="1"/>
          <p:nvPr>
            <p:ph idx="1" type="body"/>
          </p:nvPr>
        </p:nvSpPr>
        <p:spPr>
          <a:xfrm>
            <a:off x="819150" y="1990725"/>
            <a:ext cx="7505700" cy="15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Este es el tipo más simple. Un boolean expresa un valor que indica verdad. Puede ser </a:t>
            </a:r>
            <a:r>
              <a:rPr b="1" lang="es"/>
              <a:t>true </a:t>
            </a:r>
            <a:r>
              <a:rPr lang="es"/>
              <a:t>(verdadero) o </a:t>
            </a:r>
            <a:r>
              <a:rPr b="1" lang="es"/>
              <a:t>false </a:t>
            </a:r>
            <a:r>
              <a:rPr lang="es"/>
              <a:t>(falso).</a:t>
            </a:r>
            <a:endParaRPr/>
          </a:p>
          <a:p>
            <a:pPr indent="0" lvl="0" marL="0" rtl="0" algn="l">
              <a:spcBef>
                <a:spcPts val="1200"/>
              </a:spcBef>
              <a:spcAft>
                <a:spcPts val="1200"/>
              </a:spcAft>
              <a:buNone/>
            </a:pPr>
            <a:r>
              <a:rPr lang="es"/>
              <a:t>Para especificar un literal de tipo boolean se emplean las constantes true o false. Ambas no son susceptibles a mayúsculas y minúsculas.</a:t>
            </a:r>
            <a:endParaRPr/>
          </a:p>
        </p:txBody>
      </p:sp>
      <p:pic>
        <p:nvPicPr>
          <p:cNvPr id="176" name="Google Shape;176;p21"/>
          <p:cNvPicPr preferRelativeResize="0"/>
          <p:nvPr/>
        </p:nvPicPr>
        <p:blipFill rotWithShape="1">
          <a:blip r:embed="rId3">
            <a:alphaModFix/>
          </a:blip>
          <a:srcRect b="10701" l="1943" r="43169" t="9375"/>
          <a:stretch/>
        </p:blipFill>
        <p:spPr>
          <a:xfrm>
            <a:off x="1603450" y="3522225"/>
            <a:ext cx="5136254" cy="1072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