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2"/>
  </p:notesMasterIdLst>
  <p:handoutMasterIdLst>
    <p:handoutMasterId r:id="rId13"/>
  </p:handoutMasterIdLst>
  <p:sldIdLst>
    <p:sldId id="269" r:id="rId5"/>
    <p:sldId id="268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0"/>
  </p:normalViewPr>
  <p:slideViewPr>
    <p:cSldViewPr snapToGrid="0" snapToObjects="1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416CFB3-C14B-49CD-98C3-11D097D5E2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9E176A-0D50-4C92-9039-E405CAC61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A98F-C29B-49AD-907E-985CCD2FD3E8}" type="datetimeFigureOut">
              <a:rPr lang="es-ES" smtClean="0"/>
              <a:t>08/06/2020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D4C4A9-52E8-4AFA-AB29-8733208321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7D54D0-712A-4805-B831-0B7F0D1C8B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E28BC-8308-47DB-B674-21A9A344032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314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FD6D5-AD92-4BCC-9FA0-B62445789749}" type="datetimeFigureOut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C6BF-2692-4097-8EE9-E7DEDCC05BD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725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8C6BF-2692-4097-8EE9-E7DEDCC05BD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69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10490-006E-4B05-A48E-17D995342ABD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Forma lib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C96BC-E724-418A-B191-AA051050F973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BAE9D6-D269-4492-8C22-D86B00273C1C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Forma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Cuadro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54EA3-94E0-403A-869E-595B0DA79EDE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21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3B-75A0-433F-B8FA-BA33782AB1DF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Cuadro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Cuadro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09512-D3C1-4E07-B993-96A862BC338C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4F5FD-9B8D-4245-8319-A1FAC5F4EEDF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AE515-F4D8-4121-8C01-CB99E9FAE84F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84FA3-08A7-4A65-9B7B-41CDD35CB114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8EF8D-3541-42B2-80AF-9963F6836CDB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03123-761E-4606-B91B-D08A04F76BA5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803F1-CDB2-47CD-951F-5DCB28963BBF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34A506-8FF1-48DA-AC47-56B136F214DB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CF8DD-1A35-4605-8A98-72B2E4351552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67413-A30F-44E3-A04D-4954ACEE68A6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8CA96-60F9-48C9-9136-09F3490838B5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Forma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a lib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b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b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b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b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b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b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b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b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a lib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a lib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a lib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a lib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a lib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a lib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a lib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a lib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a lib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a lib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a lib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a lib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a lib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a lib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b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á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5A204E-EDFC-419D-A14D-D3DD07B12160}" type="datetime1">
              <a:rPr lang="es-ES" noProof="0" smtClean="0"/>
              <a:t>08/06/2020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earemarketing.com/es/diseno-desarrollo-web/agencia-desarrollo-we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Google" TargetMode="External"/><Relationship Id="rId2" Type="http://schemas.openxmlformats.org/officeDocument/2006/relationships/hyperlink" Target="https://www.ecured.cu/index.php?title=MVC&amp;action=edit&amp;redlink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untos claros">
            <a:extLst>
              <a:ext uri="{FF2B5EF4-FFF2-40B4-BE49-F238E27FC236}">
                <a16:creationId xmlns:a16="http://schemas.microsoft.com/office/drawing/2014/main" id="{51335EB0-1D4E-45CD-8CF8-929FA8EF3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4C07AD-8D8C-438E-8FDC-9AFCF69A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452"/>
            <a:ext cx="12192000" cy="35753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TECNOLOGICO NACIONAL DE MEXICO.</a:t>
            </a:r>
            <a:br>
              <a:rPr lang="es-MX" sz="6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6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TECNOLOGICO DE LA ZONA OLMECA.</a:t>
            </a:r>
            <a:endParaRPr lang="es-MX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5672D-BCBD-4E9D-8581-1B33638A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3397547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Sistemas Computacionales.</a:t>
            </a:r>
          </a:p>
          <a:p>
            <a:pPr algn="ctr"/>
            <a:r>
              <a:rPr lang="es-MX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para el desarrollo Web.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2do. Semestre.</a:t>
            </a:r>
          </a:p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Unidad-03.</a:t>
            </a:r>
          </a:p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Fernando Ruiz Vidal.</a:t>
            </a:r>
          </a:p>
        </p:txBody>
      </p:sp>
    </p:spTree>
    <p:extLst>
      <p:ext uri="{BB962C8B-B14F-4D97-AF65-F5344CB8AC3E}">
        <p14:creationId xmlns:p14="http://schemas.microsoft.com/office/powerpoint/2010/main" val="46948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" name="Imagen 4" descr="puntos claro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76" y="82004"/>
            <a:ext cx="11993399" cy="1580696"/>
          </a:xfrm>
        </p:spPr>
        <p:txBody>
          <a:bodyPr rtlCol="0">
            <a:normAutofit/>
          </a:bodyPr>
          <a:lstStyle/>
          <a:p>
            <a:pPr algn="ctr"/>
            <a:r>
              <a:rPr lang="es-MX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Para El Desarrollo Web.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817" y="1887691"/>
            <a:ext cx="8915399" cy="4112945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Pequeño Resumen: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framework es una 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herramienta de desarrollo web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por lo general, se define como una aplicación o conjunto de módulos que permiten el desarrollo ágil de aplicaciones mediante la aportación de librerías y/o funcionalidades ya creadas. 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framework hacen que el desarrollador no esté continuamente “reinventado la rueda” y se centre en el problema que quiere resolver y no en la implementación de funcionalidades que normalmente son de uso común y que ya están resueltas por otro</a:t>
            </a:r>
          </a:p>
          <a:p>
            <a:pPr rtl="0"/>
            <a:endParaRPr lang="es-E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a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a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a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a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a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a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a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a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a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a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a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a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a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a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a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a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a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a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a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a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a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a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a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a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a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BE17F-C60A-44F3-84E9-1F0B17CF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076" y="1139979"/>
            <a:ext cx="8371268" cy="4269147"/>
          </a:xfrm>
          <a:ln w="762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algn="ctr">
              <a:tabLst>
                <a:tab pos="0" algn="ctr"/>
              </a:tabLst>
            </a:pPr>
            <a:r>
              <a:rPr lang="es-MX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CUADRO COMPARATIVO</a:t>
            </a:r>
          </a:p>
        </p:txBody>
      </p:sp>
    </p:spTree>
    <p:extLst>
      <p:ext uri="{BB962C8B-B14F-4D97-AF65-F5344CB8AC3E}">
        <p14:creationId xmlns:p14="http://schemas.microsoft.com/office/powerpoint/2010/main" val="365270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AD43746-4D99-43F7-9320-5BD630F68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71160"/>
              </p:ext>
            </p:extLst>
          </p:nvPr>
        </p:nvGraphicFramePr>
        <p:xfrm>
          <a:off x="90152" y="21462"/>
          <a:ext cx="12101848" cy="6836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38">
                  <a:extLst>
                    <a:ext uri="{9D8B030D-6E8A-4147-A177-3AD203B41FA5}">
                      <a16:colId xmlns:a16="http://schemas.microsoft.com/office/drawing/2014/main" val="875182745"/>
                    </a:ext>
                  </a:extLst>
                </a:gridCol>
                <a:gridCol w="3142445">
                  <a:extLst>
                    <a:ext uri="{9D8B030D-6E8A-4147-A177-3AD203B41FA5}">
                      <a16:colId xmlns:a16="http://schemas.microsoft.com/office/drawing/2014/main" val="819234762"/>
                    </a:ext>
                  </a:extLst>
                </a:gridCol>
                <a:gridCol w="4144155">
                  <a:extLst>
                    <a:ext uri="{9D8B030D-6E8A-4147-A177-3AD203B41FA5}">
                      <a16:colId xmlns:a16="http://schemas.microsoft.com/office/drawing/2014/main" val="1796104854"/>
                    </a:ext>
                  </a:extLst>
                </a:gridCol>
                <a:gridCol w="3192510">
                  <a:extLst>
                    <a:ext uri="{9D8B030D-6E8A-4147-A177-3AD203B41FA5}">
                      <a16:colId xmlns:a16="http://schemas.microsoft.com/office/drawing/2014/main" val="2949730281"/>
                    </a:ext>
                  </a:extLst>
                </a:gridCol>
              </a:tblGrid>
              <a:tr h="64813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3289"/>
                  </a:ext>
                </a:extLst>
              </a:tr>
              <a:tr h="61884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React</a:t>
                      </a:r>
                      <a:endParaRPr lang="es-MX" sz="4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Permite escribir interfaces con JavaScript.</a:t>
                      </a:r>
                      <a:endParaRPr lang="es-MX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implementa un ciclo de vida para los componentes.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Permite crear componentes de diversas maneras, pero hay una diferencia entre componentes con y sin estado.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Sirve principalmente para solucionar problemas de posicionamiento tradicionales de las aplicaciones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Datos Unidireccional - 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Ésta es otra de las cosas que facilita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React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MX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 poder generar el DOM (“Modelo de Objetos del Documento”.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Amplia comunidad. 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 estar basado en JavaScript, cuenta con una amplia comunidad que dispone de un gran número de librerías externas.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Compuesto por componentes. Como ya hemos mencionado anteriormente, las aplicaciones webs desarrolladas con </a:t>
                      </a:r>
                      <a:r>
                        <a:rPr lang="es-E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  <a:r>
                        <a:rPr lang="es-E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están basadas en componentes reutilizables.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ECMAScript 6. Se trata del último estándar para JavaScript. Aporta mayor legibilidad y versatilidad al código, lo cual facilita el desarrollo del software</a:t>
                      </a: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 complejidad hace sin duda que los desarrolladores tengan que invertir mucho tiempo en su aprendizaje.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rendimiento que vamos a tener con las web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las PWA va a ser bastante menor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2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AD43746-4D99-43F7-9320-5BD630F68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48465"/>
              </p:ext>
            </p:extLst>
          </p:nvPr>
        </p:nvGraphicFramePr>
        <p:xfrm>
          <a:off x="0" y="21462"/>
          <a:ext cx="12192000" cy="682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93">
                  <a:extLst>
                    <a:ext uri="{9D8B030D-6E8A-4147-A177-3AD203B41FA5}">
                      <a16:colId xmlns:a16="http://schemas.microsoft.com/office/drawing/2014/main" val="875182745"/>
                    </a:ext>
                  </a:extLst>
                </a:gridCol>
                <a:gridCol w="2919977">
                  <a:extLst>
                    <a:ext uri="{9D8B030D-6E8A-4147-A177-3AD203B41FA5}">
                      <a16:colId xmlns:a16="http://schemas.microsoft.com/office/drawing/2014/main" val="819234762"/>
                    </a:ext>
                  </a:extLst>
                </a:gridCol>
                <a:gridCol w="3786389">
                  <a:extLst>
                    <a:ext uri="{9D8B030D-6E8A-4147-A177-3AD203B41FA5}">
                      <a16:colId xmlns:a16="http://schemas.microsoft.com/office/drawing/2014/main" val="1796104854"/>
                    </a:ext>
                  </a:extLst>
                </a:gridCol>
                <a:gridCol w="3266941">
                  <a:extLst>
                    <a:ext uri="{9D8B030D-6E8A-4147-A177-3AD203B41FA5}">
                      <a16:colId xmlns:a16="http://schemas.microsoft.com/office/drawing/2014/main" val="2949730281"/>
                    </a:ext>
                  </a:extLst>
                </a:gridCol>
              </a:tblGrid>
              <a:tr h="634090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3289"/>
                  </a:ext>
                </a:extLst>
              </a:tr>
              <a:tr h="60543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 el patrón de diseño habitualmente encontrado en el desarrollo web </a:t>
                      </a:r>
                      <a:r>
                        <a:rPr lang="es-E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tooltip="MVC (la página no existe)"/>
                        </a:rPr>
                        <a:t>MVC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aunque en una variante llamada a veces MV* y a veces MVVM. Esto, junto con otras herramientas disponibles en Angular nos permite un desarrollo ordenado, sencillo de realizar y sobre todo más fácil de mantener en un futuro.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AngularJS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está apoyado por </a:t>
                      </a:r>
                      <a:r>
                        <a:rPr lang="es-E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 tooltip="Google"/>
                        </a:rPr>
                        <a:t>Google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y cada día más desarrolladores están adoptándolo, lo que nos da una idea del prometedor futuro de la librería.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Consistencia en la documentación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Cuando buscamos documentación de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toda la sintaxis y la manera de desarrollar es la misma, lo que añade coherencia a la información y a la forma de leer el código.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 y más fácil mantenimiento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 las aplicaciones.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 consistencia ayuda a 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 la confusión y la sobrecarga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en la toma de decisiones derivadas de empezar a trabajar con Angular.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componentes que creas en Angular son fáciles de convertir en 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componentes web nativos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 nueva versión,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AngularJS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2, será una reescritura total de la anterior. Todo indica que las aplicaciones actualmente desarrolladas con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AngularJS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quedarán obsoletas, o tendrán problemas para migrar a la nueva versión.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 difícil de entender para la mayoría de los desarrolladores.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sobreexigen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los recursos del dispositivo del usuario.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 contenido, al ser generado dinámicamente, no es fácilmente </a:t>
                      </a:r>
                      <a:r>
                        <a:rPr lang="es-ES" sz="20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indexable</a:t>
                      </a:r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para los buscadores.</a:t>
                      </a: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AD43746-4D99-43F7-9320-5BD630F68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989351"/>
              </p:ext>
            </p:extLst>
          </p:nvPr>
        </p:nvGraphicFramePr>
        <p:xfrm>
          <a:off x="0" y="21462"/>
          <a:ext cx="12192000" cy="683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93">
                  <a:extLst>
                    <a:ext uri="{9D8B030D-6E8A-4147-A177-3AD203B41FA5}">
                      <a16:colId xmlns:a16="http://schemas.microsoft.com/office/drawing/2014/main" val="875182745"/>
                    </a:ext>
                  </a:extLst>
                </a:gridCol>
                <a:gridCol w="2919977">
                  <a:extLst>
                    <a:ext uri="{9D8B030D-6E8A-4147-A177-3AD203B41FA5}">
                      <a16:colId xmlns:a16="http://schemas.microsoft.com/office/drawing/2014/main" val="819234762"/>
                    </a:ext>
                  </a:extLst>
                </a:gridCol>
                <a:gridCol w="3786389">
                  <a:extLst>
                    <a:ext uri="{9D8B030D-6E8A-4147-A177-3AD203B41FA5}">
                      <a16:colId xmlns:a16="http://schemas.microsoft.com/office/drawing/2014/main" val="1796104854"/>
                    </a:ext>
                  </a:extLst>
                </a:gridCol>
                <a:gridCol w="3266941">
                  <a:extLst>
                    <a:ext uri="{9D8B030D-6E8A-4147-A177-3AD203B41FA5}">
                      <a16:colId xmlns:a16="http://schemas.microsoft.com/office/drawing/2014/main" val="2949730281"/>
                    </a:ext>
                  </a:extLst>
                </a:gridCol>
              </a:tblGrid>
              <a:tr h="64813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3289"/>
                  </a:ext>
                </a:extLst>
              </a:tr>
              <a:tr h="6188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4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Polymer</a:t>
                      </a:r>
                      <a:endParaRPr lang="es-MX" sz="4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Simplificación en la creación de elemento personalizados.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Enlace de datos unidireccional y bidireccional.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Propiedades computadas.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Plantillas condicionales y repetitivas.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 puede integran independientemente del framework o plataforma que se utilice sin interferir en los estilos o en la funcionalidad del resto</a:t>
                      </a:r>
                      <a:r>
                        <a:rPr lang="es-MX" sz="20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 se decidiera cambiar no hay que modificarlos en todos los sitios donde se utilice por lo que es más mantenible.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Nos permite compartirlos fácilmente a la comunidad para utilizarlos en otros proyectos y/o aplicaciones sin miedo a que vayan a interferir en la funcionalidad o en el aspecto de otros ya existentes.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 permite crear 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Single Page </a:t>
                      </a:r>
                      <a:r>
                        <a:rPr lang="es-E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Aplication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(SPA)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escalables. </a:t>
                      </a:r>
                      <a:r>
                        <a:rPr lang="es-E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Polymer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App </a:t>
                      </a:r>
                      <a:r>
                        <a:rPr lang="es-E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Toolbox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proporciona los componentes, herramientas y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templates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para construir aplicaciones desde la parte Front.</a:t>
                      </a:r>
                      <a:endParaRPr lang="es-ES" sz="1800" b="0" i="0" u="non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Cuando se trata de desarrollar web complejas, </a:t>
                      </a:r>
                      <a:r>
                        <a:rPr lang="es-E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Polymer</a:t>
                      </a: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necesita complementarse con otras herramientas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para llegar a ser un entorno de trabajo íntegro, como puede ser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AngularJS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 código generado es poco limpio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El marcado de un nuevo componente suele generar un marcado más complejo al ser renderizado por el navegador.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Necesita de un </a:t>
                      </a:r>
                      <a:r>
                        <a:rPr lang="es-ES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Polyfill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para ser compatible con todos los navegadores.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AD43746-4D99-43F7-9320-5BD630F68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91685"/>
              </p:ext>
            </p:extLst>
          </p:nvPr>
        </p:nvGraphicFramePr>
        <p:xfrm>
          <a:off x="0" y="21462"/>
          <a:ext cx="12192000" cy="683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93">
                  <a:extLst>
                    <a:ext uri="{9D8B030D-6E8A-4147-A177-3AD203B41FA5}">
                      <a16:colId xmlns:a16="http://schemas.microsoft.com/office/drawing/2014/main" val="875182745"/>
                    </a:ext>
                  </a:extLst>
                </a:gridCol>
                <a:gridCol w="2919977">
                  <a:extLst>
                    <a:ext uri="{9D8B030D-6E8A-4147-A177-3AD203B41FA5}">
                      <a16:colId xmlns:a16="http://schemas.microsoft.com/office/drawing/2014/main" val="819234762"/>
                    </a:ext>
                  </a:extLst>
                </a:gridCol>
                <a:gridCol w="3786389">
                  <a:extLst>
                    <a:ext uri="{9D8B030D-6E8A-4147-A177-3AD203B41FA5}">
                      <a16:colId xmlns:a16="http://schemas.microsoft.com/office/drawing/2014/main" val="1796104854"/>
                    </a:ext>
                  </a:extLst>
                </a:gridCol>
                <a:gridCol w="3266941">
                  <a:extLst>
                    <a:ext uri="{9D8B030D-6E8A-4147-A177-3AD203B41FA5}">
                      <a16:colId xmlns:a16="http://schemas.microsoft.com/office/drawing/2014/main" val="2949730281"/>
                    </a:ext>
                  </a:extLst>
                </a:gridCol>
              </a:tblGrid>
              <a:tr h="64813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3289"/>
                  </a:ext>
                </a:extLst>
              </a:tr>
              <a:tr h="6188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4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Phoenix</a:t>
                      </a:r>
                      <a:endParaRPr lang="es-MX" sz="48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Phoenix es un framework MVC del lado del servidor que aprovecha las características de Elixir y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solo por dominar un nuevo lenguaje, si no por aprender y dominar otro paradigma de programación, el funcional, mismo que ha probado tener ventajas enormes sobre otras alternativas como la Programación Orientada a Objetos, que quizá valga la pena destacar en otro artículo.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 muchos problemas de sintaxis con el framework, debido a que es un </a:t>
                      </a:r>
                      <a:r>
                        <a:rPr lang="es-MX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nuevo framework</a:t>
                      </a:r>
                      <a:endParaRPr lang="es-MX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8665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Espiral para planificación de eventos</Template>
  <TotalTime>0</TotalTime>
  <Words>428</Words>
  <Application>Microsoft Office PowerPoint</Application>
  <PresentationFormat>Panorámica</PresentationFormat>
  <Paragraphs>66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Espiral</vt:lpstr>
      <vt:lpstr>INSTITUTO TECNOLOGICO NACIONAL DE MEXICO. INSTITUTO TECNOLOGICO DE LA ZONA OLMECA.</vt:lpstr>
      <vt:lpstr>Framework Para El Desarrollo Web.</vt:lpstr>
      <vt:lpstr>CUADRO COMPARATIVO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2020-06-08T18:34:15Z</dcterms:created>
  <dcterms:modified xsi:type="dcterms:W3CDTF">2020-06-08T22:06:24Z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