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66" d="100"/>
          <a:sy n="66" d="100"/>
        </p:scale>
        <p:origin x="7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5/18/2020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40defiebre.com/guia-seo/diccionario-seo/black-hat-se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40defiebre.com/guia-seo/diccionario-seo/white-hat-se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40defiebre.com/guia-seo/diccionario-seo/on-site-se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40defiebre.com/guia-seo/diccionario-seo/off-site-se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FE75E-9C4F-40CC-B931-27ED95A09302}"/>
              </a:ext>
            </a:extLst>
          </p:cNvPr>
          <p:cNvSpPr>
            <a:spLocks noGrp="1"/>
          </p:cNvSpPr>
          <p:nvPr>
            <p:ph type="ctrTitle"/>
          </p:nvPr>
        </p:nvSpPr>
        <p:spPr/>
        <p:txBody>
          <a:bodyPr/>
          <a:lstStyle/>
          <a:p>
            <a:r>
              <a:rPr lang="es-MX" dirty="0"/>
              <a:t>posicionamiento en buscadores (SEO)</a:t>
            </a:r>
          </a:p>
        </p:txBody>
      </p:sp>
      <p:sp>
        <p:nvSpPr>
          <p:cNvPr id="3" name="Subtítulo 2">
            <a:extLst>
              <a:ext uri="{FF2B5EF4-FFF2-40B4-BE49-F238E27FC236}">
                <a16:creationId xmlns:a16="http://schemas.microsoft.com/office/drawing/2014/main" id="{2B7723F3-4DA4-41F0-ACB5-8E4F4B9F1247}"/>
              </a:ext>
            </a:extLst>
          </p:cNvPr>
          <p:cNvSpPr>
            <a:spLocks noGrp="1"/>
          </p:cNvSpPr>
          <p:nvPr>
            <p:ph type="subTitle" idx="1"/>
          </p:nvPr>
        </p:nvSpPr>
        <p:spPr/>
        <p:txBody>
          <a:bodyPr/>
          <a:lstStyle/>
          <a:p>
            <a:r>
              <a:rPr lang="es-ES" dirty="0"/>
              <a:t>Fernando Ruiz </a:t>
            </a:r>
            <a:r>
              <a:rPr lang="es-ES" dirty="0" err="1"/>
              <a:t>vidal</a:t>
            </a:r>
            <a:endParaRPr lang="es-ES" dirty="0"/>
          </a:p>
          <a:p>
            <a:r>
              <a:rPr lang="es-ES"/>
              <a:t>EQUIPO: FENIX-YT</a:t>
            </a:r>
            <a:endParaRPr lang="es-MX" dirty="0"/>
          </a:p>
        </p:txBody>
      </p:sp>
    </p:spTree>
    <p:extLst>
      <p:ext uri="{BB962C8B-B14F-4D97-AF65-F5344CB8AC3E}">
        <p14:creationId xmlns:p14="http://schemas.microsoft.com/office/powerpoint/2010/main" val="23205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19C576-4A42-40B3-8E3F-056603017717}"/>
              </a:ext>
            </a:extLst>
          </p:cNvPr>
          <p:cNvSpPr>
            <a:spLocks noGrp="1"/>
          </p:cNvSpPr>
          <p:nvPr>
            <p:ph type="title"/>
          </p:nvPr>
        </p:nvSpPr>
        <p:spPr>
          <a:xfrm>
            <a:off x="1143001" y="2476500"/>
            <a:ext cx="9905998" cy="1905000"/>
          </a:xfrm>
        </p:spPr>
        <p:txBody>
          <a:bodyPr>
            <a:normAutofit/>
          </a:bodyPr>
          <a:lstStyle/>
          <a:p>
            <a:pPr algn="ctr"/>
            <a:r>
              <a:rPr lang="es-MX" sz="4000" dirty="0">
                <a:latin typeface="Algerian" panose="04020705040A02060702" pitchFamily="82" charset="0"/>
              </a:rPr>
              <a:t>DIFERENCIAS</a:t>
            </a:r>
          </a:p>
        </p:txBody>
      </p:sp>
    </p:spTree>
    <p:extLst>
      <p:ext uri="{BB962C8B-B14F-4D97-AF65-F5344CB8AC3E}">
        <p14:creationId xmlns:p14="http://schemas.microsoft.com/office/powerpoint/2010/main" val="113777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78A7E4-40F9-427C-92DA-ECB35ED960B3}"/>
              </a:ext>
            </a:extLst>
          </p:cNvPr>
          <p:cNvSpPr>
            <a:spLocks noGrp="1"/>
          </p:cNvSpPr>
          <p:nvPr>
            <p:ph idx="1"/>
          </p:nvPr>
        </p:nvSpPr>
        <p:spPr>
          <a:xfrm>
            <a:off x="377371" y="566057"/>
            <a:ext cx="11437258" cy="5725886"/>
          </a:xfrm>
        </p:spPr>
        <p:txBody>
          <a:bodyPr>
            <a:normAutofit/>
          </a:bodyPr>
          <a:lstStyle/>
          <a:p>
            <a:r>
              <a:rPr lang="es-ES" sz="3200" b="1" dirty="0">
                <a:effectLst/>
                <a:latin typeface="Times New Roman" panose="02020603050405020304" pitchFamily="18" charset="0"/>
                <a:cs typeface="Times New Roman" panose="02020603050405020304" pitchFamily="18" charset="0"/>
                <a:hlinkClick r:id="rId2"/>
              </a:rPr>
              <a:t>Black </a:t>
            </a:r>
            <a:r>
              <a:rPr lang="es-ES" sz="3200" b="1" dirty="0" err="1">
                <a:effectLst/>
                <a:latin typeface="Times New Roman" panose="02020603050405020304" pitchFamily="18" charset="0"/>
                <a:cs typeface="Times New Roman" panose="02020603050405020304" pitchFamily="18" charset="0"/>
                <a:hlinkClick r:id="rId2"/>
              </a:rPr>
              <a:t>Hat</a:t>
            </a:r>
            <a:r>
              <a:rPr lang="es-ES" sz="3200" b="1" dirty="0">
                <a:effectLst/>
                <a:latin typeface="Times New Roman" panose="02020603050405020304" pitchFamily="18" charset="0"/>
                <a:cs typeface="Times New Roman" panose="02020603050405020304" pitchFamily="18" charset="0"/>
                <a:hlinkClick r:id="rId2"/>
              </a:rPr>
              <a:t> SEO</a:t>
            </a:r>
            <a:r>
              <a:rPr lang="es-ES" sz="3200" dirty="0">
                <a:effectLst/>
                <a:latin typeface="Times New Roman" panose="02020603050405020304" pitchFamily="18" charset="0"/>
                <a:cs typeface="Times New Roman" panose="02020603050405020304" pitchFamily="18" charset="0"/>
              </a:rPr>
              <a:t>: Se llama </a:t>
            </a:r>
            <a:r>
              <a:rPr lang="es-ES" sz="3200" dirty="0" err="1">
                <a:effectLst/>
                <a:latin typeface="Times New Roman" panose="02020603050405020304" pitchFamily="18" charset="0"/>
                <a:cs typeface="Times New Roman" panose="02020603050405020304" pitchFamily="18" charset="0"/>
              </a:rPr>
              <a:t>black</a:t>
            </a:r>
            <a:r>
              <a:rPr lang="es-ES" sz="3200" dirty="0">
                <a:effectLst/>
                <a:latin typeface="Times New Roman" panose="02020603050405020304" pitchFamily="18" charset="0"/>
                <a:cs typeface="Times New Roman" panose="02020603050405020304" pitchFamily="18" charset="0"/>
              </a:rPr>
              <a:t> </a:t>
            </a:r>
            <a:r>
              <a:rPr lang="es-ES" sz="3200" dirty="0" err="1">
                <a:effectLst/>
                <a:latin typeface="Times New Roman" panose="02020603050405020304" pitchFamily="18" charset="0"/>
                <a:cs typeface="Times New Roman" panose="02020603050405020304" pitchFamily="18" charset="0"/>
              </a:rPr>
              <a:t>hat</a:t>
            </a:r>
            <a:r>
              <a:rPr lang="es-ES" sz="3200" dirty="0">
                <a:effectLst/>
                <a:latin typeface="Times New Roman" panose="02020603050405020304" pitchFamily="18" charset="0"/>
                <a:cs typeface="Times New Roman" panose="02020603050405020304" pitchFamily="18" charset="0"/>
              </a:rPr>
              <a:t> al intento de mejorar el posicionamiento en buscadores de una página web mediante técnicas poco éticas o que contradicen las directrices del motor de búsqueda. Algunos ejemplos de Black </a:t>
            </a:r>
            <a:r>
              <a:rPr lang="es-ES" sz="3200" dirty="0" err="1">
                <a:effectLst/>
                <a:latin typeface="Times New Roman" panose="02020603050405020304" pitchFamily="18" charset="0"/>
                <a:cs typeface="Times New Roman" panose="02020603050405020304" pitchFamily="18" charset="0"/>
              </a:rPr>
              <a:t>Hat</a:t>
            </a:r>
            <a:r>
              <a:rPr lang="es-ES" sz="3200" dirty="0">
                <a:effectLst/>
                <a:latin typeface="Times New Roman" panose="02020603050405020304" pitchFamily="18" charset="0"/>
                <a:cs typeface="Times New Roman" panose="02020603050405020304" pitchFamily="18" charset="0"/>
              </a:rPr>
              <a:t> SEO son el </a:t>
            </a:r>
            <a:r>
              <a:rPr lang="es-ES" sz="3200" dirty="0" err="1">
                <a:effectLst/>
                <a:latin typeface="Times New Roman" panose="02020603050405020304" pitchFamily="18" charset="0"/>
                <a:cs typeface="Times New Roman" panose="02020603050405020304" pitchFamily="18" charset="0"/>
              </a:rPr>
              <a:t>Cloaking</a:t>
            </a:r>
            <a:r>
              <a:rPr lang="es-ES" sz="3200" dirty="0">
                <a:effectLst/>
                <a:latin typeface="Times New Roman" panose="02020603050405020304" pitchFamily="18" charset="0"/>
                <a:cs typeface="Times New Roman" panose="02020603050405020304" pitchFamily="18" charset="0"/>
              </a:rPr>
              <a:t>, Spinning, SPAM en foros y comentarios de blogs, o el </a:t>
            </a:r>
            <a:r>
              <a:rPr lang="es-ES" sz="3200" dirty="0" err="1">
                <a:effectLst/>
                <a:latin typeface="Times New Roman" panose="02020603050405020304" pitchFamily="18" charset="0"/>
                <a:cs typeface="Times New Roman" panose="02020603050405020304" pitchFamily="18" charset="0"/>
              </a:rPr>
              <a:t>Keyword</a:t>
            </a:r>
            <a:r>
              <a:rPr lang="es-ES" sz="3200" dirty="0">
                <a:effectLst/>
                <a:latin typeface="Times New Roman" panose="02020603050405020304" pitchFamily="18" charset="0"/>
                <a:cs typeface="Times New Roman" panose="02020603050405020304" pitchFamily="18" charset="0"/>
              </a:rPr>
              <a:t> </a:t>
            </a:r>
            <a:r>
              <a:rPr lang="es-ES" sz="3200" dirty="0" err="1">
                <a:effectLst/>
                <a:latin typeface="Times New Roman" panose="02020603050405020304" pitchFamily="18" charset="0"/>
                <a:cs typeface="Times New Roman" panose="02020603050405020304" pitchFamily="18" charset="0"/>
              </a:rPr>
              <a:t>Stuffing</a:t>
            </a:r>
            <a:r>
              <a:rPr lang="es-ES" sz="3200" dirty="0">
                <a:effectLst/>
                <a:latin typeface="Times New Roman" panose="02020603050405020304" pitchFamily="18" charset="0"/>
                <a:cs typeface="Times New Roman" panose="02020603050405020304" pitchFamily="18" charset="0"/>
              </a:rPr>
              <a:t>. El </a:t>
            </a:r>
            <a:r>
              <a:rPr lang="es-ES" sz="3200" dirty="0" err="1">
                <a:effectLst/>
                <a:latin typeface="Times New Roman" panose="02020603050405020304" pitchFamily="18" charset="0"/>
                <a:cs typeface="Times New Roman" panose="02020603050405020304" pitchFamily="18" charset="0"/>
              </a:rPr>
              <a:t>black</a:t>
            </a:r>
            <a:r>
              <a:rPr lang="es-ES" sz="3200" dirty="0">
                <a:effectLst/>
                <a:latin typeface="Times New Roman" panose="02020603050405020304" pitchFamily="18" charset="0"/>
                <a:cs typeface="Times New Roman" panose="02020603050405020304" pitchFamily="18" charset="0"/>
              </a:rPr>
              <a:t> </a:t>
            </a:r>
            <a:r>
              <a:rPr lang="es-ES" sz="3200" dirty="0" err="1">
                <a:effectLst/>
                <a:latin typeface="Times New Roman" panose="02020603050405020304" pitchFamily="18" charset="0"/>
                <a:cs typeface="Times New Roman" panose="02020603050405020304" pitchFamily="18" charset="0"/>
              </a:rPr>
              <a:t>hat</a:t>
            </a:r>
            <a:r>
              <a:rPr lang="es-ES" sz="3200" dirty="0">
                <a:effectLst/>
                <a:latin typeface="Times New Roman" panose="02020603050405020304" pitchFamily="18" charset="0"/>
                <a:cs typeface="Times New Roman" panose="02020603050405020304" pitchFamily="18" charset="0"/>
              </a:rPr>
              <a:t> puede proporcionar beneficios en el corto plazo, pero generalmente es una estrategia arriesgada, sin continuidad en el largo plazo y que no aporta valor.</a:t>
            </a:r>
            <a:endParaRPr lang="es-MX"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21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B062C5-9C90-4F6B-865D-6A872B22F03A}"/>
              </a:ext>
            </a:extLst>
          </p:cNvPr>
          <p:cNvSpPr>
            <a:spLocks noGrp="1"/>
          </p:cNvSpPr>
          <p:nvPr>
            <p:ph idx="1"/>
          </p:nvPr>
        </p:nvSpPr>
        <p:spPr>
          <a:xfrm>
            <a:off x="451982" y="678542"/>
            <a:ext cx="10912704" cy="5500916"/>
          </a:xfrm>
        </p:spPr>
        <p:txBody>
          <a:bodyPr>
            <a:normAutofit/>
          </a:bodyPr>
          <a:lstStyle/>
          <a:p>
            <a:r>
              <a:rPr lang="es-ES" sz="3200" b="1" dirty="0">
                <a:effectLst/>
                <a:latin typeface="Times New Roman" panose="02020603050405020304" pitchFamily="18" charset="0"/>
                <a:cs typeface="Times New Roman" panose="02020603050405020304" pitchFamily="18" charset="0"/>
                <a:hlinkClick r:id="rId2"/>
              </a:rPr>
              <a:t>White </a:t>
            </a:r>
            <a:r>
              <a:rPr lang="es-ES" sz="3200" b="1" dirty="0" err="1">
                <a:effectLst/>
                <a:latin typeface="Times New Roman" panose="02020603050405020304" pitchFamily="18" charset="0"/>
                <a:cs typeface="Times New Roman" panose="02020603050405020304" pitchFamily="18" charset="0"/>
                <a:hlinkClick r:id="rId2"/>
              </a:rPr>
              <a:t>Hat</a:t>
            </a:r>
            <a:r>
              <a:rPr lang="es-ES" sz="3200" b="1" dirty="0">
                <a:effectLst/>
                <a:latin typeface="Times New Roman" panose="02020603050405020304" pitchFamily="18" charset="0"/>
                <a:cs typeface="Times New Roman" panose="02020603050405020304" pitchFamily="18" charset="0"/>
                <a:hlinkClick r:id="rId2"/>
              </a:rPr>
              <a:t> SEO</a:t>
            </a:r>
            <a:r>
              <a:rPr lang="es-ES" sz="3200" b="1" dirty="0">
                <a:effectLst/>
                <a:latin typeface="Times New Roman" panose="02020603050405020304" pitchFamily="18" charset="0"/>
                <a:cs typeface="Times New Roman" panose="02020603050405020304" pitchFamily="18" charset="0"/>
              </a:rPr>
              <a:t>:</a:t>
            </a:r>
            <a:r>
              <a:rPr lang="es-ES" sz="3200" dirty="0">
                <a:effectLst/>
                <a:latin typeface="Times New Roman" panose="02020603050405020304" pitchFamily="18" charset="0"/>
                <a:cs typeface="Times New Roman" panose="02020603050405020304" pitchFamily="18" charset="0"/>
              </a:rPr>
              <a:t> Consiste en todas aquellas acciones éticamente correctas y que cumplen las directrices de los motores de búsqueda para posicionar una página web e los resultados de búsqueda. Dado que los buscadores dan una mayor importancia a las páginas que mejor responden a una búsqueda del usuario, el White </a:t>
            </a:r>
            <a:r>
              <a:rPr lang="es-ES" sz="3200" dirty="0" err="1">
                <a:effectLst/>
                <a:latin typeface="Times New Roman" panose="02020603050405020304" pitchFamily="18" charset="0"/>
                <a:cs typeface="Times New Roman" panose="02020603050405020304" pitchFamily="18" charset="0"/>
              </a:rPr>
              <a:t>Hat</a:t>
            </a:r>
            <a:r>
              <a:rPr lang="es-ES" sz="3200" dirty="0">
                <a:effectLst/>
                <a:latin typeface="Times New Roman" panose="02020603050405020304" pitchFamily="18" charset="0"/>
                <a:cs typeface="Times New Roman" panose="02020603050405020304" pitchFamily="18" charset="0"/>
              </a:rPr>
              <a:t> comprende las técnicas que buscan hacer más relevante una página para los buscadores a través de aportar valor para sus usuarios.</a:t>
            </a:r>
            <a:endParaRPr lang="es-MX"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76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0B233-DC17-4AF8-B8DC-86A39A24A964}"/>
              </a:ext>
            </a:extLst>
          </p:cNvPr>
          <p:cNvSpPr>
            <a:spLocks noGrp="1"/>
          </p:cNvSpPr>
          <p:nvPr>
            <p:ph type="title"/>
          </p:nvPr>
        </p:nvSpPr>
        <p:spPr>
          <a:xfrm>
            <a:off x="1143001" y="1944914"/>
            <a:ext cx="9905998" cy="1905000"/>
          </a:xfrm>
        </p:spPr>
        <p:txBody>
          <a:bodyPr>
            <a:normAutofit/>
          </a:bodyPr>
          <a:lstStyle/>
          <a:p>
            <a:pPr algn="ctr"/>
            <a:r>
              <a:rPr lang="es-MX" sz="4400" dirty="0">
                <a:latin typeface="Algerian" panose="04020705040A02060702" pitchFamily="82" charset="0"/>
              </a:rPr>
              <a:t>CONCEPTO</a:t>
            </a:r>
          </a:p>
        </p:txBody>
      </p:sp>
    </p:spTree>
    <p:extLst>
      <p:ext uri="{BB962C8B-B14F-4D97-AF65-F5344CB8AC3E}">
        <p14:creationId xmlns:p14="http://schemas.microsoft.com/office/powerpoint/2010/main" val="86154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3AA0AF-535E-4E20-9FCD-8C3128DA2482}"/>
              </a:ext>
            </a:extLst>
          </p:cNvPr>
          <p:cNvSpPr>
            <a:spLocks noGrp="1"/>
          </p:cNvSpPr>
          <p:nvPr>
            <p:ph idx="1"/>
          </p:nvPr>
        </p:nvSpPr>
        <p:spPr>
          <a:xfrm>
            <a:off x="0" y="0"/>
            <a:ext cx="12192000" cy="6858000"/>
          </a:xfrm>
        </p:spPr>
        <p:txBody>
          <a:bodyPr>
            <a:normAutofit/>
          </a:bodyPr>
          <a:lstStyle/>
          <a:p>
            <a:r>
              <a:rPr lang="es-ES" sz="3200" dirty="0">
                <a:effectLst/>
                <a:latin typeface="Times New Roman" panose="02020603050405020304" pitchFamily="18" charset="0"/>
                <a:cs typeface="Times New Roman" panose="02020603050405020304" pitchFamily="18" charset="0"/>
              </a:rPr>
              <a:t>El posicionamiento en buscadores u optimización de motores de búsqueda es el proceso de mejorar la visibilidad de un sitio web en los resultados orgánicos de los diferentes buscadores. También es frecuente nombrarlo por su título inglés, SEO (</a:t>
            </a:r>
            <a:r>
              <a:rPr lang="es-ES" sz="3200" dirty="0" err="1">
                <a:effectLst/>
                <a:latin typeface="Times New Roman" panose="02020603050405020304" pitchFamily="18" charset="0"/>
                <a:cs typeface="Times New Roman" panose="02020603050405020304" pitchFamily="18" charset="0"/>
              </a:rPr>
              <a:t>Search</a:t>
            </a:r>
            <a:r>
              <a:rPr lang="es-ES" sz="3200" dirty="0">
                <a:effectLst/>
                <a:latin typeface="Times New Roman" panose="02020603050405020304" pitchFamily="18" charset="0"/>
                <a:cs typeface="Times New Roman" panose="02020603050405020304" pitchFamily="18" charset="0"/>
              </a:rPr>
              <a:t> </a:t>
            </a:r>
            <a:r>
              <a:rPr lang="es-ES" sz="3200" dirty="0" err="1">
                <a:effectLst/>
                <a:latin typeface="Times New Roman" panose="02020603050405020304" pitchFamily="18" charset="0"/>
                <a:cs typeface="Times New Roman" panose="02020603050405020304" pitchFamily="18" charset="0"/>
              </a:rPr>
              <a:t>Engine</a:t>
            </a:r>
            <a:r>
              <a:rPr lang="es-ES" sz="3200" dirty="0">
                <a:effectLst/>
                <a:latin typeface="Times New Roman" panose="02020603050405020304" pitchFamily="18" charset="0"/>
                <a:cs typeface="Times New Roman" panose="02020603050405020304" pitchFamily="18" charset="0"/>
              </a:rPr>
              <a:t> </a:t>
            </a:r>
            <a:r>
              <a:rPr lang="es-ES" sz="3200" dirty="0" err="1">
                <a:effectLst/>
                <a:latin typeface="Times New Roman" panose="02020603050405020304" pitchFamily="18" charset="0"/>
                <a:cs typeface="Times New Roman" panose="02020603050405020304" pitchFamily="18" charset="0"/>
              </a:rPr>
              <a:t>Optimization</a:t>
            </a:r>
            <a:r>
              <a:rPr lang="es-ES" sz="3200" dirty="0">
                <a:effectLst/>
                <a:latin typeface="Times New Roman" panose="02020603050405020304" pitchFamily="18" charset="0"/>
                <a:cs typeface="Times New Roman" panose="02020603050405020304" pitchFamily="18" charset="0"/>
              </a:rPr>
              <a:t>).</a:t>
            </a:r>
          </a:p>
          <a:p>
            <a:r>
              <a:rPr lang="es-ES" sz="3200" dirty="0">
                <a:effectLst/>
                <a:latin typeface="Times New Roman" panose="02020603050405020304" pitchFamily="18" charset="0"/>
                <a:cs typeface="Times New Roman" panose="02020603050405020304" pitchFamily="18" charset="0"/>
              </a:rPr>
              <a:t>El SEO es una de las «disciplinas» que más ha cambiado en los últimos años. Solo tenemos que fijarnos en la gran cantidad de actualizaciones que ha habido de </a:t>
            </a:r>
            <a:r>
              <a:rPr lang="es-ES" sz="3200" u="sng" dirty="0" err="1">
                <a:effectLst/>
                <a:latin typeface="Times New Roman" panose="02020603050405020304" pitchFamily="18" charset="0"/>
                <a:cs typeface="Times New Roman" panose="02020603050405020304" pitchFamily="18" charset="0"/>
              </a:rPr>
              <a:t>Penguin</a:t>
            </a:r>
            <a:r>
              <a:rPr lang="es-ES" sz="3200" u="sng" dirty="0">
                <a:effectLst/>
                <a:latin typeface="Times New Roman" panose="02020603050405020304" pitchFamily="18" charset="0"/>
                <a:cs typeface="Times New Roman" panose="02020603050405020304" pitchFamily="18" charset="0"/>
              </a:rPr>
              <a:t> Y Panda</a:t>
            </a:r>
            <a:r>
              <a:rPr lang="es-ES" sz="3200" dirty="0">
                <a:effectLst/>
                <a:latin typeface="Times New Roman" panose="02020603050405020304" pitchFamily="18" charset="0"/>
                <a:cs typeface="Times New Roman" panose="02020603050405020304" pitchFamily="18" charset="0"/>
              </a:rPr>
              <a:t>, y cómo éstas han dado un vuelta de 180 grados a lo que se entendía por SEO hasta hace poco. Ahora con el SEO se persigue lo que el propio Matt </a:t>
            </a:r>
            <a:r>
              <a:rPr lang="es-ES" sz="3200" dirty="0" err="1">
                <a:effectLst/>
                <a:latin typeface="Times New Roman" panose="02020603050405020304" pitchFamily="18" charset="0"/>
                <a:cs typeface="Times New Roman" panose="02020603050405020304" pitchFamily="18" charset="0"/>
              </a:rPr>
              <a:t>Cutts</a:t>
            </a:r>
            <a:r>
              <a:rPr lang="es-ES" sz="3200" dirty="0">
                <a:effectLst/>
                <a:latin typeface="Times New Roman" panose="02020603050405020304" pitchFamily="18" charset="0"/>
                <a:cs typeface="Times New Roman" panose="02020603050405020304" pitchFamily="18" charset="0"/>
              </a:rPr>
              <a:t> califica como «</a:t>
            </a:r>
            <a:r>
              <a:rPr lang="es-ES" sz="3200" dirty="0" err="1">
                <a:effectLst/>
                <a:latin typeface="Times New Roman" panose="02020603050405020304" pitchFamily="18" charset="0"/>
                <a:cs typeface="Times New Roman" panose="02020603050405020304" pitchFamily="18" charset="0"/>
              </a:rPr>
              <a:t>Search</a:t>
            </a:r>
            <a:r>
              <a:rPr lang="es-ES" sz="3200" dirty="0">
                <a:effectLst/>
                <a:latin typeface="Times New Roman" panose="02020603050405020304" pitchFamily="18" charset="0"/>
                <a:cs typeface="Times New Roman" panose="02020603050405020304" pitchFamily="18" charset="0"/>
              </a:rPr>
              <a:t> </a:t>
            </a:r>
            <a:r>
              <a:rPr lang="es-ES" sz="3200" dirty="0" err="1">
                <a:effectLst/>
                <a:latin typeface="Times New Roman" panose="02020603050405020304" pitchFamily="18" charset="0"/>
                <a:cs typeface="Times New Roman" panose="02020603050405020304" pitchFamily="18" charset="0"/>
              </a:rPr>
              <a:t>Experience</a:t>
            </a:r>
            <a:r>
              <a:rPr lang="es-ES" sz="3200" dirty="0">
                <a:effectLst/>
                <a:latin typeface="Times New Roman" panose="02020603050405020304" pitchFamily="18" charset="0"/>
                <a:cs typeface="Times New Roman" panose="02020603050405020304" pitchFamily="18" charset="0"/>
              </a:rPr>
              <a:t> </a:t>
            </a:r>
            <a:r>
              <a:rPr lang="es-ES" sz="3200" dirty="0" err="1">
                <a:effectLst/>
                <a:latin typeface="Times New Roman" panose="02020603050405020304" pitchFamily="18" charset="0"/>
                <a:cs typeface="Times New Roman" panose="02020603050405020304" pitchFamily="18" charset="0"/>
              </a:rPr>
              <a:t>Optimization</a:t>
            </a:r>
            <a:r>
              <a:rPr lang="es-ES" sz="3200" dirty="0">
                <a:effectLst/>
                <a:latin typeface="Times New Roman" panose="02020603050405020304" pitchFamily="18" charset="0"/>
                <a:cs typeface="Times New Roman" panose="02020603050405020304" pitchFamily="18" charset="0"/>
              </a:rPr>
              <a:t>» o lo que es lo mismo, «todo por el usuario».</a:t>
            </a:r>
            <a:endParaRPr lang="es-MX"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7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E7633E-0521-4CB8-8306-6DCB221A185B}"/>
              </a:ext>
            </a:extLst>
          </p:cNvPr>
          <p:cNvSpPr>
            <a:spLocks noGrp="1"/>
          </p:cNvSpPr>
          <p:nvPr>
            <p:ph type="title"/>
          </p:nvPr>
        </p:nvSpPr>
        <p:spPr>
          <a:xfrm>
            <a:off x="1141412" y="2694600"/>
            <a:ext cx="9906000" cy="1468800"/>
          </a:xfrm>
        </p:spPr>
        <p:txBody>
          <a:bodyPr>
            <a:normAutofit/>
          </a:bodyPr>
          <a:lstStyle/>
          <a:p>
            <a:pPr algn="ctr"/>
            <a:r>
              <a:rPr lang="es-MX" sz="4400" dirty="0">
                <a:latin typeface="Algerian" panose="04020705040A02060702" pitchFamily="82" charset="0"/>
              </a:rPr>
              <a:t>FACTORES DE BUSQUEDA</a:t>
            </a:r>
          </a:p>
        </p:txBody>
      </p:sp>
    </p:spTree>
    <p:extLst>
      <p:ext uri="{BB962C8B-B14F-4D97-AF65-F5344CB8AC3E}">
        <p14:creationId xmlns:p14="http://schemas.microsoft.com/office/powerpoint/2010/main" val="84641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E90BB5-739E-4034-90A2-05FA6BE9813B}"/>
              </a:ext>
            </a:extLst>
          </p:cNvPr>
          <p:cNvSpPr>
            <a:spLocks noGrp="1"/>
          </p:cNvSpPr>
          <p:nvPr>
            <p:ph idx="1"/>
          </p:nvPr>
        </p:nvSpPr>
        <p:spPr>
          <a:xfrm>
            <a:off x="551543" y="624114"/>
            <a:ext cx="10913155" cy="5410199"/>
          </a:xfrm>
        </p:spPr>
        <p:txBody>
          <a:bodyPr>
            <a:noAutofit/>
          </a:bodyPr>
          <a:lstStyle/>
          <a:p>
            <a:r>
              <a:rPr lang="es-ES" sz="3600" b="1" dirty="0">
                <a:effectLst/>
                <a:latin typeface="Times New Roman" panose="02020603050405020304" pitchFamily="18" charset="0"/>
                <a:cs typeface="Times New Roman" panose="02020603050405020304" pitchFamily="18" charset="0"/>
              </a:rPr>
              <a:t>La autoridad</a:t>
            </a:r>
            <a:r>
              <a:rPr lang="es-ES" sz="3600" dirty="0">
                <a:effectLst/>
                <a:latin typeface="Times New Roman" panose="02020603050405020304" pitchFamily="18" charset="0"/>
                <a:cs typeface="Times New Roman" panose="02020603050405020304" pitchFamily="18" charset="0"/>
              </a:rPr>
              <a:t> es básicamente la popularidad de una web. Cuanto más popular sea más valiosa es la información que contiene. Este factor es el que un motor de búsqueda tiene más en cuenta dado que se basa en la propia experiencia del usuario. Cuanto más se comparta un contenido es que a más usuarios les ha parecido útil.</a:t>
            </a:r>
            <a:endParaRPr lang="es-MX"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94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1C7EC5-C113-4C8D-B883-145F19A4C9CE}"/>
              </a:ext>
            </a:extLst>
          </p:cNvPr>
          <p:cNvSpPr>
            <a:spLocks noGrp="1"/>
          </p:cNvSpPr>
          <p:nvPr>
            <p:ph idx="1"/>
          </p:nvPr>
        </p:nvSpPr>
        <p:spPr>
          <a:xfrm>
            <a:off x="799305" y="489857"/>
            <a:ext cx="10593390" cy="5878286"/>
          </a:xfrm>
        </p:spPr>
        <p:txBody>
          <a:bodyPr>
            <a:noAutofit/>
          </a:bodyPr>
          <a:lstStyle/>
          <a:p>
            <a:r>
              <a:rPr lang="es-ES" sz="3600" b="1" dirty="0">
                <a:effectLst/>
                <a:latin typeface="Times New Roman" panose="02020603050405020304" pitchFamily="18" charset="0"/>
                <a:cs typeface="Times New Roman" panose="02020603050405020304" pitchFamily="18" charset="0"/>
              </a:rPr>
              <a:t>La relevancia </a:t>
            </a:r>
            <a:r>
              <a:rPr lang="es-ES" sz="3600" dirty="0">
                <a:effectLst/>
                <a:latin typeface="Times New Roman" panose="02020603050405020304" pitchFamily="18" charset="0"/>
                <a:cs typeface="Times New Roman" panose="02020603050405020304" pitchFamily="18" charset="0"/>
              </a:rPr>
              <a:t>es la relación que tiene una página frente a una búsqueda dada. Esto no es simplemente que una página contenga un montón de veces el término buscado (en los comienzos era así) si no que un motor de búsqueda se basa en cientos de factores </a:t>
            </a:r>
            <a:r>
              <a:rPr lang="es-ES" sz="3600" dirty="0" err="1">
                <a:effectLst/>
                <a:latin typeface="Times New Roman" panose="02020603050405020304" pitchFamily="18" charset="0"/>
                <a:cs typeface="Times New Roman" panose="02020603050405020304" pitchFamily="18" charset="0"/>
              </a:rPr>
              <a:t>on-site</a:t>
            </a:r>
            <a:r>
              <a:rPr lang="es-ES" sz="3600" dirty="0">
                <a:effectLst/>
                <a:latin typeface="Times New Roman" panose="02020603050405020304" pitchFamily="18" charset="0"/>
                <a:cs typeface="Times New Roman" panose="02020603050405020304" pitchFamily="18" charset="0"/>
              </a:rPr>
              <a:t> para determinar esto.</a:t>
            </a:r>
            <a:endParaRPr lang="es-MX"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2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B5E9F-FB98-4A97-9806-E4130FAE4B27}"/>
              </a:ext>
            </a:extLst>
          </p:cNvPr>
          <p:cNvSpPr>
            <a:spLocks noGrp="1"/>
          </p:cNvSpPr>
          <p:nvPr>
            <p:ph type="title"/>
          </p:nvPr>
        </p:nvSpPr>
        <p:spPr>
          <a:xfrm>
            <a:off x="1143001" y="2627086"/>
            <a:ext cx="9905998" cy="1905000"/>
          </a:xfrm>
        </p:spPr>
        <p:txBody>
          <a:bodyPr>
            <a:normAutofit/>
          </a:bodyPr>
          <a:lstStyle/>
          <a:p>
            <a:pPr algn="ctr"/>
            <a:r>
              <a:rPr lang="es-MX" sz="4000" dirty="0">
                <a:latin typeface="Algerian" panose="04020705040A02060702" pitchFamily="82" charset="0"/>
              </a:rPr>
              <a:t>GRUPOS del </a:t>
            </a:r>
            <a:r>
              <a:rPr lang="es-MX" sz="4000" dirty="0" err="1">
                <a:latin typeface="Algerian" panose="04020705040A02060702" pitchFamily="82" charset="0"/>
              </a:rPr>
              <a:t>s.e.o</a:t>
            </a:r>
            <a:r>
              <a:rPr lang="es-MX" sz="4000" dirty="0">
                <a:latin typeface="Algerian" panose="04020705040A02060702" pitchFamily="82" charset="0"/>
              </a:rPr>
              <a:t>.</a:t>
            </a:r>
          </a:p>
        </p:txBody>
      </p:sp>
    </p:spTree>
    <p:extLst>
      <p:ext uri="{BB962C8B-B14F-4D97-AF65-F5344CB8AC3E}">
        <p14:creationId xmlns:p14="http://schemas.microsoft.com/office/powerpoint/2010/main" val="185044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04FF00F-EF8B-4284-9371-DC0154A11503}"/>
              </a:ext>
            </a:extLst>
          </p:cNvPr>
          <p:cNvSpPr>
            <a:spLocks noGrp="1"/>
          </p:cNvSpPr>
          <p:nvPr>
            <p:ph idx="1"/>
          </p:nvPr>
        </p:nvSpPr>
        <p:spPr>
          <a:xfrm>
            <a:off x="1001486" y="696687"/>
            <a:ext cx="10189028" cy="5961740"/>
          </a:xfrm>
        </p:spPr>
        <p:txBody>
          <a:bodyPr>
            <a:normAutofit/>
          </a:bodyPr>
          <a:lstStyle/>
          <a:p>
            <a:r>
              <a:rPr lang="es-ES" sz="3600" b="1" dirty="0" err="1">
                <a:effectLst/>
                <a:latin typeface="Times New Roman" panose="02020603050405020304" pitchFamily="18" charset="0"/>
                <a:cs typeface="Times New Roman" panose="02020603050405020304" pitchFamily="18" charset="0"/>
                <a:hlinkClick r:id="rId2"/>
              </a:rPr>
              <a:t>On-site</a:t>
            </a:r>
            <a:r>
              <a:rPr lang="es-ES" sz="3600" dirty="0">
                <a:effectLst/>
                <a:latin typeface="Times New Roman" panose="02020603050405020304" pitchFamily="18" charset="0"/>
                <a:cs typeface="Times New Roman" panose="02020603050405020304" pitchFamily="18" charset="0"/>
              </a:rPr>
              <a:t>: El SEO </a:t>
            </a:r>
            <a:r>
              <a:rPr lang="es-ES" sz="3600" dirty="0" err="1">
                <a:effectLst/>
                <a:latin typeface="Times New Roman" panose="02020603050405020304" pitchFamily="18" charset="0"/>
                <a:cs typeface="Times New Roman" panose="02020603050405020304" pitchFamily="18" charset="0"/>
              </a:rPr>
              <a:t>on-site</a:t>
            </a:r>
            <a:r>
              <a:rPr lang="es-ES" sz="3600" dirty="0">
                <a:effectLst/>
                <a:latin typeface="Times New Roman" panose="02020603050405020304" pitchFamily="18" charset="0"/>
                <a:cs typeface="Times New Roman" panose="02020603050405020304" pitchFamily="18" charset="0"/>
              </a:rPr>
              <a:t> se preocupa de la relevancia. Se asegura de que la web está optimizada para que el motor de búsqueda entienda lo principal, que es el contenido de la misma. Dentro del SEO </a:t>
            </a:r>
            <a:r>
              <a:rPr lang="es-ES" sz="3600" dirty="0" err="1">
                <a:effectLst/>
                <a:latin typeface="Times New Roman" panose="02020603050405020304" pitchFamily="18" charset="0"/>
                <a:cs typeface="Times New Roman" panose="02020603050405020304" pitchFamily="18" charset="0"/>
              </a:rPr>
              <a:t>On-site</a:t>
            </a:r>
            <a:r>
              <a:rPr lang="es-ES" sz="3600" dirty="0">
                <a:effectLst/>
                <a:latin typeface="Times New Roman" panose="02020603050405020304" pitchFamily="18" charset="0"/>
                <a:cs typeface="Times New Roman" panose="02020603050405020304" pitchFamily="18" charset="0"/>
              </a:rPr>
              <a:t> incluiríamos la optimización de </a:t>
            </a:r>
            <a:r>
              <a:rPr lang="es-ES" sz="3600" dirty="0" err="1">
                <a:effectLst/>
                <a:latin typeface="Times New Roman" panose="02020603050405020304" pitchFamily="18" charset="0"/>
                <a:cs typeface="Times New Roman" panose="02020603050405020304" pitchFamily="18" charset="0"/>
              </a:rPr>
              <a:t>keywords</a:t>
            </a:r>
            <a:r>
              <a:rPr lang="es-ES" sz="3600" dirty="0">
                <a:effectLst/>
                <a:latin typeface="Times New Roman" panose="02020603050405020304" pitchFamily="18" charset="0"/>
                <a:cs typeface="Times New Roman" panose="02020603050405020304" pitchFamily="18" charset="0"/>
              </a:rPr>
              <a:t>, tiempo de carga, experiencia del usuario, optimización del código y formato de las </a:t>
            </a:r>
            <a:r>
              <a:rPr lang="es-ES" sz="3600" dirty="0" err="1">
                <a:effectLst/>
                <a:latin typeface="Times New Roman" panose="02020603050405020304" pitchFamily="18" charset="0"/>
                <a:cs typeface="Times New Roman" panose="02020603050405020304" pitchFamily="18" charset="0"/>
              </a:rPr>
              <a:t>URLs</a:t>
            </a:r>
            <a:r>
              <a:rPr lang="es-ES" sz="3600" dirty="0">
                <a:effectLst/>
                <a:latin typeface="Times New Roman" panose="02020603050405020304" pitchFamily="18" charset="0"/>
                <a:cs typeface="Times New Roman" panose="02020603050405020304" pitchFamily="18" charset="0"/>
              </a:rPr>
              <a:t>.</a:t>
            </a:r>
            <a:endParaRPr lang="es-MX"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58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02EBD5-4D21-4B52-BA87-6B59D49FB532}"/>
              </a:ext>
            </a:extLst>
          </p:cNvPr>
          <p:cNvSpPr>
            <a:spLocks noGrp="1"/>
          </p:cNvSpPr>
          <p:nvPr>
            <p:ph idx="1"/>
          </p:nvPr>
        </p:nvSpPr>
        <p:spPr>
          <a:xfrm>
            <a:off x="116113" y="0"/>
            <a:ext cx="11930743" cy="6705599"/>
          </a:xfrm>
        </p:spPr>
        <p:txBody>
          <a:bodyPr>
            <a:noAutofit/>
          </a:bodyPr>
          <a:lstStyle/>
          <a:p>
            <a:r>
              <a:rPr lang="es-ES" sz="3200" b="1" dirty="0">
                <a:effectLst/>
                <a:latin typeface="Times New Roman" panose="02020603050405020304" pitchFamily="18" charset="0"/>
                <a:cs typeface="Times New Roman" panose="02020603050405020304" pitchFamily="18" charset="0"/>
                <a:hlinkClick r:id="rId2"/>
              </a:rPr>
              <a:t>Off-</a:t>
            </a:r>
            <a:r>
              <a:rPr lang="es-ES" sz="3200" b="1" dirty="0" err="1">
                <a:effectLst/>
                <a:latin typeface="Times New Roman" panose="02020603050405020304" pitchFamily="18" charset="0"/>
                <a:cs typeface="Times New Roman" panose="02020603050405020304" pitchFamily="18" charset="0"/>
                <a:hlinkClick r:id="rId2"/>
              </a:rPr>
              <a:t>site</a:t>
            </a:r>
            <a:r>
              <a:rPr lang="es-ES" sz="3200" dirty="0">
                <a:effectLst/>
                <a:latin typeface="Times New Roman" panose="02020603050405020304" pitchFamily="18" charset="0"/>
                <a:cs typeface="Times New Roman" panose="02020603050405020304" pitchFamily="18" charset="0"/>
              </a:rPr>
              <a:t>: El SEO off-</a:t>
            </a:r>
            <a:r>
              <a:rPr lang="es-ES" sz="3200" dirty="0" err="1">
                <a:effectLst/>
                <a:latin typeface="Times New Roman" panose="02020603050405020304" pitchFamily="18" charset="0"/>
                <a:cs typeface="Times New Roman" panose="02020603050405020304" pitchFamily="18" charset="0"/>
              </a:rPr>
              <a:t>site</a:t>
            </a:r>
            <a:r>
              <a:rPr lang="es-ES" sz="3200" dirty="0">
                <a:effectLst/>
                <a:latin typeface="Times New Roman" panose="02020603050405020304" pitchFamily="18" charset="0"/>
                <a:cs typeface="Times New Roman" panose="02020603050405020304" pitchFamily="18" charset="0"/>
              </a:rPr>
              <a:t> es la parte del trabajo SEO que se centra en factores externos a la página web en la que trabajamos. Los factores más importantes en el SEO off-</a:t>
            </a:r>
            <a:r>
              <a:rPr lang="es-ES" sz="3200" dirty="0" err="1">
                <a:effectLst/>
                <a:latin typeface="Times New Roman" panose="02020603050405020304" pitchFamily="18" charset="0"/>
                <a:cs typeface="Times New Roman" panose="02020603050405020304" pitchFamily="18" charset="0"/>
              </a:rPr>
              <a:t>site</a:t>
            </a:r>
            <a:r>
              <a:rPr lang="es-ES" sz="3200" dirty="0">
                <a:effectLst/>
                <a:latin typeface="Times New Roman" panose="02020603050405020304" pitchFamily="18" charset="0"/>
                <a:cs typeface="Times New Roman" panose="02020603050405020304" pitchFamily="18" charset="0"/>
              </a:rPr>
              <a:t> son el número y la calidad de los enlaces, presencia en redes sociales, menciones en medios locales, autoridad de la marca y rendimiento en los resultados de búsqueda, es decir, el CTR que tengan nuestros resultados en un motor de búsqueda. Seguro que estás pensando que todo esto está muy bien y que es muy interesante pero que tu está aquí para saber porque necesitas el SEO en tu web y que beneficios obtendrás si lo integras en tu estrategia online.</a:t>
            </a:r>
            <a:endParaRPr lang="es-MX"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955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TM03457485[[fn=Malla]]</Template>
  <TotalTime>42</TotalTime>
  <Words>385</Words>
  <Application>Microsoft Office PowerPoint</Application>
  <PresentationFormat>Panorámica</PresentationFormat>
  <Paragraphs>15</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Algerian</vt:lpstr>
      <vt:lpstr>Arial</vt:lpstr>
      <vt:lpstr>Century Gothic</vt:lpstr>
      <vt:lpstr>Times New Roman</vt:lpstr>
      <vt:lpstr>Malla</vt:lpstr>
      <vt:lpstr>posicionamiento en buscadores (SEO)</vt:lpstr>
      <vt:lpstr>CONCEPTO</vt:lpstr>
      <vt:lpstr>Presentación de PowerPoint</vt:lpstr>
      <vt:lpstr>FACTORES DE BUSQUEDA</vt:lpstr>
      <vt:lpstr>Presentación de PowerPoint</vt:lpstr>
      <vt:lpstr>Presentación de PowerPoint</vt:lpstr>
      <vt:lpstr>GRUPOS del s.e.o.</vt:lpstr>
      <vt:lpstr>Presentación de PowerPoint</vt:lpstr>
      <vt:lpstr>Presentación de PowerPoint</vt:lpstr>
      <vt:lpstr>DIFERENCIAS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posicionamiento en buscadores (SEO)</dc:title>
  <dc:creator>Sanada Yukimura</dc:creator>
  <cp:lastModifiedBy>Sanada Yukimura</cp:lastModifiedBy>
  <cp:revision>6</cp:revision>
  <dcterms:created xsi:type="dcterms:W3CDTF">2020-05-19T02:49:58Z</dcterms:created>
  <dcterms:modified xsi:type="dcterms:W3CDTF">2020-05-19T03:31:59Z</dcterms:modified>
</cp:coreProperties>
</file>