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8.xml"/>
  <Override ContentType="application/vnd.openxmlformats-officedocument.presentationml.slideLayout+xml" PartName="/ppt/slideLayouts/slideLayout7.xml"/>
  <Override ContentType="application/vnd.openxmlformats-officedocument.presentationml.slideLayout+xml" PartName="/ppt/slideLayouts/slideLayout3.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9.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54.xml"/>
  <Override ContentType="application/vnd.openxmlformats-officedocument.presentationml.notesSlide+xml" PartName="/ppt/notesSlides/notesSlide43.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41.xml"/>
  <Override ContentType="application/vnd.openxmlformats-officedocument.presentationml.notesSlide+xml" PartName="/ppt/notesSlides/notesSlide12.xml"/>
  <Override ContentType="application/vnd.openxmlformats-officedocument.presentationml.notesSlide+xml" PartName="/ppt/notesSlides/notesSlide53.xml"/>
  <Override ContentType="application/vnd.openxmlformats-officedocument.presentationml.notesSlide+xml" PartName="/ppt/notesSlides/notesSlide49.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26.xml"/>
  <Override ContentType="application/vnd.openxmlformats-officedocument.presentationml.notesSlide+xml" PartName="/ppt/notesSlides/notesSlide40.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46.xml"/>
  <Override ContentType="application/vnd.openxmlformats-officedocument.presentationml.notesSlide+xml" PartName="/ppt/notesSlides/notesSlide18.xml"/>
  <Override ContentType="application/vnd.openxmlformats-officedocument.presentationml.notesSlide+xml" PartName="/ppt/notesSlides/notesSlide39.xml"/>
  <Override ContentType="application/vnd.openxmlformats-officedocument.presentationml.notesSlide+xml" PartName="/ppt/notesSlides/notesSlide20.xml"/>
  <Override ContentType="application/vnd.openxmlformats-officedocument.presentationml.notesSlide+xml" PartName="/ppt/notesSlides/notesSlide24.xml"/>
  <Override ContentType="application/vnd.openxmlformats-officedocument.presentationml.notesSlide+xml" PartName="/ppt/notesSlides/notesSlide48.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5.xml"/>
  <Override ContentType="application/vnd.openxmlformats-officedocument.presentationml.notesSlide+xml" PartName="/ppt/notesSlides/notesSlide47.xml"/>
  <Override ContentType="application/vnd.openxmlformats-officedocument.presentationml.notesSlide+xml" PartName="/ppt/notesSlides/notesSlide32.xml"/>
  <Override ContentType="application/vnd.openxmlformats-officedocument.presentationml.notesSlide+xml" PartName="/ppt/notesSlides/notesSlide37.xml"/>
  <Override ContentType="application/vnd.openxmlformats-officedocument.presentationml.notesSlide+xml" PartName="/ppt/notesSlides/notesSlide31.xml"/>
  <Override ContentType="application/vnd.openxmlformats-officedocument.presentationml.notesSlide+xml" PartName="/ppt/notesSlides/notesSlide52.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38.xml"/>
  <Override ContentType="application/vnd.openxmlformats-officedocument.presentationml.notesSlide+xml" PartName="/ppt/notesSlides/notesSlide8.xml"/>
  <Override ContentType="application/vnd.openxmlformats-officedocument.presentationml.notesSlide+xml" PartName="/ppt/notesSlides/notesSlide45.xml"/>
  <Override ContentType="application/vnd.openxmlformats-officedocument.presentationml.notesSlide+xml" PartName="/ppt/notesSlides/notesSlide44.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47.xml"/>
  <Override ContentType="application/vnd.openxmlformats-officedocument.presentationml.slide+xml" PartName="/ppt/slides/slide45.xml"/>
  <Override ContentType="application/vnd.openxmlformats-officedocument.presentationml.slide+xml" PartName="/ppt/slides/slide6.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24.xml"/>
  <Override ContentType="application/vnd.openxmlformats-officedocument.presentationml.slide+xml" PartName="/ppt/slides/slide50.xml"/>
  <Override ContentType="application/vnd.openxmlformats-officedocument.presentationml.slide+xml" PartName="/ppt/slides/slide11.xml"/>
  <Override ContentType="application/vnd.openxmlformats-officedocument.presentationml.slide+xml" PartName="/ppt/slides/slide42.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1.xml"/>
  <Override ContentType="application/vnd.openxmlformats-officedocument.presentationml.slide+xml" PartName="/ppt/slides/slide44.xml"/>
  <Override ContentType="application/vnd.openxmlformats-officedocument.presentationml.slide+xml" PartName="/ppt/slides/slide46.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49.xml"/>
  <Override ContentType="application/vnd.openxmlformats-officedocument.presentationml.slide+xml" PartName="/ppt/slides/slide4.xml"/>
  <Override ContentType="application/vnd.openxmlformats-officedocument.presentationml.slide+xml" PartName="/ppt/slides/slide28.xml"/>
  <Override ContentType="application/vnd.openxmlformats-officedocument.presentationml.slide+xml" PartName="/ppt/slides/slide14.xml"/>
  <Override ContentType="application/vnd.openxmlformats-officedocument.presentationml.slide+xml" PartName="/ppt/slides/slide52.xml"/>
  <Override ContentType="application/vnd.openxmlformats-officedocument.presentationml.slide+xml" PartName="/ppt/slides/slide22.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48.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3.xml"/>
  <Override ContentType="application/vnd.openxmlformats-officedocument.presentationml.slide+xml" PartName="/ppt/slides/slide25.xml"/>
  <Override ContentType="application/vnd.openxmlformats-officedocument.presentationml.slide+xml" PartName="/ppt/slides/slide54.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34.xml"/>
  <Override ContentType="application/vnd.openxmlformats-officedocument.presentationml.slide+xml" PartName="/ppt/slides/slide10.xml"/>
  <Override ContentType="application/vnd.openxmlformats-officedocument.presentationml.slide+xml" PartName="/ppt/slides/slide51.xml"/>
  <Override ContentType="application/vnd.openxmlformats-officedocument.presentationml.slide+xml" PartName="/ppt/slides/slide31.xml"/>
  <Override ContentType="application/vnd.openxmlformats-officedocument.presentationml.slide+xml" PartName="/ppt/slides/slide43.xml"/>
  <Override ContentType="application/vnd.openxmlformats-officedocument.presentationml.slide+xml" PartName="/ppt/slides/slide3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4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2AFD3C5-501A-447D-A7A4-ABA07AD60653}">
  <a:tblStyle styleId="{F2AFD3C5-501A-447D-A7A4-ABA07AD60653}" styleName="Table_0">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9D9E4BF7-FCB1-438D-BCB7-7DABAEDCD016}" styleName="Table_1">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3C2E5E34-EBF0-4C6D-B262-F7EC21CD536D}" styleName="Table_2">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DE2E5CCF-10BE-4581-87CA-D3CFBA1B7001}" styleName="Table_3">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A10B5668-DE51-4D2D-9D6C-39B7F1A4B1B1}" styleName="Table_4">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F82F7986-57D5-49AA-8214-0FFBB39AE74A}" styleName="Table_5">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2745666E-3348-41CF-92AF-5C37133B7E34}" styleName="Table_6">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C66EBACE-67A7-43CC-AC8F-94C87BE9C96B}" styleName="Table_7">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31642A91-F8D7-4125-A2F5-F8A87734AA8F}" styleName="Table_8">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58" Type="http://schemas.openxmlformats.org/officeDocument/2006/relationships/slide" Target="slides/slide53.xml"/><Relationship Id="rId59" Type="http://schemas.openxmlformats.org/officeDocument/2006/relationships/slide" Target="slides/slide54.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19" Type="http://schemas.openxmlformats.org/officeDocument/2006/relationships/slide" Target="slides/slide14.xml"/><Relationship Id="rId36" Type="http://schemas.openxmlformats.org/officeDocument/2006/relationships/slide" Target="slides/slide31.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31" Type="http://schemas.openxmlformats.org/officeDocument/2006/relationships/slide" Target="slides/slide26.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34" Type="http://schemas.openxmlformats.org/officeDocument/2006/relationships/slide" Target="slides/slide29.xml"/><Relationship Id="rId35" Type="http://schemas.openxmlformats.org/officeDocument/2006/relationships/slide" Target="slides/slide30.xml"/><Relationship Id="rId32" Type="http://schemas.openxmlformats.org/officeDocument/2006/relationships/slide" Target="slides/slide27.xml"/><Relationship Id="rId33" Type="http://schemas.openxmlformats.org/officeDocument/2006/relationships/slide" Target="slides/slide28.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48" Type="http://schemas.openxmlformats.org/officeDocument/2006/relationships/slide" Target="slides/slide43.xml"/><Relationship Id="rId47" Type="http://schemas.openxmlformats.org/officeDocument/2006/relationships/slide" Target="slides/slide42.xml"/><Relationship Id="rId29" Type="http://schemas.openxmlformats.org/officeDocument/2006/relationships/slide" Target="slides/slide24.xml"/><Relationship Id="rId49" Type="http://schemas.openxmlformats.org/officeDocument/2006/relationships/slide" Target="slides/slide4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40" Type="http://schemas.openxmlformats.org/officeDocument/2006/relationships/slide" Target="slides/slide35.xml"/><Relationship Id="rId1" Type="http://schemas.openxmlformats.org/officeDocument/2006/relationships/theme" Target="theme/theme1.xml"/><Relationship Id="rId22" Type="http://schemas.openxmlformats.org/officeDocument/2006/relationships/slide" Target="slides/slide17.xml"/><Relationship Id="rId41" Type="http://schemas.openxmlformats.org/officeDocument/2006/relationships/slide" Target="slides/slide36.xml"/><Relationship Id="rId4" Type="http://schemas.openxmlformats.org/officeDocument/2006/relationships/slideMaster" Target="slideMasters/slideMaster1.xml"/><Relationship Id="rId23" Type="http://schemas.openxmlformats.org/officeDocument/2006/relationships/slide" Target="slides/slide18.xml"/><Relationship Id="rId42" Type="http://schemas.openxmlformats.org/officeDocument/2006/relationships/slide" Target="slides/slide37.xml"/><Relationship Id="rId3" Type="http://schemas.openxmlformats.org/officeDocument/2006/relationships/tableStyles" Target="tableStyles.xml"/><Relationship Id="rId24" Type="http://schemas.openxmlformats.org/officeDocument/2006/relationships/slide" Target="slides/slide19.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2971799" cy="4572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 name="Shape 3"/>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 name="Shape 4"/>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12700">
            <a:solidFill>
              <a:srgbClr val="000000"/>
            </a:solidFill>
            <a:prstDash val="solid"/>
            <a:round/>
            <a:headEnd len="med" w="med" type="none"/>
            <a:tailEnd len="med" w="med" type="none"/>
          </a:ln>
        </p:spPr>
      </p:sp>
      <p:sp>
        <p:nvSpPr>
          <p:cNvPr id="5" name="Shape 5"/>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 name="Shape 6"/>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 name="Shape 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lvl1pPr indent="0" marL="0" marR="0" rtl="0" algn="r">
              <a:spcBef>
                <a:spcPts val="0"/>
              </a:spcBef>
              <a:buNone/>
              <a:defRPr b="0" baseline="0" i="0" sz="1200" u="none" cap="none" strike="noStrike">
                <a:solidFill>
                  <a:schemeClr val="dk1"/>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12" name="Shape 1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60" name="Shape 2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61" name="Shape 26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73" name="Shape 2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US"/>
              <a:t>Economic </a:t>
            </a:r>
          </a:p>
        </p:txBody>
      </p:sp>
      <p:sp>
        <p:nvSpPr>
          <p:cNvPr id="274" name="Shape 274"/>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85" name="Shape 2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86" name="Shape 286"/>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04" name="Shape 3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05" name="Shape 305"/>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14" name="Shape 3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15" name="Shape 315"/>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32" name="Shape 3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33" name="Shape 333"/>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6" name="Shape 346"/>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317500" lvl="0" marL="457200" rtl="0">
              <a:spcBef>
                <a:spcPts val="0"/>
              </a:spcBef>
              <a:buClr>
                <a:srgbClr val="000000"/>
              </a:buClr>
              <a:buSzPct val="100000"/>
              <a:buFont typeface="Arial"/>
              <a:buAutoNum type="arabicPeriod"/>
            </a:pPr>
            <a:r>
              <a:rPr lang="en-US"/>
              <a:t>Burglary alarm algorithm</a:t>
            </a:r>
          </a:p>
          <a:p>
            <a:pPr indent="-317500" lvl="0" marL="457200" rtl="0">
              <a:spcBef>
                <a:spcPts val="0"/>
              </a:spcBef>
              <a:buClr>
                <a:srgbClr val="000000"/>
              </a:buClr>
              <a:buSzPct val="100000"/>
              <a:buFont typeface="Arial"/>
              <a:buAutoNum type="arabicPeriod"/>
            </a:pPr>
            <a:r>
              <a:rPr lang="en-US"/>
              <a:t>Genetic algorithm</a:t>
            </a:r>
          </a:p>
          <a:p>
            <a:pPr indent="-317500" lvl="0" marL="457200">
              <a:spcBef>
                <a:spcPts val="0"/>
              </a:spcBef>
              <a:buClr>
                <a:srgbClr val="000000"/>
              </a:buClr>
              <a:buSzPct val="100000"/>
              <a:buFont typeface="Arial"/>
              <a:buAutoNum type="arabicPeriod"/>
            </a:pPr>
            <a:r>
              <a:rPr lang="en-US"/>
              <a:t>Algorithmic comparisons</a:t>
            </a:r>
          </a:p>
        </p:txBody>
      </p:sp>
      <p:sp>
        <p:nvSpPr>
          <p:cNvPr id="347" name="Shape 34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61" name="Shape 3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US"/>
              <a:t>Several papers in the area have proven the links in the data	Books from reputable sources</a:t>
            </a:r>
          </a:p>
        </p:txBody>
      </p:sp>
      <p:sp>
        <p:nvSpPr>
          <p:cNvPr id="362" name="Shape 362"/>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78" name="Shape 3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79" name="Shape 379"/>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15" name="Shape 41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US"/>
              <a:t>How we will build the bayesian net (using STE) is our actual contribution to the field</a:t>
            </a:r>
          </a:p>
        </p:txBody>
      </p:sp>
      <p:sp>
        <p:nvSpPr>
          <p:cNvPr id="416" name="Shape 416"/>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25" name="Shape 1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27" name="Shape 4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US"/>
              <a:t>revsit black boxes</a:t>
            </a:r>
          </a:p>
        </p:txBody>
      </p:sp>
      <p:sp>
        <p:nvSpPr>
          <p:cNvPr id="428" name="Shape 428"/>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4" name="Shape 444"/>
        <p:cNvGrpSpPr/>
        <p:nvPr/>
      </p:nvGrpSpPr>
      <p:grpSpPr>
        <a:xfrm>
          <a:off x="0" y="0"/>
          <a:ext cx="0" cy="0"/>
          <a:chOff x="0" y="0"/>
          <a:chExt cx="0" cy="0"/>
        </a:xfrm>
      </p:grpSpPr>
      <p:sp>
        <p:nvSpPr>
          <p:cNvPr id="445" name="Shape 4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46" name="Shape 4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47" name="Shape 44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8" name="Shape 468"/>
        <p:cNvGrpSpPr/>
        <p:nvPr/>
      </p:nvGrpSpPr>
      <p:grpSpPr>
        <a:xfrm>
          <a:off x="0" y="0"/>
          <a:ext cx="0" cy="0"/>
          <a:chOff x="0" y="0"/>
          <a:chExt cx="0" cy="0"/>
        </a:xfrm>
      </p:grpSpPr>
      <p:sp>
        <p:nvSpPr>
          <p:cNvPr id="469" name="Shape 4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70" name="Shape 47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US"/>
              <a:t>With 20 variables, we’d have to compare all against all:</a:t>
            </a:r>
          </a:p>
          <a:p>
            <a:pPr rtl="0">
              <a:spcBef>
                <a:spcPts val="0"/>
              </a:spcBef>
              <a:buNone/>
            </a:pPr>
            <a:r>
              <a:rPr lang="en-US"/>
              <a:t>compute 2 numbers for each -&gt; Order 2*10^18 numbers</a:t>
            </a:r>
          </a:p>
          <a:p>
            <a:pPr rtl="0">
              <a:spcBef>
                <a:spcPts val="0"/>
              </a:spcBef>
              <a:buNone/>
            </a:pPr>
            <a:r>
              <a:t/>
            </a:r>
            <a:endParaRPr/>
          </a:p>
          <a:p>
            <a:pPr>
              <a:spcBef>
                <a:spcPts val="0"/>
              </a:spcBef>
              <a:buNone/>
            </a:pPr>
            <a:r>
              <a:rPr lang="en-US"/>
              <a:t>Divide into 5 groups, use domain knowledge to only do pairs of these 5 groups. Each group has about 4 variables to do all vs all with. Still 2 numbers per variable. Only about 240 numbers. </a:t>
            </a:r>
          </a:p>
        </p:txBody>
      </p:sp>
      <p:sp>
        <p:nvSpPr>
          <p:cNvPr id="471" name="Shape 47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3" name="Shape 493"/>
        <p:cNvGrpSpPr/>
        <p:nvPr/>
      </p:nvGrpSpPr>
      <p:grpSpPr>
        <a:xfrm>
          <a:off x="0" y="0"/>
          <a:ext cx="0" cy="0"/>
          <a:chOff x="0" y="0"/>
          <a:chExt cx="0" cy="0"/>
        </a:xfrm>
      </p:grpSpPr>
      <p:sp>
        <p:nvSpPr>
          <p:cNvPr id="494" name="Shape 4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95" name="Shape 4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US"/>
              <a:t>Our method can also be used to represent more complex networks (WE WILL CALL THESE BN2</a:t>
            </a:r>
          </a:p>
        </p:txBody>
      </p:sp>
      <p:sp>
        <p:nvSpPr>
          <p:cNvPr id="496" name="Shape 496"/>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2" name="Shape 522"/>
        <p:cNvGrpSpPr/>
        <p:nvPr/>
      </p:nvGrpSpPr>
      <p:grpSpPr>
        <a:xfrm>
          <a:off x="0" y="0"/>
          <a:ext cx="0" cy="0"/>
          <a:chOff x="0" y="0"/>
          <a:chExt cx="0" cy="0"/>
        </a:xfrm>
      </p:grpSpPr>
      <p:sp>
        <p:nvSpPr>
          <p:cNvPr id="523" name="Shape 5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24" name="Shape 52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US"/>
              <a:t>How to decide whether to add an arc (examples with real data)</a:t>
            </a:r>
          </a:p>
          <a:p>
            <a:pPr>
              <a:spcBef>
                <a:spcPts val="0"/>
              </a:spcBef>
              <a:buNone/>
            </a:pPr>
            <a:r>
              <a:rPr lang="en-US"/>
              <a:t>if “forward” dependence &gt; “backward” dependence, add the arc (“forward” given by domain knowledge)</a:t>
            </a:r>
          </a:p>
        </p:txBody>
      </p:sp>
      <p:sp>
        <p:nvSpPr>
          <p:cNvPr id="525" name="Shape 525"/>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46" name="Shape 5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US">
                <a:solidFill>
                  <a:schemeClr val="dk1"/>
                </a:solidFill>
              </a:rPr>
              <a:t>How to decide whether to add an arc (examples with real data)</a:t>
            </a:r>
          </a:p>
          <a:p>
            <a:pPr lvl="0" rtl="0">
              <a:spcBef>
                <a:spcPts val="0"/>
              </a:spcBef>
              <a:buNone/>
            </a:pPr>
            <a:r>
              <a:rPr lang="en-US">
                <a:solidFill>
                  <a:schemeClr val="dk1"/>
                </a:solidFill>
              </a:rPr>
              <a:t>if “forward” dependence MUCH LESS THAN “backward” dependence, discard the arc (contradicts domain knowledge)</a:t>
            </a:r>
          </a:p>
        </p:txBody>
      </p:sp>
      <p:sp>
        <p:nvSpPr>
          <p:cNvPr id="547" name="Shape 54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8" name="Shape 568"/>
        <p:cNvGrpSpPr/>
        <p:nvPr/>
      </p:nvGrpSpPr>
      <p:grpSpPr>
        <a:xfrm>
          <a:off x="0" y="0"/>
          <a:ext cx="0" cy="0"/>
          <a:chOff x="0" y="0"/>
          <a:chExt cx="0" cy="0"/>
        </a:xfrm>
      </p:grpSpPr>
      <p:sp>
        <p:nvSpPr>
          <p:cNvPr id="569" name="Shape 5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70" name="Shape 5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US">
                <a:solidFill>
                  <a:schemeClr val="dk1"/>
                </a:solidFill>
              </a:rPr>
              <a:t>How to decide whether to add an arc (examples with real data)</a:t>
            </a:r>
          </a:p>
          <a:p>
            <a:pPr lvl="0" rtl="0">
              <a:spcBef>
                <a:spcPts val="0"/>
              </a:spcBef>
              <a:buClr>
                <a:schemeClr val="dk1"/>
              </a:buClr>
              <a:buSzPct val="78571"/>
              <a:buFont typeface="Arial"/>
              <a:buNone/>
            </a:pPr>
            <a:r>
              <a:rPr lang="en-US">
                <a:solidFill>
                  <a:schemeClr val="dk1"/>
                </a:solidFill>
              </a:rPr>
              <a:t>if “forward” dependence SLIGHTLY LESS THAN “backward” dependence, add the arc (tolerance to errors/outliers in data) “slightly” given by threshold</a:t>
            </a:r>
          </a:p>
          <a:p>
            <a:pPr lvl="0" rtl="0">
              <a:spcBef>
                <a:spcPts val="0"/>
              </a:spcBef>
              <a:buNone/>
            </a:pPr>
            <a:r>
              <a:t/>
            </a:r>
            <a:endParaRPr/>
          </a:p>
        </p:txBody>
      </p:sp>
      <p:sp>
        <p:nvSpPr>
          <p:cNvPr id="571" name="Shape 57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1" name="Shape 591"/>
        <p:cNvGrpSpPr/>
        <p:nvPr/>
      </p:nvGrpSpPr>
      <p:grpSpPr>
        <a:xfrm>
          <a:off x="0" y="0"/>
          <a:ext cx="0" cy="0"/>
          <a:chOff x="0" y="0"/>
          <a:chExt cx="0" cy="0"/>
        </a:xfrm>
      </p:grpSpPr>
      <p:sp>
        <p:nvSpPr>
          <p:cNvPr id="592" name="Shape 5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93" name="Shape 59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US">
                <a:solidFill>
                  <a:schemeClr val="dk1"/>
                </a:solidFill>
              </a:rPr>
              <a:t>How to decide whether to add an arc (examples with real data)</a:t>
            </a:r>
          </a:p>
          <a:p>
            <a:pPr lvl="0" rtl="0">
              <a:spcBef>
                <a:spcPts val="0"/>
              </a:spcBef>
              <a:buNone/>
            </a:pPr>
            <a:r>
              <a:rPr lang="en-US">
                <a:solidFill>
                  <a:schemeClr val="dk1"/>
                </a:solidFill>
              </a:rPr>
              <a:t>if “forward” dependence too small, discard without checking alternative. “too small” given by minimum</a:t>
            </a:r>
          </a:p>
        </p:txBody>
      </p:sp>
      <p:sp>
        <p:nvSpPr>
          <p:cNvPr id="594" name="Shape 594"/>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8" name="Shape 608"/>
        <p:cNvGrpSpPr/>
        <p:nvPr/>
      </p:nvGrpSpPr>
      <p:grpSpPr>
        <a:xfrm>
          <a:off x="0" y="0"/>
          <a:ext cx="0" cy="0"/>
          <a:chOff x="0" y="0"/>
          <a:chExt cx="0" cy="0"/>
        </a:xfrm>
      </p:grpSpPr>
      <p:sp>
        <p:nvSpPr>
          <p:cNvPr id="609" name="Shape 6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10" name="Shape 61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US"/>
              <a:t>Ignoring the missing data since fill in value or distribution to maximize the likelihood of the dataset of arbitrary selected subset of random variables will make it biased upon the selection.</a:t>
            </a:r>
          </a:p>
        </p:txBody>
      </p:sp>
      <p:sp>
        <p:nvSpPr>
          <p:cNvPr id="611" name="Shape 61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8" name="Shape 638"/>
        <p:cNvGrpSpPr/>
        <p:nvPr/>
      </p:nvGrpSpPr>
      <p:grpSpPr>
        <a:xfrm>
          <a:off x="0" y="0"/>
          <a:ext cx="0" cy="0"/>
          <a:chOff x="0" y="0"/>
          <a:chExt cx="0" cy="0"/>
        </a:xfrm>
      </p:grpSpPr>
      <p:sp>
        <p:nvSpPr>
          <p:cNvPr id="639" name="Shape 6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40" name="Shape 6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US"/>
              <a:t>This is done automatically (BN networks implemented manually)</a:t>
            </a:r>
          </a:p>
        </p:txBody>
      </p:sp>
      <p:sp>
        <p:nvSpPr>
          <p:cNvPr id="641" name="Shape 64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42" name="Shape 142"/>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0" name="Shape 670"/>
        <p:cNvGrpSpPr/>
        <p:nvPr/>
      </p:nvGrpSpPr>
      <p:grpSpPr>
        <a:xfrm>
          <a:off x="0" y="0"/>
          <a:ext cx="0" cy="0"/>
          <a:chOff x="0" y="0"/>
          <a:chExt cx="0" cy="0"/>
        </a:xfrm>
      </p:grpSpPr>
      <p:sp>
        <p:nvSpPr>
          <p:cNvPr id="671" name="Shape 6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72" name="Shape 67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US"/>
              <a:t>Discretize data -&gt; MLE -&gt; CPT</a:t>
            </a:r>
          </a:p>
        </p:txBody>
      </p:sp>
      <p:sp>
        <p:nvSpPr>
          <p:cNvPr id="673" name="Shape 673"/>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3" name="Shape 683"/>
        <p:cNvGrpSpPr/>
        <p:nvPr/>
      </p:nvGrpSpPr>
      <p:grpSpPr>
        <a:xfrm>
          <a:off x="0" y="0"/>
          <a:ext cx="0" cy="0"/>
          <a:chOff x="0" y="0"/>
          <a:chExt cx="0" cy="0"/>
        </a:xfrm>
      </p:grpSpPr>
      <p:sp>
        <p:nvSpPr>
          <p:cNvPr id="684" name="Shape 6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85" name="Shape 6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US"/>
              <a:t>Once we have CPT, we can proceed normally</a:t>
            </a:r>
          </a:p>
        </p:txBody>
      </p:sp>
      <p:sp>
        <p:nvSpPr>
          <p:cNvPr id="686" name="Shape 686"/>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2" name="Shape 702"/>
        <p:cNvGrpSpPr/>
        <p:nvPr/>
      </p:nvGrpSpPr>
      <p:grpSpPr>
        <a:xfrm>
          <a:off x="0" y="0"/>
          <a:ext cx="0" cy="0"/>
          <a:chOff x="0" y="0"/>
          <a:chExt cx="0" cy="0"/>
        </a:xfrm>
      </p:grpSpPr>
      <p:sp>
        <p:nvSpPr>
          <p:cNvPr id="703" name="Shape 7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04" name="Shape 7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705" name="Shape 705"/>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5" name="Shape 715"/>
        <p:cNvGrpSpPr/>
        <p:nvPr/>
      </p:nvGrpSpPr>
      <p:grpSpPr>
        <a:xfrm>
          <a:off x="0" y="0"/>
          <a:ext cx="0" cy="0"/>
          <a:chOff x="0" y="0"/>
          <a:chExt cx="0" cy="0"/>
        </a:xfrm>
      </p:grpSpPr>
      <p:sp>
        <p:nvSpPr>
          <p:cNvPr id="716" name="Shape 7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17" name="Shape 7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718" name="Shape 718"/>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6" name="Shape 736"/>
        <p:cNvGrpSpPr/>
        <p:nvPr/>
      </p:nvGrpSpPr>
      <p:grpSpPr>
        <a:xfrm>
          <a:off x="0" y="0"/>
          <a:ext cx="0" cy="0"/>
          <a:chOff x="0" y="0"/>
          <a:chExt cx="0" cy="0"/>
        </a:xfrm>
      </p:grpSpPr>
      <p:sp>
        <p:nvSpPr>
          <p:cNvPr id="737" name="Shape 7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38" name="Shape 7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US"/>
              <a:t>that because the Education doesn’t have a related connection with the other parameters so it doesn’t describe the true relationship between all the parameters</a:t>
            </a:r>
          </a:p>
        </p:txBody>
      </p:sp>
      <p:sp>
        <p:nvSpPr>
          <p:cNvPr id="739" name="Shape 739"/>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2" name="Shape 772"/>
        <p:cNvGrpSpPr/>
        <p:nvPr/>
      </p:nvGrpSpPr>
      <p:grpSpPr>
        <a:xfrm>
          <a:off x="0" y="0"/>
          <a:ext cx="0" cy="0"/>
          <a:chOff x="0" y="0"/>
          <a:chExt cx="0" cy="0"/>
        </a:xfrm>
      </p:grpSpPr>
      <p:sp>
        <p:nvSpPr>
          <p:cNvPr id="773" name="Shape 7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74" name="Shape 7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775" name="Shape 775"/>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3" name="Shape 793"/>
        <p:cNvGrpSpPr/>
        <p:nvPr/>
      </p:nvGrpSpPr>
      <p:grpSpPr>
        <a:xfrm>
          <a:off x="0" y="0"/>
          <a:ext cx="0" cy="0"/>
          <a:chOff x="0" y="0"/>
          <a:chExt cx="0" cy="0"/>
        </a:xfrm>
      </p:grpSpPr>
      <p:sp>
        <p:nvSpPr>
          <p:cNvPr id="794" name="Shape 7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95" name="Shape 7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796" name="Shape 796"/>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9" name="Shape 819"/>
        <p:cNvGrpSpPr/>
        <p:nvPr/>
      </p:nvGrpSpPr>
      <p:grpSpPr>
        <a:xfrm>
          <a:off x="0" y="0"/>
          <a:ext cx="0" cy="0"/>
          <a:chOff x="0" y="0"/>
          <a:chExt cx="0" cy="0"/>
        </a:xfrm>
      </p:grpSpPr>
      <p:sp>
        <p:nvSpPr>
          <p:cNvPr id="820" name="Shape 8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21" name="Shape 8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822" name="Shape 822"/>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7" name="Shape 847"/>
        <p:cNvGrpSpPr/>
        <p:nvPr/>
      </p:nvGrpSpPr>
      <p:grpSpPr>
        <a:xfrm>
          <a:off x="0" y="0"/>
          <a:ext cx="0" cy="0"/>
          <a:chOff x="0" y="0"/>
          <a:chExt cx="0" cy="0"/>
        </a:xfrm>
      </p:grpSpPr>
      <p:sp>
        <p:nvSpPr>
          <p:cNvPr id="848" name="Shape 8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49" name="Shape 84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850" name="Shape 850"/>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2" name="Shape 872"/>
        <p:cNvGrpSpPr/>
        <p:nvPr/>
      </p:nvGrpSpPr>
      <p:grpSpPr>
        <a:xfrm>
          <a:off x="0" y="0"/>
          <a:ext cx="0" cy="0"/>
          <a:chOff x="0" y="0"/>
          <a:chExt cx="0" cy="0"/>
        </a:xfrm>
      </p:grpSpPr>
      <p:sp>
        <p:nvSpPr>
          <p:cNvPr id="873" name="Shape 8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74" name="Shape 8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875" name="Shape 875"/>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lang="en-US"/>
              <a:t>Economy is bad (worldwide. Since 2007)</a:t>
            </a:r>
          </a:p>
          <a:p>
            <a:pPr lvl="0" marR="0" rtl="0" algn="l">
              <a:lnSpc>
                <a:spcPct val="100000"/>
              </a:lnSpc>
              <a:spcBef>
                <a:spcPts val="0"/>
              </a:spcBef>
              <a:spcAft>
                <a:spcPts val="0"/>
              </a:spcAft>
              <a:buNone/>
            </a:pPr>
            <a:r>
              <a:t/>
            </a:r>
            <a:endParaRPr/>
          </a:p>
        </p:txBody>
      </p:sp>
      <p:sp>
        <p:nvSpPr>
          <p:cNvPr id="155" name="Shape 155"/>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7" name="Shape 897"/>
        <p:cNvGrpSpPr/>
        <p:nvPr/>
      </p:nvGrpSpPr>
      <p:grpSpPr>
        <a:xfrm>
          <a:off x="0" y="0"/>
          <a:ext cx="0" cy="0"/>
          <a:chOff x="0" y="0"/>
          <a:chExt cx="0" cy="0"/>
        </a:xfrm>
      </p:grpSpPr>
      <p:sp>
        <p:nvSpPr>
          <p:cNvPr id="898" name="Shape 8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99" name="Shape 8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900" name="Shape 900"/>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2" name="Shape 922"/>
        <p:cNvGrpSpPr/>
        <p:nvPr/>
      </p:nvGrpSpPr>
      <p:grpSpPr>
        <a:xfrm>
          <a:off x="0" y="0"/>
          <a:ext cx="0" cy="0"/>
          <a:chOff x="0" y="0"/>
          <a:chExt cx="0" cy="0"/>
        </a:xfrm>
      </p:grpSpPr>
      <p:sp>
        <p:nvSpPr>
          <p:cNvPr id="923" name="Shape 9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24" name="Shape 92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925" name="Shape 925"/>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7" name="Shape 947"/>
        <p:cNvGrpSpPr/>
        <p:nvPr/>
      </p:nvGrpSpPr>
      <p:grpSpPr>
        <a:xfrm>
          <a:off x="0" y="0"/>
          <a:ext cx="0" cy="0"/>
          <a:chOff x="0" y="0"/>
          <a:chExt cx="0" cy="0"/>
        </a:xfrm>
      </p:grpSpPr>
      <p:sp>
        <p:nvSpPr>
          <p:cNvPr id="948" name="Shape 9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49" name="Shape 94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950" name="Shape 950"/>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7" name="Shape 967"/>
        <p:cNvGrpSpPr/>
        <p:nvPr/>
      </p:nvGrpSpPr>
      <p:grpSpPr>
        <a:xfrm>
          <a:off x="0" y="0"/>
          <a:ext cx="0" cy="0"/>
          <a:chOff x="0" y="0"/>
          <a:chExt cx="0" cy="0"/>
        </a:xfrm>
      </p:grpSpPr>
      <p:sp>
        <p:nvSpPr>
          <p:cNvPr id="968" name="Shape 9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69" name="Shape 9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970" name="Shape 970"/>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1" name="Shape 1001"/>
        <p:cNvGrpSpPr/>
        <p:nvPr/>
      </p:nvGrpSpPr>
      <p:grpSpPr>
        <a:xfrm>
          <a:off x="0" y="0"/>
          <a:ext cx="0" cy="0"/>
          <a:chOff x="0" y="0"/>
          <a:chExt cx="0" cy="0"/>
        </a:xfrm>
      </p:grpSpPr>
      <p:sp>
        <p:nvSpPr>
          <p:cNvPr id="1002" name="Shape 10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03" name="Shape 100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004" name="Shape 1004"/>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2" name="Shape 1012"/>
        <p:cNvGrpSpPr/>
        <p:nvPr/>
      </p:nvGrpSpPr>
      <p:grpSpPr>
        <a:xfrm>
          <a:off x="0" y="0"/>
          <a:ext cx="0" cy="0"/>
          <a:chOff x="0" y="0"/>
          <a:chExt cx="0" cy="0"/>
        </a:xfrm>
      </p:grpSpPr>
      <p:sp>
        <p:nvSpPr>
          <p:cNvPr id="1013" name="Shape 10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14" name="Shape 10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015" name="Shape 1015"/>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8" name="Shape 1058"/>
        <p:cNvGrpSpPr/>
        <p:nvPr/>
      </p:nvGrpSpPr>
      <p:grpSpPr>
        <a:xfrm>
          <a:off x="0" y="0"/>
          <a:ext cx="0" cy="0"/>
          <a:chOff x="0" y="0"/>
          <a:chExt cx="0" cy="0"/>
        </a:xfrm>
      </p:grpSpPr>
      <p:sp>
        <p:nvSpPr>
          <p:cNvPr id="1059" name="Shape 10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60" name="Shape 1060"/>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92100" lvl="0" marL="457200" rtl="0" algn="just">
              <a:spcBef>
                <a:spcPts val="640"/>
              </a:spcBef>
              <a:buClr>
                <a:schemeClr val="dk1"/>
              </a:buClr>
              <a:buSzPct val="100000"/>
              <a:buFont typeface="Arial"/>
              <a:buChar char="●"/>
            </a:pPr>
            <a:r>
              <a:rPr b="1" lang="en-US" sz="1000">
                <a:solidFill>
                  <a:schemeClr val="dk1"/>
                </a:solidFill>
                <a:latin typeface="Constantia"/>
                <a:ea typeface="Constantia"/>
                <a:cs typeface="Constantia"/>
                <a:sym typeface="Constantia"/>
              </a:rPr>
              <a:t>Diverse economic environments:</a:t>
            </a:r>
          </a:p>
          <a:p>
            <a:pPr indent="0" lvl="0" marL="457200" rtl="0" algn="just">
              <a:spcBef>
                <a:spcPts val="640"/>
              </a:spcBef>
              <a:buClr>
                <a:schemeClr val="dk1"/>
              </a:buClr>
              <a:buSzPct val="110000"/>
              <a:buFont typeface="Arial"/>
              <a:buNone/>
            </a:pPr>
            <a:r>
              <a:rPr b="1" lang="en-US" sz="1000">
                <a:solidFill>
                  <a:srgbClr val="5B0F00"/>
                </a:solidFill>
                <a:latin typeface="Constantia"/>
                <a:ea typeface="Constantia"/>
                <a:cs typeface="Constantia"/>
                <a:sym typeface="Constantia"/>
              </a:rPr>
              <a:t>(If we use the data from other countries to predict another country economy, it might not be accurate as each country economic environment is different)</a:t>
            </a:r>
          </a:p>
          <a:p>
            <a:pPr lvl="0" rtl="0" algn="just">
              <a:spcBef>
                <a:spcPts val="640"/>
              </a:spcBef>
              <a:buClr>
                <a:schemeClr val="dk1"/>
              </a:buClr>
              <a:buFont typeface="Arial"/>
              <a:buNone/>
            </a:pPr>
            <a:r>
              <a:t/>
            </a:r>
            <a:endParaRPr b="1" sz="1000">
              <a:solidFill>
                <a:schemeClr val="dk1"/>
              </a:solidFill>
              <a:latin typeface="Constantia"/>
              <a:ea typeface="Constantia"/>
              <a:cs typeface="Constantia"/>
              <a:sym typeface="Constantia"/>
            </a:endParaRPr>
          </a:p>
          <a:p>
            <a:pPr indent="-292100" lvl="0" marL="457200" rtl="0" algn="just">
              <a:spcBef>
                <a:spcPts val="640"/>
              </a:spcBef>
              <a:buClr>
                <a:schemeClr val="dk1"/>
              </a:buClr>
              <a:buSzPct val="100000"/>
              <a:buFont typeface="Arial"/>
              <a:buChar char="●"/>
            </a:pPr>
            <a:r>
              <a:rPr b="1" lang="en-US" sz="1000">
                <a:solidFill>
                  <a:schemeClr val="dk1"/>
                </a:solidFill>
                <a:latin typeface="Constantia"/>
                <a:ea typeface="Constantia"/>
                <a:cs typeface="Constantia"/>
                <a:sym typeface="Constantia"/>
              </a:rPr>
              <a:t>Scarcity of data </a:t>
            </a:r>
          </a:p>
          <a:p>
            <a:pPr indent="0" lvl="0" marL="457200" rtl="0" algn="just">
              <a:spcBef>
                <a:spcPts val="640"/>
              </a:spcBef>
              <a:buClr>
                <a:schemeClr val="dk1"/>
              </a:buClr>
              <a:buSzPct val="110000"/>
              <a:buFont typeface="Arial"/>
              <a:buNone/>
            </a:pPr>
            <a:r>
              <a:rPr b="1" lang="en-US" sz="1000">
                <a:solidFill>
                  <a:srgbClr val="5B0F00"/>
                </a:solidFill>
                <a:latin typeface="Constantia"/>
                <a:ea typeface="Constantia"/>
                <a:cs typeface="Constantia"/>
                <a:sym typeface="Constantia"/>
              </a:rPr>
              <a:t>(If we pick the data from each country to predict its own economy, the data will be inadequate)</a:t>
            </a:r>
          </a:p>
          <a:p>
            <a:pPr lvl="0" rtl="0" algn="just">
              <a:spcBef>
                <a:spcPts val="640"/>
              </a:spcBef>
              <a:buClr>
                <a:schemeClr val="dk1"/>
              </a:buClr>
              <a:buFont typeface="Arial"/>
              <a:buNone/>
            </a:pPr>
            <a:r>
              <a:t/>
            </a:r>
            <a:endParaRPr b="1" sz="1000">
              <a:solidFill>
                <a:schemeClr val="dk1"/>
              </a:solidFill>
              <a:latin typeface="Constantia"/>
              <a:ea typeface="Constantia"/>
              <a:cs typeface="Constantia"/>
              <a:sym typeface="Constantia"/>
            </a:endParaRPr>
          </a:p>
          <a:p>
            <a:pPr indent="-292100" lvl="0" marL="457200" rtl="0" algn="just">
              <a:spcBef>
                <a:spcPts val="640"/>
              </a:spcBef>
              <a:buClr>
                <a:schemeClr val="dk1"/>
              </a:buClr>
              <a:buSzPct val="100000"/>
              <a:buFont typeface="Arial"/>
              <a:buChar char="●"/>
            </a:pPr>
            <a:r>
              <a:rPr b="1" lang="en-US" sz="1000">
                <a:solidFill>
                  <a:schemeClr val="dk1"/>
                </a:solidFill>
                <a:latin typeface="Constantia"/>
                <a:ea typeface="Constantia"/>
                <a:cs typeface="Constantia"/>
                <a:sym typeface="Constantia"/>
              </a:rPr>
              <a:t>Gaussian assumption </a:t>
            </a:r>
          </a:p>
          <a:p>
            <a:pPr lvl="0" rtl="0" algn="just">
              <a:spcBef>
                <a:spcPts val="640"/>
              </a:spcBef>
              <a:buClr>
                <a:schemeClr val="dk1"/>
              </a:buClr>
              <a:buFont typeface="Arial"/>
              <a:buNone/>
            </a:pPr>
            <a:r>
              <a:t/>
            </a:r>
            <a:endParaRPr b="1" sz="1000">
              <a:solidFill>
                <a:schemeClr val="dk1"/>
              </a:solidFill>
              <a:latin typeface="Constantia"/>
              <a:ea typeface="Constantia"/>
              <a:cs typeface="Constantia"/>
              <a:sym typeface="Constantia"/>
            </a:endParaRPr>
          </a:p>
          <a:p>
            <a:pPr indent="-292100" lvl="0" marL="457200" rtl="0" algn="just">
              <a:spcBef>
                <a:spcPts val="640"/>
              </a:spcBef>
              <a:buClr>
                <a:schemeClr val="dk1"/>
              </a:buClr>
              <a:buSzPct val="100000"/>
              <a:buFont typeface="Arial"/>
              <a:buChar char="●"/>
            </a:pPr>
            <a:r>
              <a:rPr b="1" lang="en-US" sz="1000">
                <a:solidFill>
                  <a:schemeClr val="dk1"/>
                </a:solidFill>
                <a:latin typeface="Constantia"/>
                <a:ea typeface="Constantia"/>
                <a:cs typeface="Constantia"/>
                <a:sym typeface="Constantia"/>
              </a:rPr>
              <a:t>Problem of Induction</a:t>
            </a:r>
          </a:p>
          <a:p>
            <a:pPr indent="457200" lvl="0" rtl="0" algn="just">
              <a:spcBef>
                <a:spcPts val="640"/>
              </a:spcBef>
              <a:buClr>
                <a:schemeClr val="dk1"/>
              </a:buClr>
              <a:buSzPct val="110000"/>
              <a:buFont typeface="Arial"/>
              <a:buNone/>
            </a:pPr>
            <a:r>
              <a:rPr b="1" lang="en-US" sz="1000">
                <a:solidFill>
                  <a:schemeClr val="dk1"/>
                </a:solidFill>
                <a:latin typeface="Constantia"/>
                <a:ea typeface="Constantia"/>
                <a:cs typeface="Constantia"/>
                <a:sym typeface="Constantia"/>
              </a:rPr>
              <a:t> </a:t>
            </a:r>
            <a:r>
              <a:rPr b="1" lang="en-US" sz="1000">
                <a:solidFill>
                  <a:srgbClr val="5B0F00"/>
                </a:solidFill>
                <a:latin typeface="Constantia"/>
                <a:ea typeface="Constantia"/>
                <a:cs typeface="Constantia"/>
                <a:sym typeface="Constantia"/>
              </a:rPr>
              <a:t>(If method fails, it only fails with this one particular problem)</a:t>
            </a:r>
          </a:p>
          <a:p>
            <a:pPr indent="457200" lvl="0" rtl="0" algn="just">
              <a:spcBef>
                <a:spcPts val="640"/>
              </a:spcBef>
              <a:buClr>
                <a:schemeClr val="dk1"/>
              </a:buClr>
              <a:buFont typeface="Arial"/>
              <a:buNone/>
            </a:pPr>
            <a:r>
              <a:t/>
            </a:r>
            <a:endParaRPr b="1" sz="1000">
              <a:solidFill>
                <a:srgbClr val="5B0F00"/>
              </a:solidFill>
              <a:latin typeface="Constantia"/>
              <a:ea typeface="Constantia"/>
              <a:cs typeface="Constantia"/>
              <a:sym typeface="Constantia"/>
            </a:endParaRPr>
          </a:p>
          <a:p>
            <a:pPr indent="-292100" lvl="0" marL="457200" algn="just">
              <a:spcBef>
                <a:spcPts val="640"/>
              </a:spcBef>
              <a:buClr>
                <a:schemeClr val="dk1"/>
              </a:buClr>
              <a:buSzPct val="100000"/>
              <a:buFont typeface="Arial"/>
              <a:buChar char="●"/>
            </a:pPr>
            <a:r>
              <a:rPr b="1" lang="en-US" sz="1000">
                <a:solidFill>
                  <a:schemeClr val="dk1"/>
                </a:solidFill>
                <a:latin typeface="Constantia"/>
                <a:ea typeface="Constantia"/>
                <a:cs typeface="Constantia"/>
                <a:sym typeface="Constantia"/>
              </a:rPr>
              <a:t>Nonsense links</a:t>
            </a:r>
          </a:p>
        </p:txBody>
      </p:sp>
      <p:sp>
        <p:nvSpPr>
          <p:cNvPr id="1061" name="Shape 106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8" name="Shape 1128"/>
        <p:cNvGrpSpPr/>
        <p:nvPr/>
      </p:nvGrpSpPr>
      <p:grpSpPr>
        <a:xfrm>
          <a:off x="0" y="0"/>
          <a:ext cx="0" cy="0"/>
          <a:chOff x="0" y="0"/>
          <a:chExt cx="0" cy="0"/>
        </a:xfrm>
      </p:grpSpPr>
      <p:sp>
        <p:nvSpPr>
          <p:cNvPr id="1129" name="Shape 11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30" name="Shape 11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131" name="Shape 113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7" name="Shape 1147"/>
        <p:cNvGrpSpPr/>
        <p:nvPr/>
      </p:nvGrpSpPr>
      <p:grpSpPr>
        <a:xfrm>
          <a:off x="0" y="0"/>
          <a:ext cx="0" cy="0"/>
          <a:chOff x="0" y="0"/>
          <a:chExt cx="0" cy="0"/>
        </a:xfrm>
      </p:grpSpPr>
      <p:sp>
        <p:nvSpPr>
          <p:cNvPr id="1148" name="Shape 11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49" name="Shape 114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150" name="Shape 1150"/>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0" name="Shape 1160"/>
        <p:cNvGrpSpPr/>
        <p:nvPr/>
      </p:nvGrpSpPr>
      <p:grpSpPr>
        <a:xfrm>
          <a:off x="0" y="0"/>
          <a:ext cx="0" cy="0"/>
          <a:chOff x="0" y="0"/>
          <a:chExt cx="0" cy="0"/>
        </a:xfrm>
      </p:grpSpPr>
      <p:sp>
        <p:nvSpPr>
          <p:cNvPr id="1161" name="Shape 11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62" name="Shape 116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US"/>
              <a:t>GDP growth % is the difference from previous year</a:t>
            </a:r>
          </a:p>
          <a:p>
            <a:pPr>
              <a:spcBef>
                <a:spcPts val="0"/>
              </a:spcBef>
              <a:buNone/>
            </a:pPr>
            <a:r>
              <a:rPr lang="en-US"/>
              <a:t>but other variables measure only the current year</a:t>
            </a:r>
          </a:p>
        </p:txBody>
      </p:sp>
      <p:sp>
        <p:nvSpPr>
          <p:cNvPr id="1163" name="Shape 1163"/>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317500" lvl="0" marL="457200" marR="0" rtl="0" algn="l">
              <a:lnSpc>
                <a:spcPct val="100000"/>
              </a:lnSpc>
              <a:spcBef>
                <a:spcPts val="0"/>
              </a:spcBef>
              <a:spcAft>
                <a:spcPts val="0"/>
              </a:spcAft>
              <a:buClr>
                <a:srgbClr val="000000"/>
              </a:buClr>
              <a:buSzPct val="100000"/>
              <a:buFont typeface="Arial"/>
              <a:buChar char="●"/>
            </a:pPr>
            <a:r>
              <a:rPr lang="en-US"/>
              <a:t>We fucking know how to fix it</a:t>
            </a:r>
          </a:p>
        </p:txBody>
      </p:sp>
      <p:sp>
        <p:nvSpPr>
          <p:cNvPr id="174" name="Shape 174"/>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8" name="Shape 1168"/>
        <p:cNvGrpSpPr/>
        <p:nvPr/>
      </p:nvGrpSpPr>
      <p:grpSpPr>
        <a:xfrm>
          <a:off x="0" y="0"/>
          <a:ext cx="0" cy="0"/>
          <a:chOff x="0" y="0"/>
          <a:chExt cx="0" cy="0"/>
        </a:xfrm>
      </p:grpSpPr>
      <p:sp>
        <p:nvSpPr>
          <p:cNvPr id="1169" name="Shape 11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70" name="Shape 11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560"/>
              </a:spcBef>
              <a:buNone/>
            </a:pPr>
            <a:r>
              <a:rPr b="1" lang="en-US" sz="1100">
                <a:solidFill>
                  <a:schemeClr val="dk1"/>
                </a:solidFill>
                <a:latin typeface="Constantia"/>
                <a:ea typeface="Constantia"/>
                <a:cs typeface="Constantia"/>
                <a:sym typeface="Constantia"/>
              </a:rPr>
              <a:t>Treat missing values differently (E-M estimation? Laplacian k&gt;1?)</a:t>
            </a:r>
          </a:p>
        </p:txBody>
      </p:sp>
      <p:sp>
        <p:nvSpPr>
          <p:cNvPr id="1171" name="Shape 117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8" name="Shape 1178"/>
        <p:cNvGrpSpPr/>
        <p:nvPr/>
      </p:nvGrpSpPr>
      <p:grpSpPr>
        <a:xfrm>
          <a:off x="0" y="0"/>
          <a:ext cx="0" cy="0"/>
          <a:chOff x="0" y="0"/>
          <a:chExt cx="0" cy="0"/>
        </a:xfrm>
      </p:grpSpPr>
      <p:sp>
        <p:nvSpPr>
          <p:cNvPr id="1179" name="Shape 11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80" name="Shape 11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181" name="Shape 118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8" name="Shape 1188"/>
        <p:cNvGrpSpPr/>
        <p:nvPr/>
      </p:nvGrpSpPr>
      <p:grpSpPr>
        <a:xfrm>
          <a:off x="0" y="0"/>
          <a:ext cx="0" cy="0"/>
          <a:chOff x="0" y="0"/>
          <a:chExt cx="0" cy="0"/>
        </a:xfrm>
      </p:grpSpPr>
      <p:sp>
        <p:nvSpPr>
          <p:cNvPr id="1189" name="Shape 11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90" name="Shape 11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191" name="Shape 119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8" name="Shape 1198"/>
        <p:cNvGrpSpPr/>
        <p:nvPr/>
      </p:nvGrpSpPr>
      <p:grpSpPr>
        <a:xfrm>
          <a:off x="0" y="0"/>
          <a:ext cx="0" cy="0"/>
          <a:chOff x="0" y="0"/>
          <a:chExt cx="0" cy="0"/>
        </a:xfrm>
      </p:grpSpPr>
      <p:sp>
        <p:nvSpPr>
          <p:cNvPr id="1199" name="Shape 11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00" name="Shape 120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201" name="Shape 120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6" name="Shape 1206"/>
        <p:cNvGrpSpPr/>
        <p:nvPr/>
      </p:nvGrpSpPr>
      <p:grpSpPr>
        <a:xfrm>
          <a:off x="0" y="0"/>
          <a:ext cx="0" cy="0"/>
          <a:chOff x="0" y="0"/>
          <a:chExt cx="0" cy="0"/>
        </a:xfrm>
      </p:grpSpPr>
      <p:sp>
        <p:nvSpPr>
          <p:cNvPr id="1207" name="Shape 12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208" name="Shape 12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92" name="Shape 192"/>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07" name="Shape 20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6" name="Shape 2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37" name="Shape 23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48" name="Shape 2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49" name="Shape 249"/>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0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4" name="Shape 14"/>
        <p:cNvGrpSpPr/>
        <p:nvPr/>
      </p:nvGrpSpPr>
      <p:grpSpPr>
        <a:xfrm>
          <a:off x="0" y="0"/>
          <a:ext cx="0" cy="0"/>
          <a:chOff x="0" y="0"/>
          <a:chExt cx="0" cy="0"/>
        </a:xfrm>
      </p:grpSpPr>
      <p:sp>
        <p:nvSpPr>
          <p:cNvPr id="15" name="Shape 15"/>
          <p:cNvSpPr txBox="1"/>
          <p:nvPr>
            <p:ph type="title"/>
          </p:nvPr>
        </p:nvSpPr>
        <p:spPr>
          <a:xfrm>
            <a:off x="384050" y="562375"/>
            <a:ext cx="8476500" cy="484799"/>
          </a:xfrm>
          <a:prstGeom prst="rect">
            <a:avLst/>
          </a:prstGeom>
          <a:noFill/>
          <a:ln>
            <a:noFill/>
          </a:ln>
        </p:spPr>
        <p:txBody>
          <a:bodyPr anchorCtr="0" anchor="ctr" bIns="91425" lIns="91425" rIns="91425" tIns="91425"/>
          <a:lstStyle>
            <a:lvl1pPr rtl="0">
              <a:spcBef>
                <a:spcPts val="0"/>
              </a:spcBef>
              <a:buClr>
                <a:schemeClr val="dk1"/>
              </a:buClr>
              <a:buFont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 name="Shape 16"/>
          <p:cNvSpPr txBox="1"/>
          <p:nvPr>
            <p:ph idx="1" type="body"/>
          </p:nvPr>
        </p:nvSpPr>
        <p:spPr>
          <a:xfrm>
            <a:off x="457200" y="1228462"/>
            <a:ext cx="8403300" cy="4897799"/>
          </a:xfrm>
          <a:prstGeom prst="rect">
            <a:avLst/>
          </a:prstGeom>
          <a:noFill/>
          <a:ln>
            <a:noFill/>
          </a:ln>
        </p:spPr>
        <p:txBody>
          <a:bodyPr anchorCtr="0" anchor="t" bIns="91425" lIns="91425" rIns="91425" tIns="91425"/>
          <a:lstStyle>
            <a:lvl1pPr indent="-139700" marL="342900" rtl="0" algn="l">
              <a:spcBef>
                <a:spcPts val="640"/>
              </a:spcBef>
              <a:buClr>
                <a:schemeClr val="dk1"/>
              </a:buClr>
              <a:buFont typeface="Arial"/>
              <a:defRPr/>
            </a:lvl1pPr>
            <a:lvl2pPr indent="-107950" marL="742950" rtl="0" algn="l">
              <a:spcBef>
                <a:spcPts val="560"/>
              </a:spcBef>
              <a:buClr>
                <a:schemeClr val="dk1"/>
              </a:buClr>
              <a:buFont typeface="Arial"/>
              <a:defRPr/>
            </a:lvl2pPr>
            <a:lvl3pPr indent="-76200" marL="1143000" rtl="0" algn="l">
              <a:spcBef>
                <a:spcPts val="480"/>
              </a:spcBef>
              <a:buClr>
                <a:schemeClr val="dk1"/>
              </a:buClr>
              <a:buFont typeface="Arial"/>
              <a:defRPr/>
            </a:lvl3pPr>
            <a:lvl4pPr indent="-101600" marL="1600200" rtl="0" algn="l">
              <a:spcBef>
                <a:spcPts val="400"/>
              </a:spcBef>
              <a:buClr>
                <a:schemeClr val="dk1"/>
              </a:buClr>
              <a:buFont typeface="Arial"/>
              <a:defRPr/>
            </a:lvl4pPr>
            <a:lvl5pPr indent="-101600" marL="2057400" rtl="0" algn="l">
              <a:spcBef>
                <a:spcPts val="400"/>
              </a:spcBef>
              <a:buClr>
                <a:schemeClr val="dk1"/>
              </a:buClr>
              <a:buFont typeface="Arial"/>
              <a:defRPr/>
            </a:lvl5pPr>
            <a:lvl6pPr indent="-101600" marL="2514600" rtl="0" algn="l">
              <a:spcBef>
                <a:spcPts val="400"/>
              </a:spcBef>
              <a:buClr>
                <a:schemeClr val="dk1"/>
              </a:buClr>
              <a:buFont typeface="Arial"/>
              <a:defRPr/>
            </a:lvl6pPr>
            <a:lvl7pPr indent="-101600" marL="2971800" rtl="0" algn="l">
              <a:spcBef>
                <a:spcPts val="400"/>
              </a:spcBef>
              <a:buClr>
                <a:schemeClr val="dk1"/>
              </a:buClr>
              <a:buFont typeface="Arial"/>
              <a:defRPr/>
            </a:lvl7pPr>
            <a:lvl8pPr indent="-101600" marL="3429000" rtl="0" algn="l">
              <a:spcBef>
                <a:spcPts val="400"/>
              </a:spcBef>
              <a:buClr>
                <a:schemeClr val="dk1"/>
              </a:buClr>
              <a:buFont typeface="Arial"/>
              <a:defRPr/>
            </a:lvl8pPr>
            <a:lvl9pPr indent="-101600" marL="3886200" rtl="0" algn="l">
              <a:spcBef>
                <a:spcPts val="400"/>
              </a:spcBef>
              <a:buClr>
                <a:schemeClr val="dk1"/>
              </a:buClr>
              <a:buFont typeface="Arial"/>
              <a:defRPr/>
            </a:lvl9pPr>
          </a:lstStyle>
          <a:p/>
        </p:txBody>
      </p:sp>
      <p:sp>
        <p:nvSpPr>
          <p:cNvPr id="17" name="Shape 1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8" name="Shape 1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9" name="Shape 1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
        <p:nvSpPr>
          <p:cNvPr id="20" name="Shape 20"/>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21" name="Shape 21"/>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7" name="Shape 87"/>
        <p:cNvGrpSpPr/>
        <p:nvPr/>
      </p:nvGrpSpPr>
      <p:grpSpPr>
        <a:xfrm>
          <a:off x="0" y="0"/>
          <a:ext cx="0" cy="0"/>
          <a:chOff x="0" y="0"/>
          <a:chExt cx="0" cy="0"/>
        </a:xfrm>
      </p:grpSpPr>
      <p:sp>
        <p:nvSpPr>
          <p:cNvPr id="88" name="Shape 88"/>
          <p:cNvSpPr txBox="1"/>
          <p:nvPr>
            <p:ph type="title"/>
          </p:nvPr>
        </p:nvSpPr>
        <p:spPr>
          <a:xfrm>
            <a:off x="384050" y="562375"/>
            <a:ext cx="8476500" cy="484799"/>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9" name="Shape 89"/>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marL="342900" rtl="0" algn="l">
              <a:spcBef>
                <a:spcPts val="640"/>
              </a:spcBef>
              <a:buClr>
                <a:schemeClr val="dk1"/>
              </a:buClr>
              <a:buFont typeface="Arial"/>
              <a:buChar char="•"/>
              <a:defRPr/>
            </a:lvl1pPr>
            <a:lvl2pPr indent="-107950" marL="742950" rtl="0" algn="l">
              <a:spcBef>
                <a:spcPts val="560"/>
              </a:spcBef>
              <a:buClr>
                <a:schemeClr val="dk1"/>
              </a:buClr>
              <a:buFont typeface="Arial"/>
              <a:buChar char="–"/>
              <a:defRPr/>
            </a:lvl2pPr>
            <a:lvl3pPr indent="-76200" marL="1143000" rtl="0" algn="l">
              <a:spcBef>
                <a:spcPts val="480"/>
              </a:spcBef>
              <a:buClr>
                <a:schemeClr val="dk1"/>
              </a:buClr>
              <a:buFont typeface="Arial"/>
              <a:buChar char="•"/>
              <a:defRPr/>
            </a:lvl3pPr>
            <a:lvl4pPr indent="-101600" marL="1600200" rtl="0" algn="l">
              <a:spcBef>
                <a:spcPts val="400"/>
              </a:spcBef>
              <a:buClr>
                <a:schemeClr val="dk1"/>
              </a:buClr>
              <a:buFont typeface="Arial"/>
              <a:buChar char="–"/>
              <a:defRPr/>
            </a:lvl4pPr>
            <a:lvl5pPr indent="-101600" marL="2057400" rtl="0" algn="l">
              <a:spcBef>
                <a:spcPts val="400"/>
              </a:spcBef>
              <a:buClr>
                <a:schemeClr val="dk1"/>
              </a:buClr>
              <a:buFont typeface="Arial"/>
              <a:buChar char="»"/>
              <a:defRPr/>
            </a:lvl5pPr>
            <a:lvl6pPr indent="-101600" marL="2514600" rtl="0" algn="l">
              <a:spcBef>
                <a:spcPts val="400"/>
              </a:spcBef>
              <a:buClr>
                <a:schemeClr val="dk1"/>
              </a:buClr>
              <a:buFont typeface="Arial"/>
              <a:buChar char="•"/>
              <a:defRPr/>
            </a:lvl6pPr>
            <a:lvl7pPr indent="-101600" marL="2971800" rtl="0" algn="l">
              <a:spcBef>
                <a:spcPts val="400"/>
              </a:spcBef>
              <a:buClr>
                <a:schemeClr val="dk1"/>
              </a:buClr>
              <a:buFont typeface="Arial"/>
              <a:buChar char="•"/>
              <a:defRPr/>
            </a:lvl7pPr>
            <a:lvl8pPr indent="-101600" marL="3429000" rtl="0" algn="l">
              <a:spcBef>
                <a:spcPts val="400"/>
              </a:spcBef>
              <a:buClr>
                <a:schemeClr val="dk1"/>
              </a:buClr>
              <a:buFont typeface="Arial"/>
              <a:buChar char="•"/>
              <a:defRPr/>
            </a:lvl8pPr>
            <a:lvl9pPr indent="-101600" marL="3886200" rtl="0" algn="l">
              <a:spcBef>
                <a:spcPts val="400"/>
              </a:spcBef>
              <a:buClr>
                <a:schemeClr val="dk1"/>
              </a:buClr>
              <a:buFont typeface="Arial"/>
              <a:buChar char="•"/>
              <a:defRPr/>
            </a:lvl9pPr>
          </a:lstStyle>
          <a:p/>
        </p:txBody>
      </p:sp>
      <p:sp>
        <p:nvSpPr>
          <p:cNvPr id="90" name="Shape 9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1" name="Shape 9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2" name="Shape 9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93" name="Shape 93"/>
        <p:cNvGrpSpPr/>
        <p:nvPr/>
      </p:nvGrpSpPr>
      <p:grpSpPr>
        <a:xfrm>
          <a:off x="0" y="0"/>
          <a:ext cx="0" cy="0"/>
          <a:chOff x="0" y="0"/>
          <a:chExt cx="0" cy="0"/>
        </a:xfrm>
      </p:grpSpPr>
      <p:sp>
        <p:nvSpPr>
          <p:cNvPr id="94" name="Shape 94"/>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5" name="Shape 95"/>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marL="342900" rtl="0" algn="l">
              <a:spcBef>
                <a:spcPts val="640"/>
              </a:spcBef>
              <a:buClr>
                <a:schemeClr val="dk1"/>
              </a:buClr>
              <a:buFont typeface="Arial"/>
              <a:buChar char="•"/>
              <a:defRPr/>
            </a:lvl1pPr>
            <a:lvl2pPr indent="-107950" marL="742950" rtl="0" algn="l">
              <a:spcBef>
                <a:spcPts val="560"/>
              </a:spcBef>
              <a:buClr>
                <a:schemeClr val="dk1"/>
              </a:buClr>
              <a:buFont typeface="Arial"/>
              <a:buChar char="–"/>
              <a:defRPr/>
            </a:lvl2pPr>
            <a:lvl3pPr indent="-76200" marL="1143000" rtl="0" algn="l">
              <a:spcBef>
                <a:spcPts val="480"/>
              </a:spcBef>
              <a:buClr>
                <a:schemeClr val="dk1"/>
              </a:buClr>
              <a:buFont typeface="Arial"/>
              <a:buChar char="•"/>
              <a:defRPr/>
            </a:lvl3pPr>
            <a:lvl4pPr indent="-101600" marL="1600200" rtl="0" algn="l">
              <a:spcBef>
                <a:spcPts val="400"/>
              </a:spcBef>
              <a:buClr>
                <a:schemeClr val="dk1"/>
              </a:buClr>
              <a:buFont typeface="Arial"/>
              <a:buChar char="–"/>
              <a:defRPr/>
            </a:lvl4pPr>
            <a:lvl5pPr indent="-101600" marL="2057400" rtl="0" algn="l">
              <a:spcBef>
                <a:spcPts val="400"/>
              </a:spcBef>
              <a:buClr>
                <a:schemeClr val="dk1"/>
              </a:buClr>
              <a:buFont typeface="Arial"/>
              <a:buChar char="»"/>
              <a:defRPr/>
            </a:lvl5pPr>
            <a:lvl6pPr indent="-101600" marL="2514600" rtl="0" algn="l">
              <a:spcBef>
                <a:spcPts val="400"/>
              </a:spcBef>
              <a:buClr>
                <a:schemeClr val="dk1"/>
              </a:buClr>
              <a:buFont typeface="Arial"/>
              <a:buChar char="•"/>
              <a:defRPr/>
            </a:lvl6pPr>
            <a:lvl7pPr indent="-101600" marL="2971800" rtl="0" algn="l">
              <a:spcBef>
                <a:spcPts val="400"/>
              </a:spcBef>
              <a:buClr>
                <a:schemeClr val="dk1"/>
              </a:buClr>
              <a:buFont typeface="Arial"/>
              <a:buChar char="•"/>
              <a:defRPr/>
            </a:lvl7pPr>
            <a:lvl8pPr indent="-101600" marL="3429000" rtl="0" algn="l">
              <a:spcBef>
                <a:spcPts val="400"/>
              </a:spcBef>
              <a:buClr>
                <a:schemeClr val="dk1"/>
              </a:buClr>
              <a:buFont typeface="Arial"/>
              <a:buChar char="•"/>
              <a:defRPr/>
            </a:lvl8pPr>
            <a:lvl9pPr indent="-101600" marL="3886200" rtl="0" algn="l">
              <a:spcBef>
                <a:spcPts val="400"/>
              </a:spcBef>
              <a:buClr>
                <a:schemeClr val="dk1"/>
              </a:buClr>
              <a:buFont typeface="Arial"/>
              <a:buChar char="•"/>
              <a:defRPr/>
            </a:lvl9pPr>
          </a:lstStyle>
          <a:p/>
        </p:txBody>
      </p:sp>
      <p:sp>
        <p:nvSpPr>
          <p:cNvPr id="96" name="Shape 9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7" name="Shape 9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8" name="Shape 9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Shape 23"/>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marL="0" marR="0" rtl="0" algn="ctr">
              <a:spcBef>
                <a:spcPts val="0"/>
              </a:spcBef>
              <a:buClr>
                <a:srgbClr val="000000"/>
              </a:buClr>
              <a:buSzPct val="100000"/>
              <a:buFont typeface="Calibri"/>
              <a:buNone/>
              <a:defRPr sz="3600" u="sng">
                <a:solidFill>
                  <a:srgbClr val="000000"/>
                </a:solidFill>
              </a:defRPr>
            </a:lvl1pPr>
            <a:lvl2pPr indent="0" marL="0" marR="0" rtl="0" algn="l">
              <a:spcBef>
                <a:spcPts val="0"/>
              </a:spcBef>
              <a:buClr>
                <a:srgbClr val="000000"/>
              </a:buClr>
              <a:buSzPct val="100000"/>
              <a:defRPr sz="3600" u="sng">
                <a:solidFill>
                  <a:srgbClr val="000000"/>
                </a:solidFill>
              </a:defRPr>
            </a:lvl2pPr>
            <a:lvl3pPr indent="0" marL="0" marR="0" rtl="0" algn="l">
              <a:spcBef>
                <a:spcPts val="0"/>
              </a:spcBef>
              <a:buClr>
                <a:srgbClr val="000000"/>
              </a:buClr>
              <a:buSzPct val="100000"/>
              <a:defRPr sz="3600" u="sng">
                <a:solidFill>
                  <a:srgbClr val="000000"/>
                </a:solidFill>
              </a:defRPr>
            </a:lvl3pPr>
            <a:lvl4pPr indent="0" marL="0" marR="0" rtl="0" algn="l">
              <a:spcBef>
                <a:spcPts val="0"/>
              </a:spcBef>
              <a:buClr>
                <a:srgbClr val="000000"/>
              </a:buClr>
              <a:buSzPct val="100000"/>
              <a:defRPr sz="3600" u="sng">
                <a:solidFill>
                  <a:srgbClr val="000000"/>
                </a:solidFill>
              </a:defRPr>
            </a:lvl4pPr>
            <a:lvl5pPr indent="0" marL="0" marR="0" rtl="0" algn="l">
              <a:spcBef>
                <a:spcPts val="0"/>
              </a:spcBef>
              <a:buClr>
                <a:srgbClr val="000000"/>
              </a:buClr>
              <a:buSzPct val="100000"/>
              <a:defRPr sz="3600" u="sng">
                <a:solidFill>
                  <a:srgbClr val="000000"/>
                </a:solidFill>
              </a:defRPr>
            </a:lvl5pPr>
            <a:lvl6pPr indent="0" marL="0" marR="0" rtl="0" algn="l">
              <a:spcBef>
                <a:spcPts val="0"/>
              </a:spcBef>
              <a:buClr>
                <a:srgbClr val="000000"/>
              </a:buClr>
              <a:buSzPct val="100000"/>
              <a:defRPr sz="3600" u="sng">
                <a:solidFill>
                  <a:srgbClr val="000000"/>
                </a:solidFill>
              </a:defRPr>
            </a:lvl6pPr>
            <a:lvl7pPr indent="0" marL="0" marR="0" rtl="0" algn="l">
              <a:spcBef>
                <a:spcPts val="0"/>
              </a:spcBef>
              <a:buClr>
                <a:srgbClr val="000000"/>
              </a:buClr>
              <a:buSzPct val="100000"/>
              <a:defRPr sz="3600" u="sng">
                <a:solidFill>
                  <a:srgbClr val="000000"/>
                </a:solidFill>
              </a:defRPr>
            </a:lvl7pPr>
            <a:lvl8pPr indent="0" marL="0" marR="0" rtl="0" algn="l">
              <a:spcBef>
                <a:spcPts val="0"/>
              </a:spcBef>
              <a:buClr>
                <a:srgbClr val="000000"/>
              </a:buClr>
              <a:buSzPct val="100000"/>
              <a:defRPr sz="3600" u="sng">
                <a:solidFill>
                  <a:srgbClr val="000000"/>
                </a:solidFill>
              </a:defRPr>
            </a:lvl8pPr>
            <a:lvl9pPr indent="0" marL="0" marR="0" rtl="0" algn="l">
              <a:spcBef>
                <a:spcPts val="0"/>
              </a:spcBef>
              <a:buClr>
                <a:srgbClr val="000000"/>
              </a:buClr>
              <a:buSzPct val="100000"/>
              <a:defRPr sz="3600" u="sng">
                <a:solidFill>
                  <a:srgbClr val="000000"/>
                </a:solidFill>
              </a:defRPr>
            </a:lvl9pPr>
          </a:lstStyle>
          <a:p/>
        </p:txBody>
      </p:sp>
      <p:sp>
        <p:nvSpPr>
          <p:cNvPr id="24" name="Shape 24"/>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marL="0" marR="0" rtl="0" algn="ctr">
              <a:spcBef>
                <a:spcPts val="640"/>
              </a:spcBef>
              <a:buClr>
                <a:srgbClr val="888888"/>
              </a:buClr>
              <a:buFont typeface="Arial"/>
              <a:buNone/>
              <a:defRPr/>
            </a:lvl1pPr>
            <a:lvl2pPr indent="0" marL="457200" marR="0" rtl="0" algn="ctr">
              <a:spcBef>
                <a:spcPts val="560"/>
              </a:spcBef>
              <a:buClr>
                <a:srgbClr val="888888"/>
              </a:buClr>
              <a:buFont typeface="Arial"/>
              <a:buNone/>
              <a:defRPr/>
            </a:lvl2pPr>
            <a:lvl3pPr indent="0" marL="914400" marR="0" rtl="0" algn="ctr">
              <a:spcBef>
                <a:spcPts val="480"/>
              </a:spcBef>
              <a:buClr>
                <a:srgbClr val="888888"/>
              </a:buClr>
              <a:buFont typeface="Arial"/>
              <a:buNone/>
              <a:defRPr/>
            </a:lvl3pPr>
            <a:lvl4pPr indent="0" marL="1371600" marR="0" rtl="0" algn="ctr">
              <a:spcBef>
                <a:spcPts val="400"/>
              </a:spcBef>
              <a:buClr>
                <a:srgbClr val="888888"/>
              </a:buClr>
              <a:buFont typeface="Arial"/>
              <a:buNone/>
              <a:defRPr/>
            </a:lvl4pPr>
            <a:lvl5pPr indent="0" marL="1828800" marR="0" rtl="0" algn="ctr">
              <a:spcBef>
                <a:spcPts val="400"/>
              </a:spcBef>
              <a:buClr>
                <a:srgbClr val="888888"/>
              </a:buClr>
              <a:buFont typeface="Arial"/>
              <a:buNone/>
              <a:defRPr/>
            </a:lvl5pPr>
            <a:lvl6pPr indent="0" marL="2286000" marR="0" rtl="0" algn="ctr">
              <a:spcBef>
                <a:spcPts val="400"/>
              </a:spcBef>
              <a:buClr>
                <a:srgbClr val="888888"/>
              </a:buClr>
              <a:buFont typeface="Arial"/>
              <a:buNone/>
              <a:defRPr/>
            </a:lvl6pPr>
            <a:lvl7pPr indent="0" marL="2743200" marR="0" rtl="0" algn="ctr">
              <a:spcBef>
                <a:spcPts val="400"/>
              </a:spcBef>
              <a:buClr>
                <a:srgbClr val="888888"/>
              </a:buClr>
              <a:buFont typeface="Arial"/>
              <a:buNone/>
              <a:defRPr/>
            </a:lvl7pPr>
            <a:lvl8pPr indent="0" marL="3200400" marR="0" rtl="0" algn="ctr">
              <a:spcBef>
                <a:spcPts val="400"/>
              </a:spcBef>
              <a:buClr>
                <a:srgbClr val="888888"/>
              </a:buClr>
              <a:buFont typeface="Arial"/>
              <a:buNone/>
              <a:defRPr/>
            </a:lvl8pPr>
            <a:lvl9pPr indent="0" marL="3657600" marR="0" rtl="0" algn="ctr">
              <a:spcBef>
                <a:spcPts val="400"/>
              </a:spcBef>
              <a:buClr>
                <a:srgbClr val="888888"/>
              </a:buClr>
              <a:buFont typeface="Arial"/>
              <a:buNone/>
              <a:defRPr/>
            </a:lvl9pPr>
          </a:lstStyle>
          <a:p/>
        </p:txBody>
      </p:sp>
      <p:sp>
        <p:nvSpPr>
          <p:cNvPr id="25" name="Shape 2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6" name="Shape 2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7" name="Shape 2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8" name="Shape 28"/>
        <p:cNvGrpSpPr/>
        <p:nvPr/>
      </p:nvGrpSpPr>
      <p:grpSpPr>
        <a:xfrm>
          <a:off x="0" y="0"/>
          <a:ext cx="0" cy="0"/>
          <a:chOff x="0" y="0"/>
          <a:chExt cx="0" cy="0"/>
        </a:xfrm>
      </p:grpSpPr>
      <p:sp>
        <p:nvSpPr>
          <p:cNvPr id="29" name="Shape 29"/>
          <p:cNvSpPr txBox="1"/>
          <p:nvPr>
            <p:ph type="title"/>
          </p:nvPr>
        </p:nvSpPr>
        <p:spPr>
          <a:xfrm>
            <a:off x="722312" y="4406900"/>
            <a:ext cx="7772400" cy="1362075"/>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marL="0" rtl="0">
              <a:spcBef>
                <a:spcPts val="0"/>
              </a:spcBef>
              <a:buClr>
                <a:srgbClr val="888888"/>
              </a:buClr>
              <a:buFont typeface="Calibri"/>
              <a:buNone/>
              <a:defRPr/>
            </a:lvl1pPr>
            <a:lvl2pPr indent="0" marL="457200" rtl="0">
              <a:spcBef>
                <a:spcPts val="0"/>
              </a:spcBef>
              <a:buClr>
                <a:srgbClr val="888888"/>
              </a:buClr>
              <a:buFont typeface="Calibri"/>
              <a:buNone/>
              <a:defRPr/>
            </a:lvl2pPr>
            <a:lvl3pPr indent="0" marL="914400" rtl="0">
              <a:spcBef>
                <a:spcPts val="0"/>
              </a:spcBef>
              <a:buClr>
                <a:srgbClr val="888888"/>
              </a:buClr>
              <a:buFont typeface="Calibri"/>
              <a:buNone/>
              <a:defRPr/>
            </a:lvl3pPr>
            <a:lvl4pPr indent="0" marL="1371600" rtl="0">
              <a:spcBef>
                <a:spcPts val="0"/>
              </a:spcBef>
              <a:buClr>
                <a:srgbClr val="888888"/>
              </a:buClr>
              <a:buFont typeface="Calibri"/>
              <a:buNone/>
              <a:defRPr/>
            </a:lvl4pPr>
            <a:lvl5pPr indent="0" marL="1828800" rtl="0">
              <a:spcBef>
                <a:spcPts val="0"/>
              </a:spcBef>
              <a:buClr>
                <a:srgbClr val="888888"/>
              </a:buClr>
              <a:buFont typeface="Calibri"/>
              <a:buNone/>
              <a:defRPr/>
            </a:lvl5pPr>
            <a:lvl6pPr indent="0" marL="2286000" rtl="0">
              <a:spcBef>
                <a:spcPts val="0"/>
              </a:spcBef>
              <a:buClr>
                <a:srgbClr val="888888"/>
              </a:buClr>
              <a:buFont typeface="Calibri"/>
              <a:buNone/>
              <a:defRPr/>
            </a:lvl6pPr>
            <a:lvl7pPr indent="0" marL="2743200" rtl="0">
              <a:spcBef>
                <a:spcPts val="0"/>
              </a:spcBef>
              <a:buClr>
                <a:srgbClr val="888888"/>
              </a:buClr>
              <a:buFont typeface="Calibri"/>
              <a:buNone/>
              <a:defRPr/>
            </a:lvl7pPr>
            <a:lvl8pPr indent="0" marL="3200400" rtl="0">
              <a:spcBef>
                <a:spcPts val="0"/>
              </a:spcBef>
              <a:buClr>
                <a:srgbClr val="888888"/>
              </a:buClr>
              <a:buFont typeface="Calibri"/>
              <a:buNone/>
              <a:defRPr/>
            </a:lvl8pPr>
            <a:lvl9pPr indent="0" marL="3657600" rtl="0">
              <a:spcBef>
                <a:spcPts val="0"/>
              </a:spcBef>
              <a:buClr>
                <a:srgbClr val="888888"/>
              </a:buClr>
              <a:buFont typeface="Calibri"/>
              <a:buNone/>
              <a:defRPr/>
            </a:lvl9pPr>
          </a:lstStyle>
          <a:p/>
        </p:txBody>
      </p:sp>
      <p:sp>
        <p:nvSpPr>
          <p:cNvPr id="31" name="Shape 3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2" name="Shape 3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3" name="Shape 3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
        <p:nvSpPr>
          <p:cNvPr id="34" name="Shape 34"/>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35" name="Shape 35"/>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6" name="Shape 36"/>
        <p:cNvGrpSpPr/>
        <p:nvPr/>
      </p:nvGrpSpPr>
      <p:grpSpPr>
        <a:xfrm>
          <a:off x="0" y="0"/>
          <a:ext cx="0" cy="0"/>
          <a:chOff x="0" y="0"/>
          <a:chExt cx="0" cy="0"/>
        </a:xfrm>
      </p:grpSpPr>
      <p:sp>
        <p:nvSpPr>
          <p:cNvPr id="37" name="Shape 37"/>
          <p:cNvSpPr txBox="1"/>
          <p:nvPr>
            <p:ph type="title"/>
          </p:nvPr>
        </p:nvSpPr>
        <p:spPr>
          <a:xfrm>
            <a:off x="384050" y="562375"/>
            <a:ext cx="8476500" cy="484799"/>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8" name="Shape 38"/>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9" name="Shape 39"/>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0" name="Shape 4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1" name="Shape 4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2" name="Shape 4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
        <p:nvSpPr>
          <p:cNvPr id="43" name="Shape 43"/>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44" name="Shape 44"/>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5" name="Shape 45"/>
        <p:cNvGrpSpPr/>
        <p:nvPr/>
      </p:nvGrpSpPr>
      <p:grpSpPr>
        <a:xfrm>
          <a:off x="0" y="0"/>
          <a:ext cx="0" cy="0"/>
          <a:chOff x="0" y="0"/>
          <a:chExt cx="0" cy="0"/>
        </a:xfrm>
      </p:grpSpPr>
      <p:sp>
        <p:nvSpPr>
          <p:cNvPr id="46" name="Shape 46"/>
          <p:cNvSpPr txBox="1"/>
          <p:nvPr>
            <p:ph type="title"/>
          </p:nvPr>
        </p:nvSpPr>
        <p:spPr>
          <a:xfrm>
            <a:off x="384050" y="562375"/>
            <a:ext cx="8476500" cy="4847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7" name="Shape 47"/>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48" name="Shape 48"/>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9" name="Shape 49"/>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50" name="Shape 50"/>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1" name="Shape 5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3" name="Shape 5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
        <p:nvSpPr>
          <p:cNvPr id="54" name="Shape 54"/>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55" name="Shape 55"/>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6" name="Shape 56"/>
        <p:cNvGrpSpPr/>
        <p:nvPr/>
      </p:nvGrpSpPr>
      <p:grpSpPr>
        <a:xfrm>
          <a:off x="0" y="0"/>
          <a:ext cx="0" cy="0"/>
          <a:chOff x="0" y="0"/>
          <a:chExt cx="0" cy="0"/>
        </a:xfrm>
      </p:grpSpPr>
      <p:sp>
        <p:nvSpPr>
          <p:cNvPr id="57" name="Shape 57"/>
          <p:cNvSpPr txBox="1"/>
          <p:nvPr>
            <p:ph type="title"/>
          </p:nvPr>
        </p:nvSpPr>
        <p:spPr>
          <a:xfrm>
            <a:off x="384050" y="562375"/>
            <a:ext cx="8476500" cy="484799"/>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8" name="Shape 5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0" name="Shape 6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
        <p:nvSpPr>
          <p:cNvPr id="61" name="Shape 61"/>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62" name="Shape 62"/>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3" name="Shape 63"/>
        <p:cNvGrpSpPr/>
        <p:nvPr/>
      </p:nvGrpSpPr>
      <p:grpSpPr>
        <a:xfrm>
          <a:off x="0" y="0"/>
          <a:ext cx="0" cy="0"/>
          <a:chOff x="0" y="0"/>
          <a:chExt cx="0" cy="0"/>
        </a:xfrm>
      </p:grpSpPr>
      <p:sp>
        <p:nvSpPr>
          <p:cNvPr id="64" name="Shape 6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5" name="Shape 6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6" name="Shape 6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
        <p:nvSpPr>
          <p:cNvPr id="67" name="Shape 67"/>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68" name="Shape 68"/>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9" name="Shape 69"/>
        <p:cNvGrpSpPr/>
        <p:nvPr/>
      </p:nvGrpSpPr>
      <p:grpSpPr>
        <a:xfrm>
          <a:off x="0" y="0"/>
          <a:ext cx="0" cy="0"/>
          <a:chOff x="0" y="0"/>
          <a:chExt cx="0" cy="0"/>
        </a:xfrm>
      </p:grpSpPr>
      <p:sp>
        <p:nvSpPr>
          <p:cNvPr id="70" name="Shape 70"/>
          <p:cNvSpPr txBox="1"/>
          <p:nvPr>
            <p:ph type="title"/>
          </p:nvPr>
        </p:nvSpPr>
        <p:spPr>
          <a:xfrm>
            <a:off x="457200" y="273050"/>
            <a:ext cx="3008313" cy="11620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1" name="Shape 71"/>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2" name="Shape 72"/>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73" name="Shape 7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4" name="Shape 7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5" name="Shape 7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
        <p:nvSpPr>
          <p:cNvPr id="76" name="Shape 76"/>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77" name="Shape 77"/>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8" name="Shape 78"/>
        <p:cNvGrpSpPr/>
        <p:nvPr/>
      </p:nvGrpSpPr>
      <p:grpSpPr>
        <a:xfrm>
          <a:off x="0" y="0"/>
          <a:ext cx="0" cy="0"/>
          <a:chOff x="0" y="0"/>
          <a:chExt cx="0" cy="0"/>
        </a:xfrm>
      </p:grpSpPr>
      <p:sp>
        <p:nvSpPr>
          <p:cNvPr id="79" name="Shape 79"/>
          <p:cNvSpPr txBox="1"/>
          <p:nvPr>
            <p:ph type="title"/>
          </p:nvPr>
        </p:nvSpPr>
        <p:spPr>
          <a:xfrm>
            <a:off x="1792288" y="4800600"/>
            <a:ext cx="5486399" cy="566737"/>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0" name="Shape 80"/>
          <p:cNvSpPr/>
          <p:nvPr>
            <p:ph idx="2" type="pic"/>
          </p:nvPr>
        </p:nvSpPr>
        <p:spPr>
          <a:xfrm>
            <a:off x="1792288" y="612775"/>
            <a:ext cx="5486399" cy="4114800"/>
          </a:xfrm>
          <a:prstGeom prst="rect">
            <a:avLst/>
          </a:prstGeom>
          <a:noFill/>
          <a:ln>
            <a:noFill/>
          </a:ln>
        </p:spPr>
      </p:sp>
      <p:sp>
        <p:nvSpPr>
          <p:cNvPr id="81" name="Shape 81"/>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82" name="Shape 8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3" name="Shape 8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4" name="Shape 8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
        <p:nvSpPr>
          <p:cNvPr id="85" name="Shape 85"/>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86" name="Shape 86"/>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1.xml"/><Relationship Id="rId12" Type="http://schemas.openxmlformats.org/officeDocument/2006/relationships/slideLayout" Target="../slideLayouts/slideLayout11.xml"/><Relationship Id="rId13" Type="http://schemas.openxmlformats.org/officeDocument/2006/relationships/theme" Target="../theme/theme3.xml"/><Relationship Id="rId1" Type="http://schemas.openxmlformats.org/officeDocument/2006/relationships/image" Target="../media/image00.jpg"/><Relationship Id="rId4" Type="http://schemas.openxmlformats.org/officeDocument/2006/relationships/slideLayout" Target="../slideLayouts/slideLayout3.xml"/><Relationship Id="rId10" Type="http://schemas.openxmlformats.org/officeDocument/2006/relationships/slideLayout" Target="../slideLayouts/slideLayout9.xml"/><Relationship Id="rId3" Type="http://schemas.openxmlformats.org/officeDocument/2006/relationships/slideLayout" Target="../slideLayouts/slideLayout2.xml"/><Relationship Id="rId11" Type="http://schemas.openxmlformats.org/officeDocument/2006/relationships/slideLayout" Target="../slideLayouts/slideLayout10.xml"/><Relationship Id="rId9" Type="http://schemas.openxmlformats.org/officeDocument/2006/relationships/slideLayout" Target="../slideLayouts/slideLayout8.xml"/><Relationship Id="rId6" Type="http://schemas.openxmlformats.org/officeDocument/2006/relationships/slideLayout" Target="../slideLayouts/slideLayout5.xml"/><Relationship Id="rId5" Type="http://schemas.openxmlformats.org/officeDocument/2006/relationships/slideLayout" Target="../slideLayouts/slideLayout4.xml"/><Relationship Id="rId8" Type="http://schemas.openxmlformats.org/officeDocument/2006/relationships/slideLayout" Target="../slideLayouts/slideLayout7.xml"/><Relationship Id="rId7"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8" name="Shape 8"/>
        <p:cNvGrpSpPr/>
        <p:nvPr/>
      </p:nvGrpSpPr>
      <p:grpSpPr>
        <a:xfrm>
          <a:off x="0" y="0"/>
          <a:ext cx="0" cy="0"/>
          <a:chOff x="0" y="0"/>
          <a:chExt cx="0" cy="0"/>
        </a:xfrm>
      </p:grpSpPr>
      <p:sp>
        <p:nvSpPr>
          <p:cNvPr id="9" name="Shape 9"/>
          <p:cNvSpPr txBox="1"/>
          <p:nvPr>
            <p:ph type="title"/>
          </p:nvPr>
        </p:nvSpPr>
        <p:spPr>
          <a:xfrm>
            <a:off x="384050" y="562375"/>
            <a:ext cx="8476500" cy="484799"/>
          </a:xfrm>
          <a:prstGeom prst="rect">
            <a:avLst/>
          </a:prstGeom>
          <a:noFill/>
          <a:ln>
            <a:noFill/>
          </a:ln>
        </p:spPr>
        <p:txBody>
          <a:bodyPr anchorCtr="0" anchor="ctr" bIns="91425" lIns="91425" rIns="91425" tIns="91425"/>
          <a:lstStyle>
            <a:lvl1pPr indent="0" marL="0" marR="0" rtl="0">
              <a:spcBef>
                <a:spcPts val="0"/>
              </a:spcBef>
              <a:buClr>
                <a:srgbClr val="783F04"/>
              </a:buClr>
              <a:buSzPct val="100000"/>
              <a:buFont typeface="Constantia"/>
              <a:buChar char="➢"/>
              <a:defRPr b="1" sz="2400" u="sng">
                <a:solidFill>
                  <a:srgbClr val="783F04"/>
                </a:solidFill>
                <a:latin typeface="Constantia"/>
                <a:ea typeface="Constantia"/>
                <a:cs typeface="Constantia"/>
                <a:sym typeface="Constantia"/>
              </a:defRPr>
            </a:lvl1pPr>
            <a:lvl2pPr indent="0" marL="0" marR="0" rtl="0">
              <a:spcBef>
                <a:spcPts val="0"/>
              </a:spcBef>
              <a:buClr>
                <a:srgbClr val="783F04"/>
              </a:buClr>
              <a:buSzPct val="100000"/>
              <a:buFont typeface="Constantia"/>
              <a:buChar char="○"/>
              <a:defRPr b="1" sz="2400" u="sng">
                <a:solidFill>
                  <a:srgbClr val="783F04"/>
                </a:solidFill>
                <a:latin typeface="Constantia"/>
                <a:ea typeface="Constantia"/>
                <a:cs typeface="Constantia"/>
                <a:sym typeface="Constantia"/>
              </a:defRPr>
            </a:lvl2pPr>
            <a:lvl3pPr indent="0" marL="0" marR="0" rtl="0">
              <a:spcBef>
                <a:spcPts val="0"/>
              </a:spcBef>
              <a:buClr>
                <a:srgbClr val="783F04"/>
              </a:buClr>
              <a:buSzPct val="100000"/>
              <a:buFont typeface="Constantia"/>
              <a:buChar char="■"/>
              <a:defRPr b="1" sz="2400" u="sng">
                <a:solidFill>
                  <a:srgbClr val="783F04"/>
                </a:solidFill>
                <a:latin typeface="Constantia"/>
                <a:ea typeface="Constantia"/>
                <a:cs typeface="Constantia"/>
                <a:sym typeface="Constantia"/>
              </a:defRPr>
            </a:lvl3pPr>
            <a:lvl4pPr indent="0" marL="0" marR="0" rtl="0">
              <a:spcBef>
                <a:spcPts val="0"/>
              </a:spcBef>
              <a:buClr>
                <a:srgbClr val="783F04"/>
              </a:buClr>
              <a:buSzPct val="100000"/>
              <a:buFont typeface="Constantia"/>
              <a:buChar char="●"/>
              <a:defRPr b="1" sz="2400" u="sng">
                <a:solidFill>
                  <a:srgbClr val="783F04"/>
                </a:solidFill>
                <a:latin typeface="Constantia"/>
                <a:ea typeface="Constantia"/>
                <a:cs typeface="Constantia"/>
                <a:sym typeface="Constantia"/>
              </a:defRPr>
            </a:lvl4pPr>
            <a:lvl5pPr indent="0" marL="0" marR="0" rtl="0">
              <a:spcBef>
                <a:spcPts val="0"/>
              </a:spcBef>
              <a:buClr>
                <a:srgbClr val="783F04"/>
              </a:buClr>
              <a:buSzPct val="100000"/>
              <a:buFont typeface="Constantia"/>
              <a:buChar char="○"/>
              <a:defRPr b="1" sz="2400" u="sng">
                <a:solidFill>
                  <a:srgbClr val="783F04"/>
                </a:solidFill>
                <a:latin typeface="Constantia"/>
                <a:ea typeface="Constantia"/>
                <a:cs typeface="Constantia"/>
                <a:sym typeface="Constantia"/>
              </a:defRPr>
            </a:lvl5pPr>
            <a:lvl6pPr indent="0" marL="0" marR="0" rtl="0">
              <a:spcBef>
                <a:spcPts val="0"/>
              </a:spcBef>
              <a:buClr>
                <a:srgbClr val="783F04"/>
              </a:buClr>
              <a:buSzPct val="100000"/>
              <a:buFont typeface="Constantia"/>
              <a:buChar char="■"/>
              <a:defRPr b="1" sz="2400" u="sng">
                <a:solidFill>
                  <a:srgbClr val="783F04"/>
                </a:solidFill>
                <a:latin typeface="Constantia"/>
                <a:ea typeface="Constantia"/>
                <a:cs typeface="Constantia"/>
                <a:sym typeface="Constantia"/>
              </a:defRPr>
            </a:lvl6pPr>
            <a:lvl7pPr indent="0" marL="0" marR="0" rtl="0">
              <a:spcBef>
                <a:spcPts val="0"/>
              </a:spcBef>
              <a:buClr>
                <a:srgbClr val="783F04"/>
              </a:buClr>
              <a:buSzPct val="100000"/>
              <a:buFont typeface="Constantia"/>
              <a:buChar char="●"/>
              <a:defRPr b="1" sz="2400" u="sng">
                <a:solidFill>
                  <a:srgbClr val="783F04"/>
                </a:solidFill>
                <a:latin typeface="Constantia"/>
                <a:ea typeface="Constantia"/>
                <a:cs typeface="Constantia"/>
                <a:sym typeface="Constantia"/>
              </a:defRPr>
            </a:lvl7pPr>
            <a:lvl8pPr indent="0" marL="0" marR="0" rtl="0">
              <a:spcBef>
                <a:spcPts val="0"/>
              </a:spcBef>
              <a:buClr>
                <a:srgbClr val="783F04"/>
              </a:buClr>
              <a:buSzPct val="100000"/>
              <a:buFont typeface="Constantia"/>
              <a:buChar char="○"/>
              <a:defRPr b="1" sz="2400" u="sng">
                <a:solidFill>
                  <a:srgbClr val="783F04"/>
                </a:solidFill>
                <a:latin typeface="Constantia"/>
                <a:ea typeface="Constantia"/>
                <a:cs typeface="Constantia"/>
                <a:sym typeface="Constantia"/>
              </a:defRPr>
            </a:lvl8pPr>
            <a:lvl9pPr indent="0" marL="0" marR="0" rtl="0">
              <a:spcBef>
                <a:spcPts val="0"/>
              </a:spcBef>
              <a:buClr>
                <a:srgbClr val="783F04"/>
              </a:buClr>
              <a:buSzPct val="100000"/>
              <a:buFont typeface="Constantia"/>
              <a:buChar char="■"/>
              <a:defRPr b="1" sz="2400" u="sng">
                <a:solidFill>
                  <a:srgbClr val="783F04"/>
                </a:solidFill>
                <a:latin typeface="Constantia"/>
                <a:ea typeface="Constantia"/>
                <a:cs typeface="Constantia"/>
                <a:sym typeface="Constantia"/>
              </a:defRPr>
            </a:lvl9pPr>
          </a:lstStyle>
          <a:p/>
        </p:txBody>
      </p:sp>
      <p:sp>
        <p:nvSpPr>
          <p:cNvPr id="10" name="Shape 10"/>
          <p:cNvSpPr txBox="1"/>
          <p:nvPr>
            <p:ph idx="1" type="body"/>
          </p:nvPr>
        </p:nvSpPr>
        <p:spPr>
          <a:xfrm>
            <a:off x="457200" y="1228462"/>
            <a:ext cx="8403300" cy="4897799"/>
          </a:xfrm>
          <a:prstGeom prst="rect">
            <a:avLst/>
          </a:prstGeom>
          <a:noFill/>
          <a:ln>
            <a:noFill/>
          </a:ln>
        </p:spPr>
        <p:txBody>
          <a:bodyPr anchorCtr="0" anchor="t" bIns="91425" lIns="91425" rIns="91425" tIns="91425"/>
          <a:lstStyle>
            <a:lvl1pPr indent="-139700" marL="342900" marR="0" rtl="0" algn="l">
              <a:spcBef>
                <a:spcPts val="640"/>
              </a:spcBef>
              <a:buClr>
                <a:schemeClr val="dk1"/>
              </a:buClr>
              <a:buSzPct val="100000"/>
              <a:buFont typeface="Constantia"/>
              <a:buChar char="●"/>
              <a:defRPr b="1" sz="1800">
                <a:latin typeface="Constantia"/>
                <a:ea typeface="Constantia"/>
                <a:cs typeface="Constantia"/>
                <a:sym typeface="Constantia"/>
              </a:defRPr>
            </a:lvl1pPr>
            <a:lvl2pPr indent="-107950" marL="742950" marR="0" rtl="0" algn="l">
              <a:spcBef>
                <a:spcPts val="560"/>
              </a:spcBef>
              <a:buClr>
                <a:schemeClr val="dk1"/>
              </a:buClr>
              <a:buSzPct val="100000"/>
              <a:buFont typeface="Constantia"/>
              <a:buChar char="○"/>
              <a:defRPr b="1" sz="1800">
                <a:latin typeface="Constantia"/>
                <a:ea typeface="Constantia"/>
                <a:cs typeface="Constantia"/>
                <a:sym typeface="Constantia"/>
              </a:defRPr>
            </a:lvl2pPr>
            <a:lvl3pPr indent="-76200" marL="1143000" marR="0" rtl="0" algn="l">
              <a:spcBef>
                <a:spcPts val="480"/>
              </a:spcBef>
              <a:buClr>
                <a:schemeClr val="dk1"/>
              </a:buClr>
              <a:buSzPct val="100000"/>
              <a:buFont typeface="Constantia"/>
              <a:buChar char="■"/>
              <a:defRPr b="1" sz="1800">
                <a:latin typeface="Constantia"/>
                <a:ea typeface="Constantia"/>
                <a:cs typeface="Constantia"/>
                <a:sym typeface="Constantia"/>
              </a:defRPr>
            </a:lvl3pPr>
            <a:lvl4pPr indent="-101600" marL="1600200" marR="0" rtl="0" algn="l">
              <a:spcBef>
                <a:spcPts val="400"/>
              </a:spcBef>
              <a:buClr>
                <a:schemeClr val="dk1"/>
              </a:buClr>
              <a:buSzPct val="100000"/>
              <a:buFont typeface="Constantia"/>
              <a:buChar char="●"/>
              <a:defRPr b="1" sz="1800">
                <a:latin typeface="Constantia"/>
                <a:ea typeface="Constantia"/>
                <a:cs typeface="Constantia"/>
                <a:sym typeface="Constantia"/>
              </a:defRPr>
            </a:lvl4pPr>
            <a:lvl5pPr indent="-101600" marL="2057400" marR="0" rtl="0" algn="l">
              <a:spcBef>
                <a:spcPts val="400"/>
              </a:spcBef>
              <a:buClr>
                <a:schemeClr val="dk1"/>
              </a:buClr>
              <a:buSzPct val="100000"/>
              <a:buFont typeface="Constantia"/>
              <a:buChar char="○"/>
              <a:defRPr b="1" sz="1800">
                <a:latin typeface="Constantia"/>
                <a:ea typeface="Constantia"/>
                <a:cs typeface="Constantia"/>
                <a:sym typeface="Constantia"/>
              </a:defRPr>
            </a:lvl5pPr>
            <a:lvl6pPr indent="-101600" marL="2514600" marR="0" rtl="0" algn="l">
              <a:spcBef>
                <a:spcPts val="400"/>
              </a:spcBef>
              <a:buClr>
                <a:schemeClr val="dk1"/>
              </a:buClr>
              <a:buSzPct val="100000"/>
              <a:buFont typeface="Constantia"/>
              <a:buChar char="■"/>
              <a:defRPr b="1" sz="1800">
                <a:latin typeface="Constantia"/>
                <a:ea typeface="Constantia"/>
                <a:cs typeface="Constantia"/>
                <a:sym typeface="Constantia"/>
              </a:defRPr>
            </a:lvl6pPr>
            <a:lvl7pPr indent="-101600" marL="2971800" marR="0" rtl="0" algn="l">
              <a:spcBef>
                <a:spcPts val="400"/>
              </a:spcBef>
              <a:buClr>
                <a:schemeClr val="dk1"/>
              </a:buClr>
              <a:buSzPct val="100000"/>
              <a:buFont typeface="Constantia"/>
              <a:buChar char="●"/>
              <a:defRPr b="1" sz="1800">
                <a:latin typeface="Constantia"/>
                <a:ea typeface="Constantia"/>
                <a:cs typeface="Constantia"/>
                <a:sym typeface="Constantia"/>
              </a:defRPr>
            </a:lvl7pPr>
            <a:lvl8pPr indent="-101600" marL="3429000" marR="0" rtl="0" algn="l">
              <a:spcBef>
                <a:spcPts val="400"/>
              </a:spcBef>
              <a:buClr>
                <a:schemeClr val="dk1"/>
              </a:buClr>
              <a:buSzPct val="100000"/>
              <a:buFont typeface="Constantia"/>
              <a:buChar char="○"/>
              <a:defRPr b="1" sz="1800">
                <a:latin typeface="Constantia"/>
                <a:ea typeface="Constantia"/>
                <a:cs typeface="Constantia"/>
                <a:sym typeface="Constantia"/>
              </a:defRPr>
            </a:lvl8pPr>
            <a:lvl9pPr indent="-101600" marL="3886200" marR="0" rtl="0" algn="l">
              <a:spcBef>
                <a:spcPts val="400"/>
              </a:spcBef>
              <a:buClr>
                <a:schemeClr val="dk1"/>
              </a:buClr>
              <a:buSzPct val="100000"/>
              <a:buFont typeface="Constantia"/>
              <a:buChar char="■"/>
              <a:defRPr b="1" sz="1800">
                <a:latin typeface="Constantia"/>
                <a:ea typeface="Constantia"/>
                <a:cs typeface="Constantia"/>
                <a:sym typeface="Constantia"/>
              </a:defRPr>
            </a:lvl9pPr>
          </a:lstStyle>
          <a:p/>
        </p:txBody>
      </p:sp>
      <p:sp>
        <p:nvSpPr>
          <p:cNvPr id="11" name="Shape 1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2" name="Shape 1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3" name="Shape 1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06.png"/><Relationship Id="rId3" Type="http://schemas.openxmlformats.org/officeDocument/2006/relationships/image" Target="../media/image07.png"/><Relationship Id="rId6" Type="http://schemas.openxmlformats.org/officeDocument/2006/relationships/image" Target="../media/image11.png"/><Relationship Id="rId5" Type="http://schemas.openxmlformats.org/officeDocument/2006/relationships/image" Target="../media/image0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 Id="rId3" Type="http://schemas.openxmlformats.org/officeDocument/2006/relationships/image" Target="../media/image0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1.png"/><Relationship Id="rId3" Type="http://schemas.openxmlformats.org/officeDocument/2006/relationships/image" Target="../media/image12.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9.png"/><Relationship Id="rId3" Type="http://schemas.openxmlformats.org/officeDocument/2006/relationships/image" Target="../media/image10.png"/><Relationship Id="rId9" Type="http://schemas.openxmlformats.org/officeDocument/2006/relationships/image" Target="../media/image24.png"/><Relationship Id="rId6" Type="http://schemas.openxmlformats.org/officeDocument/2006/relationships/image" Target="../media/image16.png"/><Relationship Id="rId5" Type="http://schemas.openxmlformats.org/officeDocument/2006/relationships/image" Target="../media/image15.png"/><Relationship Id="rId8" Type="http://schemas.openxmlformats.org/officeDocument/2006/relationships/image" Target="../media/image27.png"/><Relationship Id="rId7"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7.png"/><Relationship Id="rId3" Type="http://schemas.openxmlformats.org/officeDocument/2006/relationships/image" Target="../media/image18.png"/><Relationship Id="rId6" Type="http://schemas.openxmlformats.org/officeDocument/2006/relationships/image" Target="../media/image26.png"/><Relationship Id="rId5"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5.png"/><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 Id="rId3" Type="http://schemas.openxmlformats.org/officeDocument/2006/relationships/image" Target="../media/image0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30.png"/><Relationship Id="rId3" Type="http://schemas.openxmlformats.org/officeDocument/2006/relationships/image" Target="../media/image2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 Id="rId3" Type="http://schemas.openxmlformats.org/officeDocument/2006/relationships/image" Target="../media/image3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 Id="rId4" Type="http://schemas.openxmlformats.org/officeDocument/2006/relationships/hyperlink" Target="http://unesdoc.unesco.org/images/0018/001897/189753e.pdf" TargetMode="External"/><Relationship Id="rId3" Type="http://schemas.openxmlformats.org/officeDocument/2006/relationships/hyperlink" Target="http://citeseerx.ist.psu.edu/viewdoc/summary?doi=10.1.1.28.6865" TargetMode="External"/><Relationship Id="rId6" Type="http://schemas.openxmlformats.org/officeDocument/2006/relationships/hyperlink" Target="https://www.westgard.com/lesson42.htm" TargetMode="External"/><Relationship Id="rId5" Type="http://schemas.openxmlformats.org/officeDocument/2006/relationships/hyperlink" Target="http://data.worldbank.org/" TargetMode="External"/><Relationship Id="rId8" Type="http://schemas.openxmlformats.org/officeDocument/2006/relationships/hyperlink" Target="http://patentimages.storage.googleapis.com/pdfs/US7251636.pdf" TargetMode="External"/><Relationship Id="rId7" Type="http://schemas.openxmlformats.org/officeDocument/2006/relationships/hyperlink" Target="http://unesdoc.unesco.org/images/0018/001897/189753e.pdf"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 Id="rId4" Type="http://schemas.openxmlformats.org/officeDocument/2006/relationships/hyperlink" Target="http://www.britannica.com/EBchecked/topic/1929166/investment-incentive" TargetMode="External"/><Relationship Id="rId3" Type="http://schemas.openxmlformats.org/officeDocument/2006/relationships/hyperlink" Target="http://link.springer.com/article/10.1007%2FBF00994110" TargetMode="External"/><Relationship Id="rId6" Type="http://schemas.openxmlformats.org/officeDocument/2006/relationships/hyperlink" Target="http://online.liebertpub.com/doi/abs/10.1089/cmb.2004.11.581" TargetMode="External"/><Relationship Id="rId5" Type="http://schemas.openxmlformats.org/officeDocument/2006/relationships/hyperlink" Target="http://dl.acm.org/citation.cfm?id=2073820" TargetMode="External"/><Relationship Id="rId7" Type="http://schemas.openxmlformats.org/officeDocument/2006/relationships/hyperlink" Target="http://www.quora.com/What-is-the-difference-between-the-manufacturing-sector-and-the-industrial-sector"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 Id="rId3" Type="http://schemas.openxmlformats.org/officeDocument/2006/relationships/image" Target="../media/image3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 Id="rId3" Type="http://schemas.openxmlformats.org/officeDocument/2006/relationships/image" Target="../media/image0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09.png"/><Relationship Id="rId3" Type="http://schemas.openxmlformats.org/officeDocument/2006/relationships/image" Target="../media/image0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nvSpPr>
        <p:spPr>
          <a:xfrm>
            <a:off x="-8000" y="1135550"/>
            <a:ext cx="9057000" cy="7695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3600">
                <a:solidFill>
                  <a:srgbClr val="783F04"/>
                </a:solidFill>
                <a:latin typeface="Georgia"/>
                <a:ea typeface="Georgia"/>
                <a:cs typeface="Georgia"/>
                <a:sym typeface="Georgia"/>
              </a:rPr>
              <a:t>Artificial Intelligence II</a:t>
            </a:r>
          </a:p>
        </p:txBody>
      </p:sp>
      <p:sp>
        <p:nvSpPr>
          <p:cNvPr id="101" name="Shape 101"/>
          <p:cNvSpPr txBox="1"/>
          <p:nvPr/>
        </p:nvSpPr>
        <p:spPr>
          <a:xfrm>
            <a:off x="3640355" y="4812267"/>
            <a:ext cx="2150844" cy="461664"/>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1" baseline="0" i="0" lang="en-US" sz="2400" u="sng" cap="none" strike="noStrike">
                <a:solidFill>
                  <a:srgbClr val="783F04"/>
                </a:solidFill>
                <a:latin typeface="Constantia"/>
                <a:ea typeface="Constantia"/>
                <a:cs typeface="Constantia"/>
                <a:sym typeface="Constantia"/>
              </a:rPr>
              <a:t>Presented By </a:t>
            </a:r>
          </a:p>
        </p:txBody>
      </p:sp>
      <p:sp>
        <p:nvSpPr>
          <p:cNvPr id="102" name="Shape 102"/>
          <p:cNvSpPr txBox="1"/>
          <p:nvPr/>
        </p:nvSpPr>
        <p:spPr>
          <a:xfrm>
            <a:off x="2834578" y="5269467"/>
            <a:ext cx="3794821" cy="369332"/>
          </a:xfrm>
          <a:prstGeom prst="rect">
            <a:avLst/>
          </a:prstGeom>
          <a:noFill/>
          <a:ln>
            <a:noFill/>
          </a:ln>
        </p:spPr>
        <p:txBody>
          <a:bodyPr anchorCtr="0" anchor="t" bIns="45700" lIns="91425" rIns="91425" tIns="45700">
            <a:noAutofit/>
          </a:bodyPr>
          <a:lstStyle/>
          <a:p>
            <a:pPr indent="0" lvl="0" marL="0" marR="0" rtl="0" algn="ctr">
              <a:spcBef>
                <a:spcPts val="0"/>
              </a:spcBef>
              <a:buClr>
                <a:schemeClr val="dk1"/>
              </a:buClr>
              <a:buSzPct val="61111"/>
              <a:buFont typeface="Arial"/>
              <a:buNone/>
            </a:pPr>
            <a:r>
              <a:rPr b="1" lang="en-US" sz="1800">
                <a:solidFill>
                  <a:schemeClr val="dk1"/>
                </a:solidFill>
                <a:latin typeface="Constantia"/>
                <a:ea typeface="Constantia"/>
                <a:cs typeface="Constantia"/>
                <a:sym typeface="Constantia"/>
              </a:rPr>
              <a:t>Fernando Torre</a:t>
            </a:r>
          </a:p>
          <a:p>
            <a:pPr lvl="0" rtl="0" algn="ctr">
              <a:spcBef>
                <a:spcPts val="0"/>
              </a:spcBef>
              <a:buClr>
                <a:schemeClr val="dk1"/>
              </a:buClr>
              <a:buSzPct val="61111"/>
              <a:buFont typeface="Arial"/>
              <a:buNone/>
            </a:pPr>
            <a:r>
              <a:rPr b="1" lang="en-US" sz="1800">
                <a:solidFill>
                  <a:schemeClr val="dk1"/>
                </a:solidFill>
                <a:latin typeface="Constantia"/>
                <a:ea typeface="Constantia"/>
                <a:cs typeface="Constantia"/>
                <a:sym typeface="Constantia"/>
              </a:rPr>
              <a:t>Lim Chanmann</a:t>
            </a:r>
          </a:p>
          <a:p>
            <a:pPr indent="0" lvl="0" marL="0" marR="0" rtl="0" algn="ctr">
              <a:spcBef>
                <a:spcPts val="0"/>
              </a:spcBef>
              <a:buSzPct val="61111"/>
              <a:buNone/>
            </a:pPr>
            <a:r>
              <a:rPr b="1" lang="en-US" sz="1800">
                <a:solidFill>
                  <a:schemeClr val="dk1"/>
                </a:solidFill>
                <a:latin typeface="Constantia"/>
                <a:ea typeface="Constantia"/>
                <a:cs typeface="Constantia"/>
                <a:sym typeface="Constantia"/>
              </a:rPr>
              <a:t>Adil Al-Azzawi</a:t>
            </a:r>
          </a:p>
        </p:txBody>
      </p:sp>
      <p:sp>
        <p:nvSpPr>
          <p:cNvPr id="103" name="Shape 103"/>
          <p:cNvSpPr txBox="1"/>
          <p:nvPr/>
        </p:nvSpPr>
        <p:spPr>
          <a:xfrm>
            <a:off x="25500" y="2274900"/>
            <a:ext cx="9057000" cy="16113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1" lang="en-US" sz="3000">
                <a:latin typeface="Georgia"/>
                <a:ea typeface="Georgia"/>
                <a:cs typeface="Georgia"/>
                <a:sym typeface="Georgia"/>
              </a:rPr>
              <a:t>An STE-based methodology for constructing Bayesian Belief Networks</a:t>
            </a:r>
          </a:p>
        </p:txBody>
      </p:sp>
      <p:sp>
        <p:nvSpPr>
          <p:cNvPr id="104" name="Shape 104"/>
          <p:cNvSpPr txBox="1"/>
          <p:nvPr/>
        </p:nvSpPr>
        <p:spPr>
          <a:xfrm>
            <a:off x="25426" y="1135550"/>
            <a:ext cx="9057000" cy="7695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3600">
                <a:solidFill>
                  <a:srgbClr val="F1C232"/>
                </a:solidFill>
                <a:latin typeface="Georgia"/>
                <a:ea typeface="Georgia"/>
                <a:cs typeface="Georgia"/>
                <a:sym typeface="Georgia"/>
              </a:rPr>
              <a:t>Artificial Intelligence II</a:t>
            </a:r>
          </a:p>
        </p:txBody>
      </p:sp>
      <p:sp>
        <p:nvSpPr>
          <p:cNvPr id="105" name="Shape 105"/>
          <p:cNvSpPr txBox="1"/>
          <p:nvPr/>
        </p:nvSpPr>
        <p:spPr>
          <a:xfrm>
            <a:off x="103100" y="3587250"/>
            <a:ext cx="8946000" cy="5232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latin typeface="Georgia"/>
                <a:ea typeface="Georgia"/>
                <a:cs typeface="Georgia"/>
                <a:sym typeface="Georgia"/>
              </a:rPr>
              <a:t>As applied to the prediction of Economic Indicators</a:t>
            </a:r>
          </a:p>
        </p:txBody>
      </p:sp>
      <p:sp>
        <p:nvSpPr>
          <p:cNvPr id="106" name="Shape 106"/>
          <p:cNvSpPr txBox="1"/>
          <p:nvPr/>
        </p:nvSpPr>
        <p:spPr>
          <a:xfrm>
            <a:off x="6257" y="1716634"/>
            <a:ext cx="9057000" cy="7695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FFFF00"/>
                </a:solidFill>
                <a:latin typeface="Georgia"/>
                <a:ea typeface="Georgia"/>
                <a:cs typeface="Georgia"/>
                <a:sym typeface="Georgia"/>
              </a:rPr>
              <a:t>Final Project</a:t>
            </a:r>
          </a:p>
        </p:txBody>
      </p:sp>
      <p:sp>
        <p:nvSpPr>
          <p:cNvPr id="107" name="Shape 107"/>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108" name="Shape 108"/>
          <p:cNvSpPr txBox="1"/>
          <p:nvPr/>
        </p:nvSpPr>
        <p:spPr>
          <a:xfrm>
            <a:off x="283849" y="6553200"/>
            <a:ext cx="3138000" cy="198300"/>
          </a:xfrm>
          <a:prstGeom prst="rect">
            <a:avLst/>
          </a:prstGeom>
          <a:solidFill>
            <a:srgbClr val="FFE599"/>
          </a:solid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Fernando Torre, Lim Chanmann, and Adil Al-Azzawi</a:t>
            </a:r>
          </a:p>
        </p:txBody>
      </p:sp>
      <p:sp>
        <p:nvSpPr>
          <p:cNvPr id="109" name="Shape 109"/>
          <p:cNvSpPr/>
          <p:nvPr/>
        </p:nvSpPr>
        <p:spPr>
          <a:xfrm>
            <a:off x="6016800" y="129600"/>
            <a:ext cx="3074999" cy="369299"/>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Georgia"/>
                <a:ea typeface="Georgia"/>
                <a:cs typeface="Georgia"/>
                <a:sym typeface="Georgia"/>
              </a:rPr>
              <a:t>Final Project</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384050" y="562375"/>
            <a:ext cx="8476500" cy="484799"/>
          </a:xfrm>
          <a:prstGeom prst="rect">
            <a:avLst/>
          </a:prstGeom>
        </p:spPr>
        <p:txBody>
          <a:bodyPr anchorCtr="0" anchor="ctr" bIns="91425" lIns="91425" rIns="91425" tIns="91425">
            <a:noAutofit/>
          </a:bodyPr>
          <a:lstStyle/>
          <a:p>
            <a:pPr lvl="0" rtl="0" algn="ctr">
              <a:spcBef>
                <a:spcPts val="0"/>
              </a:spcBef>
              <a:buNone/>
            </a:pPr>
            <a:r>
              <a:rPr lang="en-US"/>
              <a:t>Meta-problem</a:t>
            </a:r>
          </a:p>
        </p:txBody>
      </p:sp>
      <p:sp>
        <p:nvSpPr>
          <p:cNvPr id="252" name="Shape 252"/>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253" name="Shape 253"/>
          <p:cNvSpPr txBox="1"/>
          <p:nvPr/>
        </p:nvSpPr>
        <p:spPr>
          <a:xfrm>
            <a:off x="582700" y="3320046"/>
            <a:ext cx="2420400" cy="1073400"/>
          </a:xfrm>
          <a:prstGeom prst="rect">
            <a:avLst/>
          </a:prstGeom>
          <a:noFill/>
          <a:ln>
            <a:noFill/>
          </a:ln>
        </p:spPr>
        <p:txBody>
          <a:bodyPr anchorCtr="0" anchor="t" bIns="91425" lIns="91425" rIns="91425" tIns="91425">
            <a:noAutofit/>
          </a:bodyPr>
          <a:lstStyle/>
          <a:p>
            <a:pPr indent="-381000" lvl="0" marL="457200" rtl="0">
              <a:spcBef>
                <a:spcPts val="0"/>
              </a:spcBef>
              <a:buClr>
                <a:srgbClr val="000000"/>
              </a:buClr>
              <a:buSzPct val="100000"/>
              <a:buFont typeface="Georgia"/>
              <a:buChar char="●"/>
            </a:pPr>
            <a:r>
              <a:rPr lang="en-US" sz="2400">
                <a:latin typeface="Georgia"/>
                <a:ea typeface="Georgia"/>
                <a:cs typeface="Georgia"/>
                <a:sym typeface="Georgia"/>
              </a:rPr>
              <a:t>Variables</a:t>
            </a:r>
          </a:p>
          <a:p>
            <a:pPr indent="-381000" lvl="0" marL="457200" rtl="0">
              <a:spcBef>
                <a:spcPts val="0"/>
              </a:spcBef>
              <a:buClr>
                <a:srgbClr val="000000"/>
              </a:buClr>
              <a:buSzPct val="100000"/>
              <a:buFont typeface="Georgia"/>
              <a:buChar char="●"/>
            </a:pPr>
            <a:r>
              <a:rPr lang="en-US" sz="2400">
                <a:latin typeface="Georgia"/>
                <a:ea typeface="Georgia"/>
                <a:cs typeface="Georgia"/>
                <a:sym typeface="Georgia"/>
              </a:rPr>
              <a:t>Domain Knowledge</a:t>
            </a:r>
          </a:p>
        </p:txBody>
      </p:sp>
      <p:sp>
        <p:nvSpPr>
          <p:cNvPr id="254" name="Shape 254"/>
          <p:cNvSpPr/>
          <p:nvPr/>
        </p:nvSpPr>
        <p:spPr>
          <a:xfrm rot="-5400000">
            <a:off x="2764450" y="3698687"/>
            <a:ext cx="774599" cy="297300"/>
          </a:xfrm>
          <a:prstGeom prst="downArrow">
            <a:avLst>
              <a:gd fmla="val 50000" name="adj1"/>
              <a:gd fmla="val 50000" name="adj2"/>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55" name="Shape 255"/>
          <p:cNvSpPr/>
          <p:nvPr/>
        </p:nvSpPr>
        <p:spPr>
          <a:xfrm rot="-5400000">
            <a:off x="5730450" y="3698687"/>
            <a:ext cx="774599" cy="297300"/>
          </a:xfrm>
          <a:prstGeom prst="downArrow">
            <a:avLst>
              <a:gd fmla="val 50000" name="adj1"/>
              <a:gd fmla="val 50000" name="adj2"/>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56" name="Shape 256"/>
          <p:cNvSpPr/>
          <p:nvPr/>
        </p:nvSpPr>
        <p:spPr>
          <a:xfrm>
            <a:off x="3526125" y="2928475"/>
            <a:ext cx="2274000" cy="1688399"/>
          </a:xfrm>
          <a:prstGeom prst="rect">
            <a:avLst/>
          </a:prstGeom>
          <a:solidFill>
            <a:srgbClr val="000000"/>
          </a:solidFill>
          <a:ln cap="flat" w="19050">
            <a:solidFill>
              <a:srgbClr val="FFFF00"/>
            </a:solidFill>
            <a:prstDash val="solid"/>
            <a:round/>
            <a:headEnd len="med" w="med" type="none"/>
            <a:tailEnd len="med" w="med" type="none"/>
          </a:ln>
        </p:spPr>
        <p:txBody>
          <a:bodyPr anchorCtr="0" anchor="t" bIns="91425" lIns="91425" rIns="91425" tIns="91425">
            <a:noAutofit/>
          </a:bodyPr>
          <a:lstStyle/>
          <a:p>
            <a:pPr indent="457200" lvl="0" marL="457200" rtl="0" algn="r">
              <a:spcBef>
                <a:spcPts val="0"/>
              </a:spcBef>
              <a:buNone/>
            </a:pPr>
            <a:r>
              <a:rPr lang="en-US" sz="4800">
                <a:solidFill>
                  <a:schemeClr val="lt1"/>
                </a:solidFill>
              </a:rPr>
              <a:t>’</a:t>
            </a:r>
            <a:r>
              <a:rPr lang="en-US">
                <a:solidFill>
                  <a:schemeClr val="lt1"/>
                </a:solidFill>
              </a:rPr>
              <a:t> </a:t>
            </a:r>
          </a:p>
        </p:txBody>
      </p:sp>
      <p:sp>
        <p:nvSpPr>
          <p:cNvPr id="257" name="Shape 257"/>
          <p:cNvSpPr/>
          <p:nvPr/>
        </p:nvSpPr>
        <p:spPr>
          <a:xfrm>
            <a:off x="6492969" y="3372642"/>
            <a:ext cx="1244399" cy="923999"/>
          </a:xfrm>
          <a:prstGeom prst="rect">
            <a:avLst/>
          </a:prstGeom>
          <a:solidFill>
            <a:srgbClr val="000000"/>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solidFill>
                <a:schemeClr val="lt1"/>
              </a:solidFill>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384050" y="562375"/>
            <a:ext cx="8476500" cy="484799"/>
          </a:xfrm>
          <a:prstGeom prst="rect">
            <a:avLst/>
          </a:prstGeom>
          <a:ln>
            <a:noFill/>
          </a:ln>
        </p:spPr>
        <p:txBody>
          <a:bodyPr anchorCtr="0" anchor="t" bIns="91425" lIns="91425" rIns="91425" tIns="91425">
            <a:noAutofit/>
          </a:bodyPr>
          <a:lstStyle/>
          <a:p>
            <a:pPr indent="-228600" lvl="0" marL="457200" rtl="0">
              <a:spcBef>
                <a:spcPts val="0"/>
              </a:spcBef>
              <a:buClr>
                <a:srgbClr val="783F04"/>
              </a:buClr>
              <a:buSzPct val="100000"/>
              <a:buFont typeface="Constantia"/>
              <a:buNone/>
            </a:pPr>
            <a:r>
              <a:rPr lang="en-US"/>
              <a:t>Problem Parameters</a:t>
            </a:r>
          </a:p>
        </p:txBody>
      </p:sp>
      <p:sp>
        <p:nvSpPr>
          <p:cNvPr id="264" name="Shape 264"/>
          <p:cNvSpPr txBox="1"/>
          <p:nvPr>
            <p:ph idx="1" type="body"/>
          </p:nvPr>
        </p:nvSpPr>
        <p:spPr>
          <a:xfrm>
            <a:off x="457200" y="1600200"/>
            <a:ext cx="4038599" cy="4526100"/>
          </a:xfrm>
          <a:prstGeom prst="rect">
            <a:avLst/>
          </a:prstGeom>
          <a:ln>
            <a:noFill/>
          </a:ln>
        </p:spPr>
        <p:txBody>
          <a:bodyPr anchorCtr="0" anchor="t" bIns="91425" lIns="91425" rIns="91425" tIns="91425">
            <a:noAutofit/>
          </a:bodyPr>
          <a:lstStyle/>
          <a:p>
            <a:pPr indent="-381000" lvl="0" marL="457200" rtl="0">
              <a:lnSpc>
                <a:spcPct val="100000"/>
              </a:lnSpc>
              <a:spcBef>
                <a:spcPts val="0"/>
              </a:spcBef>
              <a:buClr>
                <a:schemeClr val="dk1"/>
              </a:buClr>
              <a:buSzPct val="100000"/>
              <a:buFont typeface="Constantia"/>
              <a:buChar char="●"/>
            </a:pPr>
            <a:r>
              <a:rPr lang="en-US" sz="2400"/>
              <a:t>Economic Indicators</a:t>
            </a:r>
          </a:p>
          <a:p>
            <a:pPr indent="-381000" lvl="1" marL="914400" rtl="0">
              <a:lnSpc>
                <a:spcPct val="100000"/>
              </a:lnSpc>
              <a:spcBef>
                <a:spcPts val="0"/>
              </a:spcBef>
              <a:buClr>
                <a:srgbClr val="5B0F00"/>
              </a:buClr>
              <a:buSzPct val="100000"/>
              <a:buFont typeface="Constantia"/>
              <a:buChar char="○"/>
            </a:pPr>
            <a:r>
              <a:rPr lang="en-US" sz="2400">
                <a:solidFill>
                  <a:srgbClr val="5B0F00"/>
                </a:solidFill>
              </a:rPr>
              <a:t>Purchasing Power Parity (PPP)</a:t>
            </a:r>
          </a:p>
          <a:p>
            <a:pPr indent="-381000" lvl="1" marL="914400" rtl="0">
              <a:lnSpc>
                <a:spcPct val="100000"/>
              </a:lnSpc>
              <a:spcBef>
                <a:spcPts val="0"/>
              </a:spcBef>
              <a:buClr>
                <a:srgbClr val="5B0F00"/>
              </a:buClr>
              <a:buSzPct val="100000"/>
              <a:buFont typeface="Constantia"/>
              <a:buChar char="○"/>
            </a:pPr>
            <a:r>
              <a:rPr lang="en-US" sz="2400">
                <a:solidFill>
                  <a:srgbClr val="5B0F00"/>
                </a:solidFill>
              </a:rPr>
              <a:t>GDP growth</a:t>
            </a:r>
          </a:p>
          <a:p>
            <a:pPr indent="-381000" lvl="0" marL="457200" rtl="0">
              <a:lnSpc>
                <a:spcPct val="100000"/>
              </a:lnSpc>
              <a:spcBef>
                <a:spcPts val="1000"/>
              </a:spcBef>
              <a:buClr>
                <a:schemeClr val="dk1"/>
              </a:buClr>
              <a:buSzPct val="100000"/>
              <a:buFont typeface="Constantia"/>
              <a:buChar char="●"/>
            </a:pPr>
            <a:r>
              <a:rPr lang="en-US" sz="2400"/>
              <a:t>Production indicators</a:t>
            </a:r>
          </a:p>
          <a:p>
            <a:pPr indent="-381000" lvl="1" marL="914400" rtl="0">
              <a:lnSpc>
                <a:spcPct val="100000"/>
              </a:lnSpc>
              <a:spcBef>
                <a:spcPts val="0"/>
              </a:spcBef>
              <a:buClr>
                <a:srgbClr val="5B0F00"/>
              </a:buClr>
              <a:buSzPct val="100000"/>
              <a:buFont typeface="Constantia"/>
              <a:buChar char="○"/>
            </a:pPr>
            <a:r>
              <a:rPr lang="en-US" sz="2400">
                <a:solidFill>
                  <a:srgbClr val="5B0F00"/>
                </a:solidFill>
              </a:rPr>
              <a:t>Agriculture output </a:t>
            </a:r>
          </a:p>
          <a:p>
            <a:pPr indent="-381000" lvl="1" marL="914400" rtl="0">
              <a:lnSpc>
                <a:spcPct val="100000"/>
              </a:lnSpc>
              <a:spcBef>
                <a:spcPts val="0"/>
              </a:spcBef>
              <a:buClr>
                <a:srgbClr val="5B0F00"/>
              </a:buClr>
              <a:buSzPct val="100000"/>
              <a:buFont typeface="Constantia"/>
              <a:buChar char="○"/>
            </a:pPr>
            <a:r>
              <a:rPr lang="en-US" sz="2400">
                <a:solidFill>
                  <a:srgbClr val="5B0F00"/>
                </a:solidFill>
              </a:rPr>
              <a:t>Industry output</a:t>
            </a:r>
          </a:p>
          <a:p>
            <a:pPr indent="-381000" lvl="1" marL="914400" rtl="0">
              <a:lnSpc>
                <a:spcPct val="100000"/>
              </a:lnSpc>
              <a:spcBef>
                <a:spcPts val="0"/>
              </a:spcBef>
              <a:buClr>
                <a:srgbClr val="5B0F00"/>
              </a:buClr>
              <a:buSzPct val="100000"/>
              <a:buFont typeface="Constantia"/>
              <a:buChar char="○"/>
            </a:pPr>
            <a:r>
              <a:rPr lang="en-US" sz="2400">
                <a:solidFill>
                  <a:srgbClr val="5B0F00"/>
                </a:solidFill>
              </a:rPr>
              <a:t>Services output</a:t>
            </a:r>
          </a:p>
          <a:p>
            <a:pPr indent="-381000" lvl="1" marL="914400" rtl="0">
              <a:lnSpc>
                <a:spcPct val="100000"/>
              </a:lnSpc>
              <a:spcBef>
                <a:spcPts val="0"/>
              </a:spcBef>
              <a:buClr>
                <a:srgbClr val="5B0F00"/>
              </a:buClr>
              <a:buSzPct val="100000"/>
              <a:buFont typeface="Constantia"/>
              <a:buChar char="○"/>
            </a:pPr>
            <a:r>
              <a:rPr lang="en-US" sz="2400">
                <a:solidFill>
                  <a:srgbClr val="5B0F00"/>
                </a:solidFill>
              </a:rPr>
              <a:t>Unemployment</a:t>
            </a:r>
          </a:p>
        </p:txBody>
      </p:sp>
      <p:sp>
        <p:nvSpPr>
          <p:cNvPr id="265" name="Shape 265"/>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266" name="Shape 266"/>
          <p:cNvSpPr txBox="1"/>
          <p:nvPr>
            <p:ph idx="2" type="body"/>
          </p:nvPr>
        </p:nvSpPr>
        <p:spPr>
          <a:xfrm>
            <a:off x="4648200" y="1600200"/>
            <a:ext cx="4038599" cy="4526100"/>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Constantia"/>
              <a:buChar char="●"/>
            </a:pPr>
            <a:r>
              <a:rPr lang="en-US" sz="2400">
                <a:solidFill>
                  <a:schemeClr val="dk1"/>
                </a:solidFill>
              </a:rPr>
              <a:t>Education</a:t>
            </a:r>
          </a:p>
          <a:p>
            <a:pPr indent="-381000" lvl="1" marL="914400" rtl="0">
              <a:spcBef>
                <a:spcPts val="0"/>
              </a:spcBef>
              <a:buClr>
                <a:srgbClr val="5B0F00"/>
              </a:buClr>
              <a:buSzPct val="100000"/>
              <a:buFont typeface="Constantia"/>
              <a:buChar char="○"/>
            </a:pPr>
            <a:r>
              <a:rPr lang="en-US" sz="2400">
                <a:solidFill>
                  <a:srgbClr val="5B0F00"/>
                </a:solidFill>
              </a:rPr>
              <a:t>% Adults that went to college</a:t>
            </a:r>
          </a:p>
          <a:p>
            <a:pPr indent="-381000" lvl="1" marL="914400" rtl="0">
              <a:spcBef>
                <a:spcPts val="0"/>
              </a:spcBef>
              <a:buClr>
                <a:srgbClr val="5B0F00"/>
              </a:buClr>
              <a:buSzPct val="100000"/>
              <a:buFont typeface="Constantia"/>
              <a:buChar char="○"/>
            </a:pPr>
            <a:r>
              <a:rPr lang="en-US" sz="2400">
                <a:solidFill>
                  <a:srgbClr val="5B0F00"/>
                </a:solidFill>
              </a:rPr>
              <a:t>% Adults that went to high school</a:t>
            </a:r>
          </a:p>
          <a:p>
            <a:pPr indent="-381000" lvl="0" marL="457200" rtl="0">
              <a:spcBef>
                <a:spcPts val="0"/>
              </a:spcBef>
              <a:buClr>
                <a:schemeClr val="dk1"/>
              </a:buClr>
              <a:buSzPct val="100000"/>
              <a:buFont typeface="Constantia"/>
              <a:buChar char="●"/>
            </a:pPr>
            <a:r>
              <a:rPr lang="en-US" sz="2400">
                <a:solidFill>
                  <a:schemeClr val="dk1"/>
                </a:solidFill>
              </a:rPr>
              <a:t>Innovation indicators</a:t>
            </a:r>
          </a:p>
          <a:p>
            <a:pPr indent="-381000" lvl="1" marL="914400" rtl="0">
              <a:spcBef>
                <a:spcPts val="0"/>
              </a:spcBef>
              <a:buClr>
                <a:srgbClr val="5B0F00"/>
              </a:buClr>
              <a:buSzPct val="100000"/>
              <a:buFont typeface="Constantia"/>
              <a:buChar char="○"/>
            </a:pPr>
            <a:r>
              <a:rPr lang="en-US" sz="2400">
                <a:solidFill>
                  <a:srgbClr val="5B0F00"/>
                </a:solidFill>
              </a:rPr>
              <a:t>Papers published</a:t>
            </a:r>
          </a:p>
          <a:p>
            <a:pPr indent="-381000" lvl="1" marL="914400" rtl="0">
              <a:spcBef>
                <a:spcPts val="0"/>
              </a:spcBef>
              <a:buClr>
                <a:srgbClr val="5B0F00"/>
              </a:buClr>
              <a:buSzPct val="100000"/>
              <a:buFont typeface="Constantia"/>
              <a:buChar char="○"/>
            </a:pPr>
            <a:r>
              <a:rPr lang="en-US" sz="2400">
                <a:solidFill>
                  <a:srgbClr val="5B0F00"/>
                </a:solidFill>
              </a:rPr>
              <a:t>Trademark applications</a:t>
            </a:r>
          </a:p>
          <a:p>
            <a:pPr indent="-381000" lvl="1" marL="914400" rtl="0">
              <a:spcBef>
                <a:spcPts val="0"/>
              </a:spcBef>
              <a:buClr>
                <a:srgbClr val="5B0F00"/>
              </a:buClr>
              <a:buSzPct val="100000"/>
              <a:buFont typeface="Constantia"/>
              <a:buChar char="○"/>
            </a:pPr>
            <a:r>
              <a:rPr lang="en-US" sz="2400">
                <a:solidFill>
                  <a:srgbClr val="5B0F00"/>
                </a:solidFill>
              </a:rPr>
              <a:t>Government incentives</a:t>
            </a:r>
          </a:p>
        </p:txBody>
      </p:sp>
      <p:sp>
        <p:nvSpPr>
          <p:cNvPr id="267" name="Shape 267"/>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pic>
        <p:nvPicPr>
          <p:cNvPr id="268" name="Shape 268"/>
          <p:cNvPicPr preferRelativeResize="0"/>
          <p:nvPr/>
        </p:nvPicPr>
        <p:blipFill>
          <a:blip r:embed="rId3">
            <a:alphaModFix/>
          </a:blip>
          <a:stretch>
            <a:fillRect/>
          </a:stretch>
        </p:blipFill>
        <p:spPr>
          <a:xfrm>
            <a:off x="2898600" y="1755600"/>
            <a:ext cx="3346800" cy="3346800"/>
          </a:xfrm>
          <a:prstGeom prst="rect">
            <a:avLst/>
          </a:prstGeom>
          <a:noFill/>
          <a:ln>
            <a:noFill/>
          </a:ln>
        </p:spPr>
      </p:pic>
      <p:sp>
        <p:nvSpPr>
          <p:cNvPr id="269" name="Shape 269"/>
          <p:cNvSpPr/>
          <p:nvPr/>
        </p:nvSpPr>
        <p:spPr>
          <a:xfrm>
            <a:off x="723900" y="1676400"/>
            <a:ext cx="3676499" cy="1752600"/>
          </a:xfrm>
          <a:prstGeom prst="ellipse">
            <a:avLst/>
          </a:prstGeom>
          <a:noFill/>
          <a:ln cap="flat" w="762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70" name="Shape 270"/>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68"/>
                                        </p:tgtEl>
                                      </p:cBhvr>
                                    </p:animEffect>
                                    <p:set>
                                      <p:cBhvr>
                                        <p:cTn dur="1" fill="hold">
                                          <p:stCondLst>
                                            <p:cond delay="1000"/>
                                          </p:stCondLst>
                                        </p:cTn>
                                        <p:tgtEl>
                                          <p:spTgt spid="26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384050" y="562375"/>
            <a:ext cx="8476500" cy="484799"/>
          </a:xfrm>
          <a:prstGeom prst="rect">
            <a:avLst/>
          </a:prstGeom>
          <a:ln>
            <a:noFill/>
          </a:ln>
        </p:spPr>
        <p:txBody>
          <a:bodyPr anchorCtr="0" anchor="t" bIns="91425" lIns="91425" rIns="91425" tIns="91425">
            <a:noAutofit/>
          </a:bodyPr>
          <a:lstStyle/>
          <a:p>
            <a:pPr indent="-228600" lvl="0" marL="457200" rtl="0">
              <a:spcBef>
                <a:spcPts val="0"/>
              </a:spcBef>
              <a:buClr>
                <a:srgbClr val="783F04"/>
              </a:buClr>
              <a:buSzPct val="100000"/>
              <a:buFont typeface="Constantia"/>
              <a:buNone/>
            </a:pPr>
            <a:r>
              <a:rPr lang="en-US"/>
              <a:t>Problem Parameters for Network 1</a:t>
            </a:r>
          </a:p>
        </p:txBody>
      </p:sp>
      <p:sp>
        <p:nvSpPr>
          <p:cNvPr id="277" name="Shape 277"/>
          <p:cNvSpPr txBox="1"/>
          <p:nvPr>
            <p:ph idx="1" type="body"/>
          </p:nvPr>
        </p:nvSpPr>
        <p:spPr>
          <a:xfrm>
            <a:off x="457200" y="1600200"/>
            <a:ext cx="4038599" cy="4526100"/>
          </a:xfrm>
          <a:prstGeom prst="rect">
            <a:avLst/>
          </a:prstGeom>
          <a:ln>
            <a:noFill/>
          </a:ln>
        </p:spPr>
        <p:txBody>
          <a:bodyPr anchorCtr="0" anchor="t" bIns="91425" lIns="91425" rIns="91425" tIns="91425">
            <a:noAutofit/>
          </a:bodyPr>
          <a:lstStyle/>
          <a:p>
            <a:pPr indent="-381000" lvl="0" marL="457200" rtl="0">
              <a:lnSpc>
                <a:spcPct val="100000"/>
              </a:lnSpc>
              <a:spcBef>
                <a:spcPts val="0"/>
              </a:spcBef>
              <a:buClr>
                <a:schemeClr val="dk1"/>
              </a:buClr>
              <a:buSzPct val="100000"/>
              <a:buFont typeface="Constantia"/>
              <a:buChar char="●"/>
            </a:pPr>
            <a:r>
              <a:rPr lang="en-US" sz="2400"/>
              <a:t>Economic Indicators</a:t>
            </a:r>
          </a:p>
          <a:p>
            <a:pPr indent="-381000" lvl="1" marL="914400" rtl="0">
              <a:lnSpc>
                <a:spcPct val="100000"/>
              </a:lnSpc>
              <a:spcBef>
                <a:spcPts val="0"/>
              </a:spcBef>
              <a:buClr>
                <a:srgbClr val="5B0F00"/>
              </a:buClr>
              <a:buSzPct val="100000"/>
              <a:buFont typeface="Constantia"/>
              <a:buChar char="○"/>
            </a:pPr>
            <a:r>
              <a:rPr lang="en-US" sz="2400">
                <a:solidFill>
                  <a:srgbClr val="5B0F00"/>
                </a:solidFill>
              </a:rPr>
              <a:t>Purchasing Power Parity (PPP)</a:t>
            </a:r>
          </a:p>
          <a:p>
            <a:pPr indent="-381000" lvl="1" marL="914400" rtl="0">
              <a:lnSpc>
                <a:spcPct val="100000"/>
              </a:lnSpc>
              <a:spcBef>
                <a:spcPts val="0"/>
              </a:spcBef>
              <a:buClr>
                <a:srgbClr val="EFEFEF"/>
              </a:buClr>
              <a:buSzPct val="100000"/>
              <a:buFont typeface="Constantia"/>
              <a:buChar char="○"/>
            </a:pPr>
            <a:r>
              <a:rPr lang="en-US" sz="2400">
                <a:solidFill>
                  <a:srgbClr val="EFEFEF"/>
                </a:solidFill>
              </a:rPr>
              <a:t>GDP growth</a:t>
            </a:r>
          </a:p>
          <a:p>
            <a:pPr indent="-381000" lvl="0" marL="457200" rtl="0">
              <a:lnSpc>
                <a:spcPct val="100000"/>
              </a:lnSpc>
              <a:spcBef>
                <a:spcPts val="1000"/>
              </a:spcBef>
              <a:buClr>
                <a:schemeClr val="dk1"/>
              </a:buClr>
              <a:buSzPct val="100000"/>
              <a:buFont typeface="Constantia"/>
              <a:buChar char="●"/>
            </a:pPr>
            <a:r>
              <a:rPr lang="en-US" sz="2400"/>
              <a:t>Production indicators</a:t>
            </a:r>
          </a:p>
          <a:p>
            <a:pPr indent="-381000" lvl="1" marL="914400" rtl="0">
              <a:lnSpc>
                <a:spcPct val="100000"/>
              </a:lnSpc>
              <a:spcBef>
                <a:spcPts val="0"/>
              </a:spcBef>
              <a:buClr>
                <a:srgbClr val="5B0F00"/>
              </a:buClr>
              <a:buSzPct val="100000"/>
              <a:buFont typeface="Constantia"/>
              <a:buChar char="○"/>
            </a:pPr>
            <a:r>
              <a:rPr lang="en-US" sz="2400">
                <a:solidFill>
                  <a:srgbClr val="5B0F00"/>
                </a:solidFill>
              </a:rPr>
              <a:t>Agriculture output </a:t>
            </a:r>
          </a:p>
          <a:p>
            <a:pPr indent="-381000" lvl="1" marL="914400" rtl="0">
              <a:lnSpc>
                <a:spcPct val="100000"/>
              </a:lnSpc>
              <a:spcBef>
                <a:spcPts val="0"/>
              </a:spcBef>
              <a:buClr>
                <a:srgbClr val="5B0F00"/>
              </a:buClr>
              <a:buSzPct val="100000"/>
              <a:buFont typeface="Constantia"/>
              <a:buChar char="○"/>
            </a:pPr>
            <a:r>
              <a:rPr lang="en-US" sz="2400">
                <a:solidFill>
                  <a:srgbClr val="5B0F00"/>
                </a:solidFill>
              </a:rPr>
              <a:t>Industry output</a:t>
            </a:r>
          </a:p>
          <a:p>
            <a:pPr indent="-381000" lvl="1" marL="914400" rtl="0">
              <a:lnSpc>
                <a:spcPct val="100000"/>
              </a:lnSpc>
              <a:spcBef>
                <a:spcPts val="0"/>
              </a:spcBef>
              <a:buClr>
                <a:srgbClr val="EFEFEF"/>
              </a:buClr>
              <a:buSzPct val="100000"/>
              <a:buFont typeface="Constantia"/>
              <a:buChar char="○"/>
            </a:pPr>
            <a:r>
              <a:rPr lang="en-US" sz="2400">
                <a:solidFill>
                  <a:srgbClr val="EFEFEF"/>
                </a:solidFill>
              </a:rPr>
              <a:t>Services output</a:t>
            </a:r>
          </a:p>
          <a:p>
            <a:pPr indent="-381000" lvl="1" marL="914400" rtl="0">
              <a:lnSpc>
                <a:spcPct val="100000"/>
              </a:lnSpc>
              <a:spcBef>
                <a:spcPts val="0"/>
              </a:spcBef>
              <a:buClr>
                <a:srgbClr val="EFEFEF"/>
              </a:buClr>
              <a:buSzPct val="100000"/>
              <a:buFont typeface="Constantia"/>
              <a:buChar char="○"/>
            </a:pPr>
            <a:r>
              <a:rPr lang="en-US" sz="2400">
                <a:solidFill>
                  <a:srgbClr val="EFEFEF"/>
                </a:solidFill>
              </a:rPr>
              <a:t>Unemployment</a:t>
            </a:r>
          </a:p>
        </p:txBody>
      </p:sp>
      <p:sp>
        <p:nvSpPr>
          <p:cNvPr id="278" name="Shape 278"/>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279" name="Shape 279"/>
          <p:cNvSpPr txBox="1"/>
          <p:nvPr>
            <p:ph idx="2" type="body"/>
          </p:nvPr>
        </p:nvSpPr>
        <p:spPr>
          <a:xfrm>
            <a:off x="4648200" y="1600200"/>
            <a:ext cx="4038599" cy="4526100"/>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Constantia"/>
              <a:buChar char="●"/>
            </a:pPr>
            <a:r>
              <a:rPr lang="en-US" sz="2400">
                <a:solidFill>
                  <a:schemeClr val="dk1"/>
                </a:solidFill>
              </a:rPr>
              <a:t>Education</a:t>
            </a:r>
          </a:p>
          <a:p>
            <a:pPr indent="-381000" lvl="1" marL="914400" rtl="0">
              <a:spcBef>
                <a:spcPts val="0"/>
              </a:spcBef>
              <a:buClr>
                <a:srgbClr val="5B0F00"/>
              </a:buClr>
              <a:buSzPct val="100000"/>
              <a:buFont typeface="Constantia"/>
              <a:buChar char="○"/>
            </a:pPr>
            <a:r>
              <a:rPr lang="en-US" sz="2400">
                <a:solidFill>
                  <a:srgbClr val="5B0F00"/>
                </a:solidFill>
              </a:rPr>
              <a:t>% Adults that went to college</a:t>
            </a:r>
          </a:p>
          <a:p>
            <a:pPr indent="-381000" lvl="1" marL="914400" rtl="0">
              <a:spcBef>
                <a:spcPts val="0"/>
              </a:spcBef>
              <a:buClr>
                <a:srgbClr val="EFEFEF"/>
              </a:buClr>
              <a:buSzPct val="100000"/>
              <a:buFont typeface="Constantia"/>
              <a:buChar char="○"/>
            </a:pPr>
            <a:r>
              <a:rPr lang="en-US" sz="2400">
                <a:solidFill>
                  <a:srgbClr val="EFEFEF"/>
                </a:solidFill>
              </a:rPr>
              <a:t>% Adults that went to high school</a:t>
            </a:r>
          </a:p>
          <a:p>
            <a:pPr indent="-381000" lvl="0" marL="457200" rtl="0">
              <a:spcBef>
                <a:spcPts val="0"/>
              </a:spcBef>
              <a:buClr>
                <a:schemeClr val="dk1"/>
              </a:buClr>
              <a:buSzPct val="100000"/>
              <a:buFont typeface="Constantia"/>
              <a:buChar char="●"/>
            </a:pPr>
            <a:r>
              <a:rPr lang="en-US" sz="2400">
                <a:solidFill>
                  <a:schemeClr val="dk1"/>
                </a:solidFill>
              </a:rPr>
              <a:t>Innovation indicators</a:t>
            </a:r>
          </a:p>
          <a:p>
            <a:pPr indent="-381000" lvl="1" marL="914400" rtl="0">
              <a:spcBef>
                <a:spcPts val="0"/>
              </a:spcBef>
              <a:buClr>
                <a:srgbClr val="5B0F00"/>
              </a:buClr>
              <a:buSzPct val="100000"/>
              <a:buFont typeface="Constantia"/>
              <a:buChar char="○"/>
            </a:pPr>
            <a:r>
              <a:rPr lang="en-US" sz="2400">
                <a:solidFill>
                  <a:srgbClr val="5B0F00"/>
                </a:solidFill>
              </a:rPr>
              <a:t>Papers published</a:t>
            </a:r>
          </a:p>
          <a:p>
            <a:pPr indent="-381000" lvl="1" marL="914400" rtl="0">
              <a:spcBef>
                <a:spcPts val="0"/>
              </a:spcBef>
              <a:buClr>
                <a:srgbClr val="F3F3F3"/>
              </a:buClr>
              <a:buSzPct val="100000"/>
              <a:buFont typeface="Constantia"/>
              <a:buChar char="○"/>
            </a:pPr>
            <a:r>
              <a:rPr lang="en-US" sz="2400">
                <a:solidFill>
                  <a:srgbClr val="F3F3F3"/>
                </a:solidFill>
              </a:rPr>
              <a:t>Trademark applications</a:t>
            </a:r>
          </a:p>
          <a:p>
            <a:pPr indent="-381000" lvl="1" marL="914400" rtl="0">
              <a:spcBef>
                <a:spcPts val="0"/>
              </a:spcBef>
              <a:buClr>
                <a:srgbClr val="5B0F00"/>
              </a:buClr>
              <a:buSzPct val="100000"/>
              <a:buFont typeface="Constantia"/>
              <a:buChar char="○"/>
            </a:pPr>
            <a:r>
              <a:rPr lang="en-US" sz="2400">
                <a:solidFill>
                  <a:srgbClr val="5B0F00"/>
                </a:solidFill>
              </a:rPr>
              <a:t>Government incentives</a:t>
            </a:r>
          </a:p>
        </p:txBody>
      </p:sp>
      <p:sp>
        <p:nvSpPr>
          <p:cNvPr id="280" name="Shape 280"/>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281" name="Shape 281"/>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
        <p:nvSpPr>
          <p:cNvPr id="282" name="Shape 282"/>
          <p:cNvSpPr/>
          <p:nvPr/>
        </p:nvSpPr>
        <p:spPr>
          <a:xfrm>
            <a:off x="723900" y="1676400"/>
            <a:ext cx="3676499" cy="1752600"/>
          </a:xfrm>
          <a:prstGeom prst="ellipse">
            <a:avLst/>
          </a:prstGeom>
          <a:noFill/>
          <a:ln cap="flat" w="76200">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Tree>
  </p:cSld>
  <p:clrMapOvr>
    <a:masterClrMapping/>
  </p:clrMapOvr>
  <p:transition spd="med">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384050" y="562375"/>
            <a:ext cx="8476500" cy="484799"/>
          </a:xfrm>
          <a:prstGeom prst="rect">
            <a:avLst/>
          </a:prstGeom>
        </p:spPr>
        <p:txBody>
          <a:bodyPr anchorCtr="0" anchor="ctr" bIns="91425" lIns="91425" rIns="91425" tIns="91425">
            <a:noAutofit/>
          </a:bodyPr>
          <a:lstStyle/>
          <a:p>
            <a:pPr>
              <a:spcBef>
                <a:spcPts val="0"/>
              </a:spcBef>
              <a:buNone/>
            </a:pPr>
            <a:r>
              <a:rPr lang="en-US"/>
              <a:t>Diversity of Economic Environments</a:t>
            </a:r>
          </a:p>
        </p:txBody>
      </p:sp>
      <p:pic>
        <p:nvPicPr>
          <p:cNvPr id="289" name="Shape 289"/>
          <p:cNvPicPr preferRelativeResize="0"/>
          <p:nvPr/>
        </p:nvPicPr>
        <p:blipFill>
          <a:blip r:embed="rId3">
            <a:alphaModFix/>
          </a:blip>
          <a:stretch>
            <a:fillRect/>
          </a:stretch>
        </p:blipFill>
        <p:spPr>
          <a:xfrm>
            <a:off x="4648200" y="2248525"/>
            <a:ext cx="4038601" cy="2360943"/>
          </a:xfrm>
          <a:prstGeom prst="rect">
            <a:avLst/>
          </a:prstGeom>
          <a:noFill/>
          <a:ln>
            <a:noFill/>
          </a:ln>
        </p:spPr>
      </p:pic>
      <p:grpSp>
        <p:nvGrpSpPr>
          <p:cNvPr id="290" name="Shape 290"/>
          <p:cNvGrpSpPr/>
          <p:nvPr/>
        </p:nvGrpSpPr>
        <p:grpSpPr>
          <a:xfrm>
            <a:off x="418350" y="1600200"/>
            <a:ext cx="4303199" cy="2155950"/>
            <a:chOff x="418350" y="1600200"/>
            <a:chExt cx="4303199" cy="2155950"/>
          </a:xfrm>
        </p:grpSpPr>
        <p:pic>
          <p:nvPicPr>
            <p:cNvPr id="291" name="Shape 291"/>
            <p:cNvPicPr preferRelativeResize="0"/>
            <p:nvPr/>
          </p:nvPicPr>
          <p:blipFill>
            <a:blip r:embed="rId4">
              <a:alphaModFix/>
            </a:blip>
            <a:stretch>
              <a:fillRect/>
            </a:stretch>
          </p:blipFill>
          <p:spPr>
            <a:xfrm>
              <a:off x="457200" y="1600200"/>
              <a:ext cx="4038598" cy="1934110"/>
            </a:xfrm>
            <a:prstGeom prst="rect">
              <a:avLst/>
            </a:prstGeom>
            <a:noFill/>
            <a:ln>
              <a:noFill/>
            </a:ln>
          </p:spPr>
        </p:pic>
        <p:sp>
          <p:nvSpPr>
            <p:cNvPr id="292" name="Shape 292"/>
            <p:cNvSpPr txBox="1"/>
            <p:nvPr/>
          </p:nvSpPr>
          <p:spPr>
            <a:xfrm>
              <a:off x="418350" y="3254250"/>
              <a:ext cx="4303199" cy="501900"/>
            </a:xfrm>
            <a:prstGeom prst="rect">
              <a:avLst/>
            </a:prstGeom>
            <a:noFill/>
            <a:ln>
              <a:noFill/>
            </a:ln>
          </p:spPr>
          <p:txBody>
            <a:bodyPr anchorCtr="0" anchor="t" bIns="91425" lIns="91425" rIns="91425" tIns="91425">
              <a:noAutofit/>
            </a:bodyPr>
            <a:lstStyle/>
            <a:p>
              <a:pPr>
                <a:spcBef>
                  <a:spcPts val="0"/>
                </a:spcBef>
                <a:buNone/>
              </a:pPr>
              <a:r>
                <a:rPr lang="en-US" sz="1200">
                  <a:solidFill>
                    <a:srgbClr val="6AA84F"/>
                  </a:solidFill>
                </a:rPr>
                <a:t>■</a:t>
              </a:r>
              <a:r>
                <a:rPr lang="en-US" sz="1200"/>
                <a:t>Developing		</a:t>
              </a:r>
              <a:r>
                <a:rPr lang="en-US" sz="1200">
                  <a:solidFill>
                    <a:schemeClr val="accent5"/>
                  </a:solidFill>
                </a:rPr>
                <a:t>■</a:t>
              </a:r>
              <a:r>
                <a:rPr lang="en-US" sz="1200">
                  <a:solidFill>
                    <a:schemeClr val="dk1"/>
                  </a:solidFill>
                </a:rPr>
                <a:t>Industrialized	</a:t>
              </a:r>
              <a:r>
                <a:rPr lang="en-US" sz="1200">
                  <a:solidFill>
                    <a:srgbClr val="CCCCCC"/>
                  </a:solidFill>
                </a:rPr>
                <a:t>■</a:t>
              </a:r>
              <a:r>
                <a:rPr lang="en-US" sz="1200">
                  <a:solidFill>
                    <a:schemeClr val="dk1"/>
                  </a:solidFill>
                </a:rPr>
                <a:t>Developed</a:t>
              </a:r>
            </a:p>
          </p:txBody>
        </p:sp>
        <p:pic>
          <p:nvPicPr>
            <p:cNvPr id="293" name="Shape 293"/>
            <p:cNvPicPr preferRelativeResize="0"/>
            <p:nvPr/>
          </p:nvPicPr>
          <p:blipFill>
            <a:blip r:embed="rId5">
              <a:alphaModFix/>
            </a:blip>
            <a:stretch>
              <a:fillRect/>
            </a:stretch>
          </p:blipFill>
          <p:spPr>
            <a:xfrm>
              <a:off x="3500050" y="1600200"/>
              <a:ext cx="995749" cy="1654050"/>
            </a:xfrm>
            <a:prstGeom prst="rect">
              <a:avLst/>
            </a:prstGeom>
            <a:noFill/>
            <a:ln>
              <a:noFill/>
            </a:ln>
          </p:spPr>
        </p:pic>
      </p:grpSp>
      <p:grpSp>
        <p:nvGrpSpPr>
          <p:cNvPr id="294" name="Shape 294"/>
          <p:cNvGrpSpPr/>
          <p:nvPr/>
        </p:nvGrpSpPr>
        <p:grpSpPr>
          <a:xfrm>
            <a:off x="457200" y="4085593"/>
            <a:ext cx="4038599" cy="2049374"/>
            <a:chOff x="457200" y="4085593"/>
            <a:chExt cx="4038599" cy="2049374"/>
          </a:xfrm>
        </p:grpSpPr>
        <p:pic>
          <p:nvPicPr>
            <p:cNvPr id="295" name="Shape 295"/>
            <p:cNvPicPr preferRelativeResize="0"/>
            <p:nvPr/>
          </p:nvPicPr>
          <p:blipFill>
            <a:blip r:embed="rId6">
              <a:alphaModFix/>
            </a:blip>
            <a:stretch>
              <a:fillRect/>
            </a:stretch>
          </p:blipFill>
          <p:spPr>
            <a:xfrm>
              <a:off x="457200" y="4085593"/>
              <a:ext cx="4038599" cy="2049374"/>
            </a:xfrm>
            <a:prstGeom prst="rect">
              <a:avLst/>
            </a:prstGeom>
            <a:noFill/>
            <a:ln>
              <a:noFill/>
            </a:ln>
          </p:spPr>
        </p:pic>
        <p:pic>
          <p:nvPicPr>
            <p:cNvPr id="296" name="Shape 296"/>
            <p:cNvPicPr preferRelativeResize="0"/>
            <p:nvPr/>
          </p:nvPicPr>
          <p:blipFill>
            <a:blip r:embed="rId5">
              <a:alphaModFix/>
            </a:blip>
            <a:stretch>
              <a:fillRect/>
            </a:stretch>
          </p:blipFill>
          <p:spPr>
            <a:xfrm>
              <a:off x="3500050" y="4283262"/>
              <a:ext cx="995749" cy="1654050"/>
            </a:xfrm>
            <a:prstGeom prst="rect">
              <a:avLst/>
            </a:prstGeom>
            <a:noFill/>
            <a:ln>
              <a:noFill/>
            </a:ln>
          </p:spPr>
        </p:pic>
      </p:grpSp>
      <p:sp>
        <p:nvSpPr>
          <p:cNvPr id="297" name="Shape 297"/>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298" name="Shape 298"/>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299" name="Shape 299"/>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
        <p:nvSpPr>
          <p:cNvPr id="300" name="Shape 300"/>
          <p:cNvSpPr txBox="1"/>
          <p:nvPr/>
        </p:nvSpPr>
        <p:spPr>
          <a:xfrm>
            <a:off x="457200" y="6066500"/>
            <a:ext cx="3807899" cy="365099"/>
          </a:xfrm>
          <a:prstGeom prst="rect">
            <a:avLst/>
          </a:prstGeom>
          <a:noFill/>
          <a:ln>
            <a:noFill/>
          </a:ln>
        </p:spPr>
        <p:txBody>
          <a:bodyPr anchorCtr="0" anchor="t" bIns="91425" lIns="91425" rIns="91425" tIns="91425">
            <a:noAutofit/>
          </a:bodyPr>
          <a:lstStyle/>
          <a:p>
            <a:pPr lvl="0" rtl="0" algn="ctr">
              <a:spcBef>
                <a:spcPts val="0"/>
              </a:spcBef>
              <a:buNone/>
            </a:pPr>
            <a:r>
              <a:rPr lang="en-US" sz="1000"/>
              <a:t>Official Subregions (United Nations)</a:t>
            </a:r>
          </a:p>
        </p:txBody>
      </p:sp>
      <p:sp>
        <p:nvSpPr>
          <p:cNvPr id="301" name="Shape 301"/>
          <p:cNvSpPr txBox="1"/>
          <p:nvPr/>
        </p:nvSpPr>
        <p:spPr>
          <a:xfrm>
            <a:off x="457200" y="3541450"/>
            <a:ext cx="3807899" cy="365099"/>
          </a:xfrm>
          <a:prstGeom prst="rect">
            <a:avLst/>
          </a:prstGeom>
          <a:noFill/>
          <a:ln>
            <a:noFill/>
          </a:ln>
        </p:spPr>
        <p:txBody>
          <a:bodyPr anchorCtr="0" anchor="t" bIns="91425" lIns="91425" rIns="91425" tIns="91425">
            <a:noAutofit/>
          </a:bodyPr>
          <a:lstStyle/>
          <a:p>
            <a:pPr lvl="0" rtl="0" algn="ctr">
              <a:spcBef>
                <a:spcPts val="0"/>
              </a:spcBef>
              <a:buNone/>
            </a:pPr>
            <a:r>
              <a:rPr lang="en-US" sz="1000"/>
              <a:t>Development index (Wikimedia commons)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250" y="562375"/>
            <a:ext cx="9144000" cy="484799"/>
          </a:xfrm>
          <a:prstGeom prst="rect">
            <a:avLst/>
          </a:prstGeom>
        </p:spPr>
        <p:txBody>
          <a:bodyPr anchorCtr="0" anchor="ctr" bIns="91425" lIns="91425" rIns="91425" tIns="91425">
            <a:noAutofit/>
          </a:bodyPr>
          <a:lstStyle/>
          <a:p>
            <a:pPr algn="ctr">
              <a:spcBef>
                <a:spcPts val="0"/>
              </a:spcBef>
              <a:buNone/>
            </a:pPr>
            <a:r>
              <a:rPr lang="en-US"/>
              <a:t>Regions</a:t>
            </a:r>
          </a:p>
        </p:txBody>
      </p:sp>
      <p:pic>
        <p:nvPicPr>
          <p:cNvPr id="308" name="Shape 308"/>
          <p:cNvPicPr preferRelativeResize="0"/>
          <p:nvPr/>
        </p:nvPicPr>
        <p:blipFill>
          <a:blip r:embed="rId3">
            <a:alphaModFix/>
          </a:blip>
          <a:stretch>
            <a:fillRect/>
          </a:stretch>
        </p:blipFill>
        <p:spPr>
          <a:xfrm>
            <a:off x="893012" y="1228475"/>
            <a:ext cx="7458578" cy="4897800"/>
          </a:xfrm>
          <a:prstGeom prst="rect">
            <a:avLst/>
          </a:prstGeom>
          <a:noFill/>
          <a:ln>
            <a:noFill/>
          </a:ln>
        </p:spPr>
      </p:pic>
      <p:sp>
        <p:nvSpPr>
          <p:cNvPr id="309" name="Shape 309"/>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310" name="Shape 310"/>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
        <p:nvSpPr>
          <p:cNvPr id="311" name="Shape 311"/>
          <p:cNvSpPr txBox="1"/>
          <p:nvPr/>
        </p:nvSpPr>
        <p:spPr>
          <a:xfrm>
            <a:off x="892850" y="6126275"/>
            <a:ext cx="7458600" cy="365099"/>
          </a:xfrm>
          <a:prstGeom prst="rect">
            <a:avLst/>
          </a:prstGeom>
          <a:noFill/>
          <a:ln>
            <a:noFill/>
          </a:ln>
        </p:spPr>
        <p:txBody>
          <a:bodyPr anchorCtr="0" anchor="t" bIns="91425" lIns="91425" rIns="91425" tIns="91425">
            <a:noAutofit/>
          </a:bodyPr>
          <a:lstStyle/>
          <a:p>
            <a:pPr algn="ctr">
              <a:spcBef>
                <a:spcPts val="0"/>
              </a:spcBef>
              <a:buNone/>
            </a:pPr>
            <a:r>
              <a:rPr lang="en-US"/>
              <a:t>Regions of the world (The World Bank)</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x="0" y="0"/>
          <a:ext cx="0" cy="0"/>
          <a:chOff x="0" y="0"/>
          <a:chExt cx="0" cy="0"/>
        </a:xfrm>
      </p:grpSpPr>
      <p:sp>
        <p:nvSpPr>
          <p:cNvPr id="317" name="Shape 317"/>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318" name="Shape 318"/>
          <p:cNvSpPr txBox="1"/>
          <p:nvPr>
            <p:ph idx="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sp>
        <p:nvSpPr>
          <p:cNvPr id="319" name="Shape 319"/>
          <p:cNvSpPr/>
          <p:nvPr/>
        </p:nvSpPr>
        <p:spPr>
          <a:xfrm>
            <a:off x="377300" y="1966225"/>
            <a:ext cx="5753699" cy="4292999"/>
          </a:xfrm>
          <a:prstGeom prst="roundRect">
            <a:avLst>
              <a:gd fmla="val 4755" name="adj"/>
            </a:avLst>
          </a:prstGeom>
          <a:noFill/>
          <a:ln cap="flat" w="50800">
            <a:solidFill>
              <a:srgbClr val="FFC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320" name="Shape 320"/>
          <p:cNvSpPr/>
          <p:nvPr/>
        </p:nvSpPr>
        <p:spPr>
          <a:xfrm>
            <a:off x="550775" y="3477775"/>
            <a:ext cx="5480399" cy="540899"/>
          </a:xfrm>
          <a:prstGeom prst="roundRect">
            <a:avLst>
              <a:gd fmla="val 16667" name="adj"/>
            </a:avLst>
          </a:prstGeom>
          <a:gradFill>
            <a:gsLst>
              <a:gs pos="0">
                <a:schemeClr val="dk1"/>
              </a:gs>
              <a:gs pos="80000">
                <a:schemeClr val="dk1"/>
              </a:gs>
              <a:gs pos="100000">
                <a:schemeClr val="dk1"/>
              </a:gs>
            </a:gsLst>
            <a:lin ang="16200037" scaled="0"/>
          </a:gradFill>
          <a:ln cap="flat" w="9525">
            <a:solidFill>
              <a:schemeClr val="dk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45833"/>
              <a:buFont typeface="Arial"/>
              <a:buNone/>
            </a:pPr>
            <a:r>
              <a:rPr b="1" lang="en-US" sz="2400">
                <a:solidFill>
                  <a:srgbClr val="FFFF00"/>
                </a:solidFill>
                <a:latin typeface="Quattrocento"/>
                <a:ea typeface="Quattrocento"/>
                <a:cs typeface="Quattrocento"/>
                <a:sym typeface="Quattrocento"/>
              </a:rPr>
              <a:t>Related Works</a:t>
            </a:r>
          </a:p>
        </p:txBody>
      </p:sp>
      <p:sp>
        <p:nvSpPr>
          <p:cNvPr id="321" name="Shape 321"/>
          <p:cNvSpPr/>
          <p:nvPr/>
        </p:nvSpPr>
        <p:spPr>
          <a:xfrm>
            <a:off x="569125" y="4167150"/>
            <a:ext cx="5462100" cy="553200"/>
          </a:xfrm>
          <a:prstGeom prst="roundRect">
            <a:avLst>
              <a:gd fmla="val 16667" name="adj"/>
            </a:avLst>
          </a:prstGeom>
          <a:solidFill>
            <a:srgbClr val="B7B7B7"/>
          </a:solidFill>
          <a:ln cap="flat" w="1905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45833"/>
              <a:buFont typeface="Arial"/>
              <a:buNone/>
            </a:pPr>
            <a:r>
              <a:rPr b="1" lang="en-US" sz="2400">
                <a:solidFill>
                  <a:srgbClr val="999999"/>
                </a:solidFill>
                <a:latin typeface="Quattrocento"/>
                <a:ea typeface="Quattrocento"/>
                <a:cs typeface="Quattrocento"/>
                <a:sym typeface="Quattrocento"/>
              </a:rPr>
              <a:t>Proposed Method &amp; Implementation</a:t>
            </a:r>
          </a:p>
        </p:txBody>
      </p:sp>
      <p:sp>
        <p:nvSpPr>
          <p:cNvPr id="322" name="Shape 322"/>
          <p:cNvSpPr/>
          <p:nvPr/>
        </p:nvSpPr>
        <p:spPr>
          <a:xfrm>
            <a:off x="532322" y="4857000"/>
            <a:ext cx="5462100" cy="553200"/>
          </a:xfrm>
          <a:prstGeom prst="roundRect">
            <a:avLst>
              <a:gd fmla="val 16667" name="adj"/>
            </a:avLst>
          </a:prstGeom>
          <a:solidFill>
            <a:srgbClr val="B7B7B7"/>
          </a:solidFill>
          <a:ln cap="flat" w="1905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45833"/>
              <a:buFont typeface="Arial"/>
              <a:buNone/>
            </a:pPr>
            <a:r>
              <a:rPr b="1" lang="en-US" sz="2400">
                <a:solidFill>
                  <a:srgbClr val="999999"/>
                </a:solidFill>
                <a:latin typeface="Quattrocento"/>
                <a:ea typeface="Quattrocento"/>
                <a:cs typeface="Quattrocento"/>
                <a:sym typeface="Quattrocento"/>
              </a:rPr>
              <a:t>Experimental Results</a:t>
            </a:r>
          </a:p>
        </p:txBody>
      </p:sp>
      <p:sp>
        <p:nvSpPr>
          <p:cNvPr id="323" name="Shape 323"/>
          <p:cNvSpPr/>
          <p:nvPr/>
        </p:nvSpPr>
        <p:spPr>
          <a:xfrm>
            <a:off x="393374" y="1228400"/>
            <a:ext cx="5592900" cy="533399"/>
          </a:xfrm>
          <a:prstGeom prst="roundRect">
            <a:avLst>
              <a:gd fmla="val 16667" name="adj"/>
            </a:avLst>
          </a:prstGeom>
          <a:gradFill>
            <a:gsLst>
              <a:gs pos="0">
                <a:srgbClr val="D09A12"/>
              </a:gs>
              <a:gs pos="27000">
                <a:srgbClr val="D09A12"/>
              </a:gs>
              <a:gs pos="79000">
                <a:srgbClr val="FFC000"/>
              </a:gs>
              <a:gs pos="100000">
                <a:srgbClr val="FFC000"/>
              </a:gs>
            </a:gsLst>
            <a:lin ang="16200037" scaled="0"/>
          </a:gradFill>
          <a:ln cap="flat" w="9525">
            <a:solidFill>
              <a:srgbClr val="F6923F"/>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800">
                <a:solidFill>
                  <a:schemeClr val="dk1"/>
                </a:solidFill>
                <a:latin typeface="Georgia"/>
                <a:ea typeface="Georgia"/>
                <a:cs typeface="Georgia"/>
                <a:sym typeface="Georgia"/>
              </a:rPr>
              <a:t>Agenda</a:t>
            </a:r>
          </a:p>
        </p:txBody>
      </p:sp>
      <p:sp>
        <p:nvSpPr>
          <p:cNvPr id="324" name="Shape 324"/>
          <p:cNvSpPr/>
          <p:nvPr/>
        </p:nvSpPr>
        <p:spPr>
          <a:xfrm>
            <a:off x="549174" y="2110225"/>
            <a:ext cx="5480399" cy="540899"/>
          </a:xfrm>
          <a:prstGeom prst="roundRect">
            <a:avLst>
              <a:gd fmla="val 16667" name="adj"/>
            </a:avLst>
          </a:prstGeom>
          <a:solidFill>
            <a:srgbClr val="B7B7B7"/>
          </a:solidFill>
          <a:ln cap="flat" w="1905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45833"/>
              <a:buFont typeface="Arial"/>
              <a:buNone/>
            </a:pPr>
            <a:r>
              <a:rPr b="1" lang="en-US" sz="2400">
                <a:solidFill>
                  <a:srgbClr val="999999"/>
                </a:solidFill>
                <a:latin typeface="Quattrocento"/>
                <a:ea typeface="Quattrocento"/>
                <a:cs typeface="Quattrocento"/>
                <a:sym typeface="Quattrocento"/>
              </a:rPr>
              <a:t>Introduction &amp; Motivation</a:t>
            </a:r>
          </a:p>
        </p:txBody>
      </p:sp>
      <p:sp>
        <p:nvSpPr>
          <p:cNvPr id="325" name="Shape 325"/>
          <p:cNvSpPr/>
          <p:nvPr/>
        </p:nvSpPr>
        <p:spPr>
          <a:xfrm>
            <a:off x="539098" y="5562600"/>
            <a:ext cx="5462100" cy="553200"/>
          </a:xfrm>
          <a:prstGeom prst="roundRect">
            <a:avLst>
              <a:gd fmla="val 16667" name="adj"/>
            </a:avLst>
          </a:prstGeom>
          <a:solidFill>
            <a:srgbClr val="B7B7B7"/>
          </a:solidFill>
          <a:ln cap="flat" w="19050">
            <a:solidFill>
              <a:schemeClr val="dk2"/>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45833"/>
              <a:buFont typeface="Arial"/>
              <a:buNone/>
            </a:pPr>
            <a:r>
              <a:rPr b="1" lang="en-US" sz="2400">
                <a:solidFill>
                  <a:srgbClr val="999999"/>
                </a:solidFill>
                <a:latin typeface="Quattrocento"/>
                <a:ea typeface="Quattrocento"/>
                <a:cs typeface="Quattrocento"/>
                <a:sym typeface="Quattrocento"/>
              </a:rPr>
              <a:t>Conclusion</a:t>
            </a:r>
          </a:p>
        </p:txBody>
      </p:sp>
      <p:sp>
        <p:nvSpPr>
          <p:cNvPr id="326" name="Shape 326"/>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327" name="Shape 327"/>
          <p:cNvSpPr/>
          <p:nvPr/>
        </p:nvSpPr>
        <p:spPr>
          <a:xfrm>
            <a:off x="549177" y="2796025"/>
            <a:ext cx="5462100" cy="540899"/>
          </a:xfrm>
          <a:prstGeom prst="roundRect">
            <a:avLst>
              <a:gd fmla="val 16667" name="adj"/>
            </a:avLst>
          </a:prstGeom>
          <a:solidFill>
            <a:srgbClr val="B7B7B7"/>
          </a:solidFill>
          <a:ln cap="flat" w="1905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45833"/>
              <a:buFont typeface="Arial"/>
              <a:buNone/>
            </a:pPr>
            <a:r>
              <a:rPr b="1" lang="en-US" sz="2400">
                <a:solidFill>
                  <a:srgbClr val="999999"/>
                </a:solidFill>
                <a:latin typeface="Quattrocento"/>
                <a:ea typeface="Quattrocento"/>
                <a:cs typeface="Quattrocento"/>
                <a:sym typeface="Quattrocento"/>
              </a:rPr>
              <a:t>Problem Definition &amp; Formulation</a:t>
            </a:r>
          </a:p>
        </p:txBody>
      </p:sp>
      <p:sp>
        <p:nvSpPr>
          <p:cNvPr id="328" name="Shape 328"/>
          <p:cNvSpPr txBox="1"/>
          <p:nvPr>
            <p:ph idx="3"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sp>
        <p:nvSpPr>
          <p:cNvPr id="329" name="Shape 329"/>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txBox="1"/>
          <p:nvPr>
            <p:ph type="title"/>
          </p:nvPr>
        </p:nvSpPr>
        <p:spPr>
          <a:xfrm>
            <a:off x="384050" y="562375"/>
            <a:ext cx="8476500" cy="484799"/>
          </a:xfrm>
          <a:prstGeom prst="rect">
            <a:avLst/>
          </a:prstGeom>
        </p:spPr>
        <p:txBody>
          <a:bodyPr anchorCtr="0" anchor="ctr" bIns="91425" lIns="91425" rIns="91425" tIns="91425">
            <a:noAutofit/>
          </a:bodyPr>
          <a:lstStyle/>
          <a:p>
            <a:pPr>
              <a:spcBef>
                <a:spcPts val="0"/>
              </a:spcBef>
              <a:buNone/>
            </a:pPr>
            <a:r>
              <a:rPr lang="en-US"/>
              <a:t>Bayesian Network Construction methodology</a:t>
            </a:r>
          </a:p>
        </p:txBody>
      </p:sp>
      <p:sp>
        <p:nvSpPr>
          <p:cNvPr id="336" name="Shape 336"/>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pic>
        <p:nvPicPr>
          <p:cNvPr id="337" name="Shape 337"/>
          <p:cNvPicPr preferRelativeResize="0"/>
          <p:nvPr/>
        </p:nvPicPr>
        <p:blipFill>
          <a:blip r:embed="rId3">
            <a:alphaModFix/>
          </a:blip>
          <a:stretch>
            <a:fillRect/>
          </a:stretch>
        </p:blipFill>
        <p:spPr>
          <a:xfrm>
            <a:off x="384050" y="1735328"/>
            <a:ext cx="2613269" cy="3387347"/>
          </a:xfrm>
          <a:prstGeom prst="rect">
            <a:avLst/>
          </a:prstGeom>
          <a:noFill/>
          <a:ln>
            <a:noFill/>
          </a:ln>
        </p:spPr>
      </p:pic>
      <p:pic>
        <p:nvPicPr>
          <p:cNvPr id="338" name="Shape 338"/>
          <p:cNvPicPr preferRelativeResize="0"/>
          <p:nvPr/>
        </p:nvPicPr>
        <p:blipFill>
          <a:blip r:embed="rId4">
            <a:alphaModFix/>
          </a:blip>
          <a:stretch>
            <a:fillRect/>
          </a:stretch>
        </p:blipFill>
        <p:spPr>
          <a:xfrm>
            <a:off x="3425465" y="1735325"/>
            <a:ext cx="2393659" cy="3387347"/>
          </a:xfrm>
          <a:prstGeom prst="rect">
            <a:avLst/>
          </a:prstGeom>
          <a:noFill/>
          <a:ln>
            <a:noFill/>
          </a:ln>
        </p:spPr>
      </p:pic>
      <p:pic>
        <p:nvPicPr>
          <p:cNvPr id="339" name="Shape 339"/>
          <p:cNvPicPr preferRelativeResize="0"/>
          <p:nvPr/>
        </p:nvPicPr>
        <p:blipFill>
          <a:blip r:embed="rId5">
            <a:alphaModFix/>
          </a:blip>
          <a:stretch>
            <a:fillRect/>
          </a:stretch>
        </p:blipFill>
        <p:spPr>
          <a:xfrm>
            <a:off x="6247275" y="1742388"/>
            <a:ext cx="2613274" cy="3373211"/>
          </a:xfrm>
          <a:prstGeom prst="rect">
            <a:avLst/>
          </a:prstGeom>
          <a:noFill/>
          <a:ln>
            <a:noFill/>
          </a:ln>
        </p:spPr>
      </p:pic>
      <p:sp>
        <p:nvSpPr>
          <p:cNvPr id="340" name="Shape 340"/>
          <p:cNvSpPr txBox="1"/>
          <p:nvPr/>
        </p:nvSpPr>
        <p:spPr>
          <a:xfrm>
            <a:off x="383924" y="5115600"/>
            <a:ext cx="2613300" cy="365099"/>
          </a:xfrm>
          <a:prstGeom prst="rect">
            <a:avLst/>
          </a:prstGeom>
          <a:noFill/>
          <a:ln>
            <a:noFill/>
          </a:ln>
        </p:spPr>
        <p:txBody>
          <a:bodyPr anchorCtr="0" anchor="t" bIns="91425" lIns="91425" rIns="91425" tIns="91425">
            <a:noAutofit/>
          </a:bodyPr>
          <a:lstStyle/>
          <a:p>
            <a:pPr algn="ctr">
              <a:spcBef>
                <a:spcPts val="0"/>
              </a:spcBef>
              <a:buNone/>
            </a:pPr>
            <a:r>
              <a:rPr lang="en-US" sz="1800"/>
              <a:t>Order dependent</a:t>
            </a:r>
          </a:p>
        </p:txBody>
      </p:sp>
      <p:sp>
        <p:nvSpPr>
          <p:cNvPr id="341" name="Shape 341"/>
          <p:cNvSpPr txBox="1"/>
          <p:nvPr/>
        </p:nvSpPr>
        <p:spPr>
          <a:xfrm>
            <a:off x="3425475" y="5115600"/>
            <a:ext cx="2393700" cy="365099"/>
          </a:xfrm>
          <a:prstGeom prst="rect">
            <a:avLst/>
          </a:prstGeom>
          <a:noFill/>
          <a:ln>
            <a:noFill/>
          </a:ln>
        </p:spPr>
        <p:txBody>
          <a:bodyPr anchorCtr="0" anchor="t" bIns="91425" lIns="91425" rIns="91425" tIns="91425">
            <a:noAutofit/>
          </a:bodyPr>
          <a:lstStyle/>
          <a:p>
            <a:pPr lvl="0" rtl="0" algn="ctr">
              <a:spcBef>
                <a:spcPts val="0"/>
              </a:spcBef>
              <a:buNone/>
            </a:pPr>
            <a:r>
              <a:rPr lang="en-US" sz="1800"/>
              <a:t>Random initialization</a:t>
            </a:r>
          </a:p>
        </p:txBody>
      </p:sp>
      <p:sp>
        <p:nvSpPr>
          <p:cNvPr id="342" name="Shape 342"/>
          <p:cNvSpPr txBox="1"/>
          <p:nvPr/>
        </p:nvSpPr>
        <p:spPr>
          <a:xfrm>
            <a:off x="6247325" y="5115600"/>
            <a:ext cx="2613300" cy="365099"/>
          </a:xfrm>
          <a:prstGeom prst="rect">
            <a:avLst/>
          </a:prstGeom>
          <a:noFill/>
          <a:ln>
            <a:noFill/>
          </a:ln>
        </p:spPr>
        <p:txBody>
          <a:bodyPr anchorCtr="0" anchor="t" bIns="91425" lIns="91425" rIns="91425" tIns="91425">
            <a:noAutofit/>
          </a:bodyPr>
          <a:lstStyle/>
          <a:p>
            <a:pPr lvl="0" rtl="0" algn="ctr">
              <a:spcBef>
                <a:spcPts val="0"/>
              </a:spcBef>
              <a:buNone/>
            </a:pPr>
            <a:r>
              <a:rPr lang="en-US" sz="1800"/>
              <a:t>Does not use domain knowledge</a:t>
            </a:r>
          </a:p>
        </p:txBody>
      </p:sp>
      <p:sp>
        <p:nvSpPr>
          <p:cNvPr id="343" name="Shape 343"/>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type="title"/>
          </p:nvPr>
        </p:nvSpPr>
        <p:spPr>
          <a:xfrm>
            <a:off x="384050" y="562375"/>
            <a:ext cx="8476500" cy="484799"/>
          </a:xfrm>
          <a:prstGeom prst="rect">
            <a:avLst/>
          </a:prstGeom>
        </p:spPr>
        <p:txBody>
          <a:bodyPr anchorCtr="0" anchor="ctr" bIns="91425" lIns="91425" rIns="91425" tIns="91425">
            <a:noAutofit/>
          </a:bodyPr>
          <a:lstStyle/>
          <a:p>
            <a:pPr>
              <a:spcBef>
                <a:spcPts val="0"/>
              </a:spcBef>
              <a:buNone/>
            </a:pPr>
            <a:r>
              <a:rPr lang="en-US"/>
              <a:t>Influence of Economic Growth</a:t>
            </a:r>
          </a:p>
        </p:txBody>
      </p:sp>
      <p:sp>
        <p:nvSpPr>
          <p:cNvPr id="350" name="Shape 350"/>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pic>
        <p:nvPicPr>
          <p:cNvPr id="351" name="Shape 351"/>
          <p:cNvPicPr preferRelativeResize="0"/>
          <p:nvPr/>
        </p:nvPicPr>
        <p:blipFill>
          <a:blip r:embed="rId3">
            <a:alphaModFix/>
          </a:blip>
          <a:stretch>
            <a:fillRect/>
          </a:stretch>
        </p:blipFill>
        <p:spPr>
          <a:xfrm>
            <a:off x="287768" y="1284546"/>
            <a:ext cx="2351575" cy="3041259"/>
          </a:xfrm>
          <a:prstGeom prst="rect">
            <a:avLst/>
          </a:prstGeom>
          <a:noFill/>
          <a:ln>
            <a:noFill/>
          </a:ln>
        </p:spPr>
      </p:pic>
      <p:pic>
        <p:nvPicPr>
          <p:cNvPr id="352" name="Shape 352"/>
          <p:cNvPicPr preferRelativeResize="0"/>
          <p:nvPr/>
        </p:nvPicPr>
        <p:blipFill>
          <a:blip r:embed="rId4">
            <a:alphaModFix/>
          </a:blip>
          <a:stretch>
            <a:fillRect/>
          </a:stretch>
        </p:blipFill>
        <p:spPr>
          <a:xfrm>
            <a:off x="4846457" y="2026017"/>
            <a:ext cx="2038163" cy="3052841"/>
          </a:xfrm>
          <a:prstGeom prst="rect">
            <a:avLst/>
          </a:prstGeom>
          <a:noFill/>
          <a:ln>
            <a:noFill/>
          </a:ln>
        </p:spPr>
      </p:pic>
      <p:pic>
        <p:nvPicPr>
          <p:cNvPr id="353" name="Shape 353"/>
          <p:cNvPicPr preferRelativeResize="0"/>
          <p:nvPr/>
        </p:nvPicPr>
        <p:blipFill>
          <a:blip r:embed="rId5">
            <a:alphaModFix/>
          </a:blip>
          <a:stretch>
            <a:fillRect/>
          </a:stretch>
        </p:blipFill>
        <p:spPr>
          <a:xfrm>
            <a:off x="5772166" y="2571437"/>
            <a:ext cx="2461503" cy="3052843"/>
          </a:xfrm>
          <a:prstGeom prst="rect">
            <a:avLst/>
          </a:prstGeom>
          <a:noFill/>
          <a:ln>
            <a:noFill/>
          </a:ln>
        </p:spPr>
      </p:pic>
      <p:pic>
        <p:nvPicPr>
          <p:cNvPr id="354" name="Shape 354"/>
          <p:cNvPicPr preferRelativeResize="0"/>
          <p:nvPr/>
        </p:nvPicPr>
        <p:blipFill>
          <a:blip r:embed="rId6">
            <a:alphaModFix/>
          </a:blip>
          <a:stretch>
            <a:fillRect/>
          </a:stretch>
        </p:blipFill>
        <p:spPr>
          <a:xfrm>
            <a:off x="6257269" y="3132743"/>
            <a:ext cx="2227855" cy="3052842"/>
          </a:xfrm>
          <a:prstGeom prst="rect">
            <a:avLst/>
          </a:prstGeom>
          <a:noFill/>
          <a:ln>
            <a:noFill/>
          </a:ln>
        </p:spPr>
      </p:pic>
      <p:pic>
        <p:nvPicPr>
          <p:cNvPr id="355" name="Shape 355"/>
          <p:cNvPicPr preferRelativeResize="0"/>
          <p:nvPr/>
        </p:nvPicPr>
        <p:blipFill>
          <a:blip r:embed="rId7">
            <a:alphaModFix/>
          </a:blip>
          <a:stretch>
            <a:fillRect/>
          </a:stretch>
        </p:blipFill>
        <p:spPr>
          <a:xfrm>
            <a:off x="814228" y="1765894"/>
            <a:ext cx="2481466" cy="3205476"/>
          </a:xfrm>
          <a:prstGeom prst="rect">
            <a:avLst/>
          </a:prstGeom>
          <a:noFill/>
          <a:ln>
            <a:noFill/>
          </a:ln>
        </p:spPr>
      </p:pic>
      <p:pic>
        <p:nvPicPr>
          <p:cNvPr id="356" name="Shape 356"/>
          <p:cNvPicPr preferRelativeResize="0"/>
          <p:nvPr/>
        </p:nvPicPr>
        <p:blipFill>
          <a:blip r:embed="rId8">
            <a:alphaModFix/>
          </a:blip>
          <a:stretch>
            <a:fillRect/>
          </a:stretch>
        </p:blipFill>
        <p:spPr>
          <a:xfrm>
            <a:off x="1311956" y="2275950"/>
            <a:ext cx="2481470" cy="3265093"/>
          </a:xfrm>
          <a:prstGeom prst="rect">
            <a:avLst/>
          </a:prstGeom>
          <a:noFill/>
          <a:ln>
            <a:noFill/>
          </a:ln>
        </p:spPr>
      </p:pic>
      <p:pic>
        <p:nvPicPr>
          <p:cNvPr id="357" name="Shape 357"/>
          <p:cNvPicPr preferRelativeResize="0"/>
          <p:nvPr/>
        </p:nvPicPr>
        <p:blipFill>
          <a:blip r:embed="rId9">
            <a:alphaModFix/>
          </a:blip>
          <a:stretch>
            <a:fillRect/>
          </a:stretch>
        </p:blipFill>
        <p:spPr>
          <a:xfrm>
            <a:off x="1812875" y="2923642"/>
            <a:ext cx="2351576" cy="3051398"/>
          </a:xfrm>
          <a:prstGeom prst="rect">
            <a:avLst/>
          </a:prstGeom>
          <a:noFill/>
          <a:ln>
            <a:noFill/>
          </a:ln>
        </p:spPr>
      </p:pic>
      <p:sp>
        <p:nvSpPr>
          <p:cNvPr id="358" name="Shape 358"/>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500"/>
                                        <p:tgtEl>
                                          <p:spTgt spid="35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500"/>
                                        <p:tgtEl>
                                          <p:spTgt spid="35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5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500"/>
                                        <p:tgtEl>
                                          <p:spTgt spid="35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365" name="Shape 365"/>
          <p:cNvSpPr/>
          <p:nvPr/>
        </p:nvSpPr>
        <p:spPr>
          <a:xfrm>
            <a:off x="377300" y="1966225"/>
            <a:ext cx="5753699" cy="4292999"/>
          </a:xfrm>
          <a:prstGeom prst="roundRect">
            <a:avLst>
              <a:gd fmla="val 4755" name="adj"/>
            </a:avLst>
          </a:prstGeom>
          <a:noFill/>
          <a:ln cap="flat" w="50800">
            <a:solidFill>
              <a:srgbClr val="FFC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366" name="Shape 366"/>
          <p:cNvSpPr/>
          <p:nvPr/>
        </p:nvSpPr>
        <p:spPr>
          <a:xfrm>
            <a:off x="550775" y="3477775"/>
            <a:ext cx="5480399" cy="540899"/>
          </a:xfrm>
          <a:prstGeom prst="roundRect">
            <a:avLst>
              <a:gd fmla="val 16667" name="adj"/>
            </a:avLst>
          </a:prstGeom>
          <a:solidFill>
            <a:srgbClr val="B7B7B7"/>
          </a:solidFill>
          <a:ln cap="flat" w="1905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45833"/>
              <a:buFont typeface="Arial"/>
              <a:buNone/>
            </a:pPr>
            <a:r>
              <a:rPr b="1" lang="en-US" sz="2400">
                <a:solidFill>
                  <a:srgbClr val="999999"/>
                </a:solidFill>
                <a:latin typeface="Quattrocento"/>
                <a:ea typeface="Quattrocento"/>
                <a:cs typeface="Quattrocento"/>
                <a:sym typeface="Quattrocento"/>
              </a:rPr>
              <a:t>Problem Definition &amp; Formulation</a:t>
            </a:r>
          </a:p>
        </p:txBody>
      </p:sp>
      <p:sp>
        <p:nvSpPr>
          <p:cNvPr id="367" name="Shape 367"/>
          <p:cNvSpPr/>
          <p:nvPr/>
        </p:nvSpPr>
        <p:spPr>
          <a:xfrm>
            <a:off x="569125" y="4167150"/>
            <a:ext cx="5462100" cy="553200"/>
          </a:xfrm>
          <a:prstGeom prst="roundRect">
            <a:avLst>
              <a:gd fmla="val 16667" name="adj"/>
            </a:avLst>
          </a:prstGeom>
          <a:gradFill>
            <a:gsLst>
              <a:gs pos="0">
                <a:schemeClr val="dk1"/>
              </a:gs>
              <a:gs pos="80000">
                <a:schemeClr val="dk1"/>
              </a:gs>
              <a:gs pos="100000">
                <a:schemeClr val="dk1"/>
              </a:gs>
            </a:gsLst>
            <a:lin ang="16200037" scaled="0"/>
          </a:gradFill>
          <a:ln cap="flat"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FFFF00"/>
                </a:solidFill>
                <a:latin typeface="Quattrocento"/>
                <a:ea typeface="Quattrocento"/>
                <a:cs typeface="Quattrocento"/>
                <a:sym typeface="Quattrocento"/>
              </a:rPr>
              <a:t>Proposed Method &amp; Implementation</a:t>
            </a:r>
          </a:p>
        </p:txBody>
      </p:sp>
      <p:sp>
        <p:nvSpPr>
          <p:cNvPr id="368" name="Shape 368"/>
          <p:cNvSpPr/>
          <p:nvPr/>
        </p:nvSpPr>
        <p:spPr>
          <a:xfrm>
            <a:off x="532322" y="4857000"/>
            <a:ext cx="5462100" cy="553200"/>
          </a:xfrm>
          <a:prstGeom prst="roundRect">
            <a:avLst>
              <a:gd fmla="val 16667" name="adj"/>
            </a:avLst>
          </a:prstGeom>
          <a:solidFill>
            <a:srgbClr val="B7B7B7"/>
          </a:solidFill>
          <a:ln cap="flat" w="1905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45833"/>
              <a:buFont typeface="Arial"/>
              <a:buNone/>
            </a:pPr>
            <a:r>
              <a:rPr b="1" lang="en-US" sz="2400">
                <a:solidFill>
                  <a:srgbClr val="999999"/>
                </a:solidFill>
                <a:latin typeface="Quattrocento"/>
                <a:ea typeface="Quattrocento"/>
                <a:cs typeface="Quattrocento"/>
                <a:sym typeface="Quattrocento"/>
              </a:rPr>
              <a:t>Experimental Results</a:t>
            </a:r>
          </a:p>
        </p:txBody>
      </p:sp>
      <p:sp>
        <p:nvSpPr>
          <p:cNvPr id="369" name="Shape 369"/>
          <p:cNvSpPr/>
          <p:nvPr/>
        </p:nvSpPr>
        <p:spPr>
          <a:xfrm>
            <a:off x="393374" y="1228400"/>
            <a:ext cx="5592900" cy="533399"/>
          </a:xfrm>
          <a:prstGeom prst="roundRect">
            <a:avLst>
              <a:gd fmla="val 16667" name="adj"/>
            </a:avLst>
          </a:prstGeom>
          <a:gradFill>
            <a:gsLst>
              <a:gs pos="0">
                <a:srgbClr val="D09A12"/>
              </a:gs>
              <a:gs pos="27000">
                <a:srgbClr val="D09A12"/>
              </a:gs>
              <a:gs pos="79000">
                <a:srgbClr val="FFC000"/>
              </a:gs>
              <a:gs pos="100000">
                <a:srgbClr val="FFC000"/>
              </a:gs>
            </a:gsLst>
            <a:lin ang="16200037" scaled="0"/>
          </a:gradFill>
          <a:ln cap="flat" w="9525">
            <a:solidFill>
              <a:srgbClr val="F6923F"/>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800">
                <a:solidFill>
                  <a:schemeClr val="dk1"/>
                </a:solidFill>
                <a:latin typeface="Georgia"/>
                <a:ea typeface="Georgia"/>
                <a:cs typeface="Georgia"/>
                <a:sym typeface="Georgia"/>
              </a:rPr>
              <a:t>Agenda</a:t>
            </a:r>
          </a:p>
        </p:txBody>
      </p:sp>
      <p:sp>
        <p:nvSpPr>
          <p:cNvPr id="370" name="Shape 370"/>
          <p:cNvSpPr/>
          <p:nvPr/>
        </p:nvSpPr>
        <p:spPr>
          <a:xfrm>
            <a:off x="549174" y="2110225"/>
            <a:ext cx="5480399" cy="540899"/>
          </a:xfrm>
          <a:prstGeom prst="roundRect">
            <a:avLst>
              <a:gd fmla="val 16667" name="adj"/>
            </a:avLst>
          </a:prstGeom>
          <a:solidFill>
            <a:srgbClr val="B7B7B7"/>
          </a:solidFill>
          <a:ln cap="flat" w="1905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45833"/>
              <a:buFont typeface="Arial"/>
              <a:buNone/>
            </a:pPr>
            <a:r>
              <a:rPr b="1" lang="en-US" sz="2400">
                <a:solidFill>
                  <a:srgbClr val="999999"/>
                </a:solidFill>
                <a:latin typeface="Quattrocento"/>
                <a:ea typeface="Quattrocento"/>
                <a:cs typeface="Quattrocento"/>
                <a:sym typeface="Quattrocento"/>
              </a:rPr>
              <a:t>Introduction &amp; Motivation</a:t>
            </a:r>
          </a:p>
        </p:txBody>
      </p:sp>
      <p:sp>
        <p:nvSpPr>
          <p:cNvPr id="371" name="Shape 371"/>
          <p:cNvSpPr/>
          <p:nvPr/>
        </p:nvSpPr>
        <p:spPr>
          <a:xfrm>
            <a:off x="539098" y="5562600"/>
            <a:ext cx="5462100" cy="553200"/>
          </a:xfrm>
          <a:prstGeom prst="roundRect">
            <a:avLst>
              <a:gd fmla="val 16667" name="adj"/>
            </a:avLst>
          </a:prstGeom>
          <a:solidFill>
            <a:srgbClr val="B7B7B7"/>
          </a:solidFill>
          <a:ln cap="flat" w="19050">
            <a:solidFill>
              <a:schemeClr val="dk2"/>
            </a:solidFill>
            <a:prstDash val="solid"/>
            <a:round/>
            <a:headEnd len="med" w="med" type="none"/>
            <a:tailEnd len="med" w="med" type="none"/>
          </a:ln>
        </p:spPr>
        <p:txBody>
          <a:bodyPr anchorCtr="0" anchor="ctr" bIns="45700" lIns="91425" rIns="91425" tIns="45700">
            <a:noAutofit/>
          </a:bodyPr>
          <a:lstStyle/>
          <a:p>
            <a:pPr lvl="0" rtl="0" algn="ctr">
              <a:spcBef>
                <a:spcPts val="0"/>
              </a:spcBef>
              <a:buSzPct val="45833"/>
              <a:buNone/>
            </a:pPr>
            <a:r>
              <a:rPr b="1" lang="en-US" sz="2400">
                <a:solidFill>
                  <a:srgbClr val="999999"/>
                </a:solidFill>
                <a:latin typeface="Quattrocento"/>
                <a:ea typeface="Quattrocento"/>
                <a:cs typeface="Quattrocento"/>
                <a:sym typeface="Quattrocento"/>
              </a:rPr>
              <a:t>Conclusion</a:t>
            </a:r>
          </a:p>
        </p:txBody>
      </p:sp>
      <p:sp>
        <p:nvSpPr>
          <p:cNvPr id="372" name="Shape 372"/>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373" name="Shape 373"/>
          <p:cNvSpPr/>
          <p:nvPr/>
        </p:nvSpPr>
        <p:spPr>
          <a:xfrm>
            <a:off x="549177" y="2796025"/>
            <a:ext cx="5462100" cy="540899"/>
          </a:xfrm>
          <a:prstGeom prst="roundRect">
            <a:avLst>
              <a:gd fmla="val 16667" name="adj"/>
            </a:avLst>
          </a:prstGeom>
          <a:solidFill>
            <a:srgbClr val="B7B7B7"/>
          </a:solidFill>
          <a:ln cap="flat" w="1905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45833"/>
              <a:buFont typeface="Arial"/>
              <a:buNone/>
            </a:pPr>
            <a:r>
              <a:rPr b="1" lang="en-US" sz="2400">
                <a:solidFill>
                  <a:srgbClr val="999999"/>
                </a:solidFill>
                <a:latin typeface="Quattrocento"/>
                <a:ea typeface="Quattrocento"/>
                <a:cs typeface="Quattrocento"/>
                <a:sym typeface="Quattrocento"/>
              </a:rPr>
              <a:t>Related Works</a:t>
            </a:r>
          </a:p>
        </p:txBody>
      </p:sp>
      <p:sp>
        <p:nvSpPr>
          <p:cNvPr id="374" name="Shape 374"/>
          <p:cNvSpPr txBox="1"/>
          <p:nvPr>
            <p:ph idx="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sp>
        <p:nvSpPr>
          <p:cNvPr id="375" name="Shape 375"/>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3050" y="638575"/>
            <a:ext cx="9112499" cy="484799"/>
          </a:xfrm>
          <a:prstGeom prst="rect">
            <a:avLst/>
          </a:prstGeom>
          <a:ln>
            <a:noFill/>
          </a:ln>
        </p:spPr>
        <p:txBody>
          <a:bodyPr anchorCtr="0" anchor="ctr" bIns="91425" lIns="91425" rIns="91425" tIns="91425">
            <a:noAutofit/>
          </a:bodyPr>
          <a:lstStyle/>
          <a:p>
            <a:pPr lvl="0" rtl="0" algn="ctr">
              <a:spcBef>
                <a:spcPts val="0"/>
              </a:spcBef>
              <a:buNone/>
            </a:pPr>
            <a:r>
              <a:rPr lang="en-US" u="sng">
                <a:solidFill>
                  <a:srgbClr val="783F04"/>
                </a:solidFill>
              </a:rPr>
              <a:t>Innovation</a:t>
            </a:r>
          </a:p>
        </p:txBody>
      </p:sp>
      <p:sp>
        <p:nvSpPr>
          <p:cNvPr id="382" name="Shape 382"/>
          <p:cNvSpPr/>
          <p:nvPr/>
        </p:nvSpPr>
        <p:spPr>
          <a:xfrm>
            <a:off x="4120500" y="1428175"/>
            <a:ext cx="1211921" cy="413477"/>
          </a:xfrm>
          <a:prstGeom prst="flowChartTerminator">
            <a:avLst/>
          </a:prstGeom>
          <a:solidFill>
            <a:srgbClr val="434343"/>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US">
                <a:solidFill>
                  <a:srgbClr val="FFFF00"/>
                </a:solidFill>
              </a:rPr>
              <a:t>Start</a:t>
            </a:r>
          </a:p>
        </p:txBody>
      </p:sp>
      <p:sp>
        <p:nvSpPr>
          <p:cNvPr id="383" name="Shape 383"/>
          <p:cNvSpPr/>
          <p:nvPr/>
        </p:nvSpPr>
        <p:spPr>
          <a:xfrm>
            <a:off x="3531500" y="2644025"/>
            <a:ext cx="2461199" cy="427799"/>
          </a:xfrm>
          <a:prstGeom prst="rect">
            <a:avLst/>
          </a:prstGeom>
          <a:solidFill>
            <a:srgbClr val="434343"/>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solidFill>
                  <a:srgbClr val="FFFF00"/>
                </a:solidFill>
              </a:rPr>
              <a:t>STE formula</a:t>
            </a:r>
          </a:p>
        </p:txBody>
      </p:sp>
      <p:sp>
        <p:nvSpPr>
          <p:cNvPr id="384" name="Shape 384"/>
          <p:cNvSpPr/>
          <p:nvPr/>
        </p:nvSpPr>
        <p:spPr>
          <a:xfrm>
            <a:off x="3531500" y="3253625"/>
            <a:ext cx="2461199" cy="427799"/>
          </a:xfrm>
          <a:prstGeom prst="rect">
            <a:avLst/>
          </a:prstGeom>
          <a:solidFill>
            <a:srgbClr val="434343"/>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solidFill>
                  <a:srgbClr val="FFFF00"/>
                </a:solidFill>
              </a:rPr>
              <a:t>Dependency</a:t>
            </a:r>
          </a:p>
        </p:txBody>
      </p:sp>
      <p:sp>
        <p:nvSpPr>
          <p:cNvPr id="385" name="Shape 385"/>
          <p:cNvSpPr/>
          <p:nvPr/>
        </p:nvSpPr>
        <p:spPr>
          <a:xfrm>
            <a:off x="3531499" y="3863225"/>
            <a:ext cx="2461199" cy="427799"/>
          </a:xfrm>
          <a:prstGeom prst="rect">
            <a:avLst/>
          </a:prstGeom>
          <a:solidFill>
            <a:srgbClr val="434343"/>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solidFill>
                  <a:srgbClr val="FFFF00"/>
                </a:solidFill>
              </a:rPr>
              <a:t>Determination of Causality</a:t>
            </a:r>
          </a:p>
        </p:txBody>
      </p:sp>
      <p:sp>
        <p:nvSpPr>
          <p:cNvPr id="386" name="Shape 386"/>
          <p:cNvSpPr/>
          <p:nvPr/>
        </p:nvSpPr>
        <p:spPr>
          <a:xfrm>
            <a:off x="3531500" y="4472825"/>
            <a:ext cx="2461199" cy="427799"/>
          </a:xfrm>
          <a:prstGeom prst="rect">
            <a:avLst/>
          </a:prstGeom>
          <a:solidFill>
            <a:srgbClr val="434343"/>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solidFill>
                  <a:srgbClr val="FFFF00"/>
                </a:solidFill>
              </a:rPr>
              <a:t>Build the BN</a:t>
            </a:r>
          </a:p>
        </p:txBody>
      </p:sp>
      <p:sp>
        <p:nvSpPr>
          <p:cNvPr id="387" name="Shape 387"/>
          <p:cNvSpPr/>
          <p:nvPr/>
        </p:nvSpPr>
        <p:spPr>
          <a:xfrm>
            <a:off x="3531500" y="5082425"/>
            <a:ext cx="2461199" cy="427799"/>
          </a:xfrm>
          <a:prstGeom prst="rect">
            <a:avLst/>
          </a:prstGeom>
          <a:solidFill>
            <a:srgbClr val="434343"/>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solidFill>
                  <a:srgbClr val="FFFF00"/>
                </a:solidFill>
              </a:rPr>
              <a:t>Evaluate the BN</a:t>
            </a:r>
          </a:p>
        </p:txBody>
      </p:sp>
      <p:sp>
        <p:nvSpPr>
          <p:cNvPr id="388" name="Shape 388"/>
          <p:cNvSpPr/>
          <p:nvPr/>
        </p:nvSpPr>
        <p:spPr>
          <a:xfrm>
            <a:off x="4120500" y="6301625"/>
            <a:ext cx="1211921" cy="413477"/>
          </a:xfrm>
          <a:prstGeom prst="flowChartTerminator">
            <a:avLst/>
          </a:prstGeom>
          <a:solidFill>
            <a:srgbClr val="434343"/>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solidFill>
                  <a:srgbClr val="FFFF00"/>
                </a:solidFill>
              </a:rPr>
              <a:t>End</a:t>
            </a:r>
          </a:p>
        </p:txBody>
      </p:sp>
      <p:sp>
        <p:nvSpPr>
          <p:cNvPr id="389" name="Shape 389"/>
          <p:cNvSpPr/>
          <p:nvPr/>
        </p:nvSpPr>
        <p:spPr>
          <a:xfrm>
            <a:off x="4619512" y="1859284"/>
            <a:ext cx="213899" cy="157499"/>
          </a:xfrm>
          <a:prstGeom prst="downArrow">
            <a:avLst>
              <a:gd fmla="val 50000" name="adj1"/>
              <a:gd fmla="val 50000" name="adj2"/>
            </a:avLst>
          </a:prstGeom>
          <a:solidFill>
            <a:srgbClr val="000000"/>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90" name="Shape 390"/>
          <p:cNvSpPr/>
          <p:nvPr/>
        </p:nvSpPr>
        <p:spPr>
          <a:xfrm>
            <a:off x="4619512" y="2468884"/>
            <a:ext cx="213899" cy="157499"/>
          </a:xfrm>
          <a:prstGeom prst="downArrow">
            <a:avLst>
              <a:gd fmla="val 50000" name="adj1"/>
              <a:gd fmla="val 50000" name="adj2"/>
            </a:avLst>
          </a:prstGeom>
          <a:solidFill>
            <a:srgbClr val="000000"/>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91" name="Shape 391"/>
          <p:cNvSpPr/>
          <p:nvPr/>
        </p:nvSpPr>
        <p:spPr>
          <a:xfrm>
            <a:off x="4619512" y="3078484"/>
            <a:ext cx="213899" cy="157499"/>
          </a:xfrm>
          <a:prstGeom prst="downArrow">
            <a:avLst>
              <a:gd fmla="val 50000" name="adj1"/>
              <a:gd fmla="val 50000" name="adj2"/>
            </a:avLst>
          </a:prstGeom>
          <a:solidFill>
            <a:srgbClr val="000000"/>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92" name="Shape 392"/>
          <p:cNvSpPr/>
          <p:nvPr/>
        </p:nvSpPr>
        <p:spPr>
          <a:xfrm>
            <a:off x="4619512" y="3688084"/>
            <a:ext cx="213899" cy="157499"/>
          </a:xfrm>
          <a:prstGeom prst="downArrow">
            <a:avLst>
              <a:gd fmla="val 50000" name="adj1"/>
              <a:gd fmla="val 50000" name="adj2"/>
            </a:avLst>
          </a:prstGeom>
          <a:solidFill>
            <a:srgbClr val="000000"/>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93" name="Shape 393"/>
          <p:cNvSpPr/>
          <p:nvPr/>
        </p:nvSpPr>
        <p:spPr>
          <a:xfrm>
            <a:off x="4619512" y="4297684"/>
            <a:ext cx="213899" cy="157499"/>
          </a:xfrm>
          <a:prstGeom prst="downArrow">
            <a:avLst>
              <a:gd fmla="val 50000" name="adj1"/>
              <a:gd fmla="val 50000" name="adj2"/>
            </a:avLst>
          </a:prstGeom>
          <a:solidFill>
            <a:srgbClr val="000000"/>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94" name="Shape 394"/>
          <p:cNvSpPr/>
          <p:nvPr/>
        </p:nvSpPr>
        <p:spPr>
          <a:xfrm>
            <a:off x="4619512" y="4907284"/>
            <a:ext cx="213899" cy="157499"/>
          </a:xfrm>
          <a:prstGeom prst="downArrow">
            <a:avLst>
              <a:gd fmla="val 50000" name="adj1"/>
              <a:gd fmla="val 50000" name="adj2"/>
            </a:avLst>
          </a:prstGeom>
          <a:solidFill>
            <a:srgbClr val="000000"/>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95" name="Shape 395"/>
          <p:cNvSpPr/>
          <p:nvPr/>
        </p:nvSpPr>
        <p:spPr>
          <a:xfrm>
            <a:off x="4619512" y="5516884"/>
            <a:ext cx="213899" cy="157499"/>
          </a:xfrm>
          <a:prstGeom prst="downArrow">
            <a:avLst>
              <a:gd fmla="val 50000" name="adj1"/>
              <a:gd fmla="val 50000" name="adj2"/>
            </a:avLst>
          </a:prstGeom>
          <a:solidFill>
            <a:srgbClr val="000000"/>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96" name="Shape 396"/>
          <p:cNvSpPr/>
          <p:nvPr/>
        </p:nvSpPr>
        <p:spPr>
          <a:xfrm>
            <a:off x="4619512" y="6126484"/>
            <a:ext cx="213899" cy="157499"/>
          </a:xfrm>
          <a:prstGeom prst="downArrow">
            <a:avLst>
              <a:gd fmla="val 50000" name="adj1"/>
              <a:gd fmla="val 50000" name="adj2"/>
            </a:avLst>
          </a:prstGeom>
          <a:solidFill>
            <a:srgbClr val="000000"/>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97" name="Shape 397"/>
          <p:cNvSpPr/>
          <p:nvPr/>
        </p:nvSpPr>
        <p:spPr>
          <a:xfrm>
            <a:off x="3521675" y="2030475"/>
            <a:ext cx="2471100" cy="413399"/>
          </a:xfrm>
          <a:prstGeom prst="parallelogram">
            <a:avLst>
              <a:gd fmla="val 25000" name="adj"/>
            </a:avLst>
          </a:prstGeom>
          <a:solidFill>
            <a:srgbClr val="434343"/>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US">
                <a:solidFill>
                  <a:srgbClr val="FFFF00"/>
                </a:solidFill>
              </a:rPr>
              <a:t>Set of Parameters</a:t>
            </a:r>
          </a:p>
        </p:txBody>
      </p:sp>
      <p:sp>
        <p:nvSpPr>
          <p:cNvPr id="398" name="Shape 398"/>
          <p:cNvSpPr/>
          <p:nvPr/>
        </p:nvSpPr>
        <p:spPr>
          <a:xfrm>
            <a:off x="3493625" y="5693725"/>
            <a:ext cx="2471100" cy="413399"/>
          </a:xfrm>
          <a:prstGeom prst="parallelogram">
            <a:avLst>
              <a:gd fmla="val 25000" name="adj"/>
            </a:avLst>
          </a:prstGeom>
          <a:solidFill>
            <a:srgbClr val="434343"/>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solidFill>
                  <a:srgbClr val="FFFF00"/>
                </a:solidFill>
              </a:rPr>
              <a:t>Find the Accuracy</a:t>
            </a:r>
          </a:p>
        </p:txBody>
      </p:sp>
      <p:grpSp>
        <p:nvGrpSpPr>
          <p:cNvPr id="399" name="Shape 399"/>
          <p:cNvGrpSpPr/>
          <p:nvPr/>
        </p:nvGrpSpPr>
        <p:grpSpPr>
          <a:xfrm>
            <a:off x="3435797" y="2506857"/>
            <a:ext cx="2688852" cy="683803"/>
            <a:chOff x="370700" y="2552150"/>
            <a:chExt cx="2252725" cy="470549"/>
          </a:xfrm>
        </p:grpSpPr>
        <p:cxnSp>
          <p:nvCxnSpPr>
            <p:cNvPr id="400" name="Shape 400"/>
            <p:cNvCxnSpPr/>
            <p:nvPr/>
          </p:nvCxnSpPr>
          <p:spPr>
            <a:xfrm>
              <a:off x="370700" y="2552150"/>
              <a:ext cx="2252699" cy="0"/>
            </a:xfrm>
            <a:prstGeom prst="straightConnector1">
              <a:avLst/>
            </a:prstGeom>
            <a:noFill/>
            <a:ln cap="flat" w="19050">
              <a:solidFill>
                <a:srgbClr val="000000"/>
              </a:solidFill>
              <a:prstDash val="dash"/>
              <a:round/>
              <a:headEnd len="lg" w="lg" type="none"/>
              <a:tailEnd len="lg" w="lg" type="none"/>
            </a:ln>
          </p:spPr>
        </p:cxnSp>
        <p:cxnSp>
          <p:nvCxnSpPr>
            <p:cNvPr id="401" name="Shape 401"/>
            <p:cNvCxnSpPr/>
            <p:nvPr/>
          </p:nvCxnSpPr>
          <p:spPr>
            <a:xfrm>
              <a:off x="2623425" y="2566400"/>
              <a:ext cx="0" cy="456299"/>
            </a:xfrm>
            <a:prstGeom prst="straightConnector1">
              <a:avLst/>
            </a:prstGeom>
            <a:noFill/>
            <a:ln cap="flat" w="19050">
              <a:solidFill>
                <a:srgbClr val="000000"/>
              </a:solidFill>
              <a:prstDash val="dash"/>
              <a:round/>
              <a:headEnd len="lg" w="lg" type="none"/>
              <a:tailEnd len="lg" w="lg" type="none"/>
            </a:ln>
          </p:spPr>
        </p:cxnSp>
        <p:cxnSp>
          <p:nvCxnSpPr>
            <p:cNvPr id="402" name="Shape 402"/>
            <p:cNvCxnSpPr/>
            <p:nvPr/>
          </p:nvCxnSpPr>
          <p:spPr>
            <a:xfrm>
              <a:off x="370700" y="2552150"/>
              <a:ext cx="0" cy="456299"/>
            </a:xfrm>
            <a:prstGeom prst="straightConnector1">
              <a:avLst/>
            </a:prstGeom>
            <a:noFill/>
            <a:ln cap="flat" w="19050">
              <a:solidFill>
                <a:srgbClr val="000000"/>
              </a:solidFill>
              <a:prstDash val="dash"/>
              <a:round/>
              <a:headEnd len="lg" w="lg" type="none"/>
              <a:tailEnd len="lg" w="lg" type="none"/>
            </a:ln>
          </p:spPr>
        </p:cxnSp>
        <p:cxnSp>
          <p:nvCxnSpPr>
            <p:cNvPr id="403" name="Shape 403"/>
            <p:cNvCxnSpPr/>
            <p:nvPr/>
          </p:nvCxnSpPr>
          <p:spPr>
            <a:xfrm>
              <a:off x="370700" y="3008450"/>
              <a:ext cx="2252699" cy="0"/>
            </a:xfrm>
            <a:prstGeom prst="straightConnector1">
              <a:avLst/>
            </a:prstGeom>
            <a:noFill/>
            <a:ln cap="flat" w="19050">
              <a:solidFill>
                <a:srgbClr val="000000"/>
              </a:solidFill>
              <a:prstDash val="dash"/>
              <a:round/>
              <a:headEnd len="lg" w="lg" type="none"/>
              <a:tailEnd len="lg" w="lg" type="none"/>
            </a:ln>
          </p:spPr>
        </p:cxnSp>
      </p:grpSp>
      <p:grpSp>
        <p:nvGrpSpPr>
          <p:cNvPr id="404" name="Shape 404"/>
          <p:cNvGrpSpPr/>
          <p:nvPr/>
        </p:nvGrpSpPr>
        <p:grpSpPr>
          <a:xfrm>
            <a:off x="3412797" y="4344819"/>
            <a:ext cx="2688852" cy="683803"/>
            <a:chOff x="370700" y="2552150"/>
            <a:chExt cx="2252725" cy="470549"/>
          </a:xfrm>
        </p:grpSpPr>
        <p:cxnSp>
          <p:nvCxnSpPr>
            <p:cNvPr id="405" name="Shape 405"/>
            <p:cNvCxnSpPr/>
            <p:nvPr/>
          </p:nvCxnSpPr>
          <p:spPr>
            <a:xfrm>
              <a:off x="370700" y="2552150"/>
              <a:ext cx="2252699" cy="0"/>
            </a:xfrm>
            <a:prstGeom prst="straightConnector1">
              <a:avLst/>
            </a:prstGeom>
            <a:noFill/>
            <a:ln cap="flat" w="19050">
              <a:solidFill>
                <a:srgbClr val="000000"/>
              </a:solidFill>
              <a:prstDash val="dash"/>
              <a:round/>
              <a:headEnd len="lg" w="lg" type="none"/>
              <a:tailEnd len="lg" w="lg" type="none"/>
            </a:ln>
          </p:spPr>
        </p:cxnSp>
        <p:cxnSp>
          <p:nvCxnSpPr>
            <p:cNvPr id="406" name="Shape 406"/>
            <p:cNvCxnSpPr/>
            <p:nvPr/>
          </p:nvCxnSpPr>
          <p:spPr>
            <a:xfrm>
              <a:off x="370700" y="2552150"/>
              <a:ext cx="0" cy="456299"/>
            </a:xfrm>
            <a:prstGeom prst="straightConnector1">
              <a:avLst/>
            </a:prstGeom>
            <a:noFill/>
            <a:ln cap="flat" w="19050">
              <a:solidFill>
                <a:srgbClr val="000000"/>
              </a:solidFill>
              <a:prstDash val="dash"/>
              <a:round/>
              <a:headEnd len="lg" w="lg" type="none"/>
              <a:tailEnd len="lg" w="lg" type="none"/>
            </a:ln>
          </p:spPr>
        </p:cxnSp>
        <p:cxnSp>
          <p:nvCxnSpPr>
            <p:cNvPr id="407" name="Shape 407"/>
            <p:cNvCxnSpPr/>
            <p:nvPr/>
          </p:nvCxnSpPr>
          <p:spPr>
            <a:xfrm>
              <a:off x="370700" y="3008450"/>
              <a:ext cx="2252699" cy="0"/>
            </a:xfrm>
            <a:prstGeom prst="straightConnector1">
              <a:avLst/>
            </a:prstGeom>
            <a:noFill/>
            <a:ln cap="flat" w="19050">
              <a:solidFill>
                <a:srgbClr val="000000"/>
              </a:solidFill>
              <a:prstDash val="dash"/>
              <a:round/>
              <a:headEnd len="lg" w="lg" type="none"/>
              <a:tailEnd len="lg" w="lg" type="none"/>
            </a:ln>
          </p:spPr>
        </p:cxnSp>
        <p:cxnSp>
          <p:nvCxnSpPr>
            <p:cNvPr id="408" name="Shape 408"/>
            <p:cNvCxnSpPr/>
            <p:nvPr/>
          </p:nvCxnSpPr>
          <p:spPr>
            <a:xfrm>
              <a:off x="2623425" y="2566400"/>
              <a:ext cx="0" cy="456299"/>
            </a:xfrm>
            <a:prstGeom prst="straightConnector1">
              <a:avLst/>
            </a:prstGeom>
            <a:noFill/>
            <a:ln cap="flat" w="19050">
              <a:solidFill>
                <a:srgbClr val="000000"/>
              </a:solidFill>
              <a:prstDash val="dash"/>
              <a:round/>
              <a:headEnd len="lg" w="lg" type="none"/>
              <a:tailEnd len="lg" w="lg" type="none"/>
            </a:ln>
          </p:spPr>
        </p:cxnSp>
      </p:grpSp>
      <p:cxnSp>
        <p:nvCxnSpPr>
          <p:cNvPr id="409" name="Shape 409"/>
          <p:cNvCxnSpPr/>
          <p:nvPr/>
        </p:nvCxnSpPr>
        <p:spPr>
          <a:xfrm>
            <a:off x="2775350" y="2851550"/>
            <a:ext cx="14400" cy="1877099"/>
          </a:xfrm>
          <a:prstGeom prst="straightConnector1">
            <a:avLst/>
          </a:prstGeom>
          <a:noFill/>
          <a:ln cap="flat" w="19050">
            <a:solidFill>
              <a:srgbClr val="000000"/>
            </a:solidFill>
            <a:prstDash val="dash"/>
            <a:round/>
            <a:headEnd len="lg" w="lg" type="none"/>
            <a:tailEnd len="lg" w="lg" type="none"/>
          </a:ln>
        </p:spPr>
      </p:cxnSp>
      <p:cxnSp>
        <p:nvCxnSpPr>
          <p:cNvPr id="410" name="Shape 410"/>
          <p:cNvCxnSpPr/>
          <p:nvPr/>
        </p:nvCxnSpPr>
        <p:spPr>
          <a:xfrm flipH="1" rot="10800000">
            <a:off x="2808775" y="4686775"/>
            <a:ext cx="570600" cy="18299"/>
          </a:xfrm>
          <a:prstGeom prst="straightConnector1">
            <a:avLst/>
          </a:prstGeom>
          <a:noFill/>
          <a:ln cap="flat" w="19050">
            <a:solidFill>
              <a:srgbClr val="000000"/>
            </a:solidFill>
            <a:prstDash val="dash"/>
            <a:round/>
            <a:headEnd len="lg" w="lg" type="none"/>
            <a:tailEnd len="lg" w="lg" type="triangle"/>
          </a:ln>
        </p:spPr>
      </p:cxnSp>
      <p:cxnSp>
        <p:nvCxnSpPr>
          <p:cNvPr id="411" name="Shape 411"/>
          <p:cNvCxnSpPr/>
          <p:nvPr/>
        </p:nvCxnSpPr>
        <p:spPr>
          <a:xfrm flipH="1" rot="10800000">
            <a:off x="2823050" y="2839549"/>
            <a:ext cx="589800" cy="12000"/>
          </a:xfrm>
          <a:prstGeom prst="straightConnector1">
            <a:avLst/>
          </a:prstGeom>
          <a:noFill/>
          <a:ln cap="flat" w="19050">
            <a:solidFill>
              <a:srgbClr val="000000"/>
            </a:solidFill>
            <a:prstDash val="dash"/>
            <a:round/>
            <a:headEnd len="lg" w="lg" type="none"/>
            <a:tailEnd len="lg" w="lg" type="triangle"/>
          </a:ln>
        </p:spPr>
      </p:cxnSp>
      <p:sp>
        <p:nvSpPr>
          <p:cNvPr id="412" name="Shape 412"/>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p:nvPr/>
        </p:nvSpPr>
        <p:spPr>
          <a:xfrm>
            <a:off x="377300" y="1966225"/>
            <a:ext cx="5753699" cy="4292999"/>
          </a:xfrm>
          <a:prstGeom prst="roundRect">
            <a:avLst>
              <a:gd fmla="val 4755" name="adj"/>
            </a:avLst>
          </a:prstGeom>
          <a:noFill/>
          <a:ln cap="flat" w="50800">
            <a:solidFill>
              <a:srgbClr val="FFC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5" name="Shape 115"/>
          <p:cNvSpPr/>
          <p:nvPr/>
        </p:nvSpPr>
        <p:spPr>
          <a:xfrm>
            <a:off x="559975" y="2784000"/>
            <a:ext cx="5480399" cy="540899"/>
          </a:xfrm>
          <a:prstGeom prst="roundRect">
            <a:avLst>
              <a:gd fmla="val 16667" name="adj"/>
            </a:avLst>
          </a:prstGeom>
          <a:gradFill>
            <a:gsLst>
              <a:gs pos="0">
                <a:schemeClr val="dk1"/>
              </a:gs>
              <a:gs pos="80000">
                <a:schemeClr val="dk1"/>
              </a:gs>
              <a:gs pos="100000">
                <a:schemeClr val="dk1"/>
              </a:gs>
            </a:gsLst>
            <a:lin ang="16200000" scaled="0"/>
          </a:gradFill>
          <a:ln cap="flat"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FFFF00"/>
                </a:solidFill>
                <a:latin typeface="Quattrocento"/>
                <a:ea typeface="Quattrocento"/>
                <a:cs typeface="Quattrocento"/>
                <a:sym typeface="Quattrocento"/>
              </a:rPr>
              <a:t>Problem Definition &amp; Formulation</a:t>
            </a:r>
          </a:p>
        </p:txBody>
      </p:sp>
      <p:sp>
        <p:nvSpPr>
          <p:cNvPr id="116" name="Shape 116"/>
          <p:cNvSpPr/>
          <p:nvPr/>
        </p:nvSpPr>
        <p:spPr>
          <a:xfrm>
            <a:off x="569125" y="4167150"/>
            <a:ext cx="5462100" cy="553200"/>
          </a:xfrm>
          <a:prstGeom prst="roundRect">
            <a:avLst>
              <a:gd fmla="val 16667" name="adj"/>
            </a:avLst>
          </a:prstGeom>
          <a:gradFill>
            <a:gsLst>
              <a:gs pos="0">
                <a:schemeClr val="dk1"/>
              </a:gs>
              <a:gs pos="80000">
                <a:schemeClr val="dk1"/>
              </a:gs>
              <a:gs pos="100000">
                <a:schemeClr val="dk1"/>
              </a:gs>
            </a:gsLst>
            <a:lin ang="16200000" scaled="0"/>
          </a:gradFill>
          <a:ln cap="flat"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FFFF00"/>
                </a:solidFill>
                <a:latin typeface="Quattrocento"/>
                <a:ea typeface="Quattrocento"/>
                <a:cs typeface="Quattrocento"/>
                <a:sym typeface="Quattrocento"/>
              </a:rPr>
              <a:t>Proposed Method &amp; Implementation</a:t>
            </a:r>
          </a:p>
        </p:txBody>
      </p:sp>
      <p:sp>
        <p:nvSpPr>
          <p:cNvPr id="117" name="Shape 117"/>
          <p:cNvSpPr/>
          <p:nvPr/>
        </p:nvSpPr>
        <p:spPr>
          <a:xfrm>
            <a:off x="532322" y="4857000"/>
            <a:ext cx="5462100" cy="553200"/>
          </a:xfrm>
          <a:prstGeom prst="roundRect">
            <a:avLst>
              <a:gd fmla="val 16667" name="adj"/>
            </a:avLst>
          </a:prstGeom>
          <a:gradFill>
            <a:gsLst>
              <a:gs pos="0">
                <a:schemeClr val="dk1"/>
              </a:gs>
              <a:gs pos="80000">
                <a:schemeClr val="dk1"/>
              </a:gs>
              <a:gs pos="100000">
                <a:schemeClr val="dk1"/>
              </a:gs>
            </a:gsLst>
            <a:lin ang="16200000" scaled="0"/>
          </a:gradFill>
          <a:ln cap="flat"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FFFF00"/>
                </a:solidFill>
                <a:latin typeface="Quattrocento"/>
                <a:ea typeface="Quattrocento"/>
                <a:cs typeface="Quattrocento"/>
                <a:sym typeface="Quattrocento"/>
              </a:rPr>
              <a:t>Experimental Results</a:t>
            </a:r>
          </a:p>
        </p:txBody>
      </p:sp>
      <p:sp>
        <p:nvSpPr>
          <p:cNvPr id="118" name="Shape 118"/>
          <p:cNvSpPr/>
          <p:nvPr/>
        </p:nvSpPr>
        <p:spPr>
          <a:xfrm>
            <a:off x="393374" y="1228400"/>
            <a:ext cx="5592900" cy="533399"/>
          </a:xfrm>
          <a:prstGeom prst="roundRect">
            <a:avLst>
              <a:gd fmla="val 16667" name="adj"/>
            </a:avLst>
          </a:prstGeom>
          <a:gradFill>
            <a:gsLst>
              <a:gs pos="0">
                <a:srgbClr val="D09A12"/>
              </a:gs>
              <a:gs pos="27000">
                <a:srgbClr val="D09A12"/>
              </a:gs>
              <a:gs pos="79000">
                <a:srgbClr val="FFC000"/>
              </a:gs>
              <a:gs pos="100000">
                <a:srgbClr val="FFC000"/>
              </a:gs>
            </a:gsLst>
            <a:lin ang="16200000" scaled="0"/>
          </a:gradFill>
          <a:ln cap="flat" w="9525">
            <a:solidFill>
              <a:srgbClr val="F6923F"/>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800">
                <a:solidFill>
                  <a:schemeClr val="dk1"/>
                </a:solidFill>
                <a:latin typeface="Georgia"/>
                <a:ea typeface="Georgia"/>
                <a:cs typeface="Georgia"/>
                <a:sym typeface="Georgia"/>
              </a:rPr>
              <a:t>Agenda</a:t>
            </a:r>
          </a:p>
        </p:txBody>
      </p:sp>
      <p:sp>
        <p:nvSpPr>
          <p:cNvPr id="119" name="Shape 119"/>
          <p:cNvSpPr/>
          <p:nvPr/>
        </p:nvSpPr>
        <p:spPr>
          <a:xfrm>
            <a:off x="559974" y="2095950"/>
            <a:ext cx="5480399" cy="540899"/>
          </a:xfrm>
          <a:prstGeom prst="roundRect">
            <a:avLst>
              <a:gd fmla="val 16667" name="adj"/>
            </a:avLst>
          </a:prstGeom>
          <a:gradFill>
            <a:gsLst>
              <a:gs pos="0">
                <a:schemeClr val="dk1"/>
              </a:gs>
              <a:gs pos="80000">
                <a:schemeClr val="dk1"/>
              </a:gs>
              <a:gs pos="100000">
                <a:schemeClr val="dk1"/>
              </a:gs>
            </a:gsLst>
            <a:lin ang="16200000" scaled="0"/>
          </a:gradFill>
          <a:ln cap="flat"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FFFF00"/>
                </a:solidFill>
                <a:latin typeface="Quattrocento"/>
                <a:ea typeface="Quattrocento"/>
                <a:cs typeface="Quattrocento"/>
                <a:sym typeface="Quattrocento"/>
              </a:rPr>
              <a:t>Introduction &amp; Motivation</a:t>
            </a:r>
          </a:p>
        </p:txBody>
      </p:sp>
      <p:sp>
        <p:nvSpPr>
          <p:cNvPr id="120" name="Shape 120"/>
          <p:cNvSpPr/>
          <p:nvPr/>
        </p:nvSpPr>
        <p:spPr>
          <a:xfrm>
            <a:off x="539098" y="5562600"/>
            <a:ext cx="5462100" cy="553200"/>
          </a:xfrm>
          <a:prstGeom prst="roundRect">
            <a:avLst>
              <a:gd fmla="val 16667" name="adj"/>
            </a:avLst>
          </a:prstGeom>
          <a:gradFill>
            <a:gsLst>
              <a:gs pos="0">
                <a:schemeClr val="dk1"/>
              </a:gs>
              <a:gs pos="80000">
                <a:schemeClr val="dk1"/>
              </a:gs>
              <a:gs pos="100000">
                <a:schemeClr val="dk1"/>
              </a:gs>
            </a:gsLst>
            <a:lin ang="16200000" scaled="0"/>
          </a:gradFill>
          <a:ln cap="flat"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FFFF00"/>
                </a:solidFill>
                <a:latin typeface="Quattrocento"/>
                <a:ea typeface="Quattrocento"/>
                <a:cs typeface="Quattrocento"/>
                <a:sym typeface="Quattrocento"/>
              </a:rPr>
              <a:t>Conclusion</a:t>
            </a:r>
          </a:p>
        </p:txBody>
      </p:sp>
      <p:sp>
        <p:nvSpPr>
          <p:cNvPr id="121" name="Shape 121"/>
          <p:cNvSpPr/>
          <p:nvPr/>
        </p:nvSpPr>
        <p:spPr>
          <a:xfrm>
            <a:off x="532327" y="3475562"/>
            <a:ext cx="5462100" cy="540899"/>
          </a:xfrm>
          <a:prstGeom prst="roundRect">
            <a:avLst>
              <a:gd fmla="val 16667" name="adj"/>
            </a:avLst>
          </a:prstGeom>
          <a:gradFill>
            <a:gsLst>
              <a:gs pos="0">
                <a:schemeClr val="dk1"/>
              </a:gs>
              <a:gs pos="80000">
                <a:schemeClr val="dk1"/>
              </a:gs>
              <a:gs pos="100000">
                <a:schemeClr val="dk1"/>
              </a:gs>
            </a:gsLst>
            <a:lin ang="16200037" scaled="0"/>
          </a:gradFill>
          <a:ln cap="flat"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FFFF00"/>
                </a:solidFill>
                <a:latin typeface="Quattrocento"/>
                <a:ea typeface="Quattrocento"/>
                <a:cs typeface="Quattrocento"/>
                <a:sym typeface="Quattrocento"/>
              </a:rPr>
              <a:t>Related Works</a:t>
            </a:r>
          </a:p>
        </p:txBody>
      </p:sp>
      <p:sp>
        <p:nvSpPr>
          <p:cNvPr id="122" name="Shape 122"/>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x="0" y="0"/>
          <a:ext cx="0" cy="0"/>
          <a:chOff x="0" y="0"/>
          <a:chExt cx="0" cy="0"/>
        </a:xfrm>
      </p:grpSpPr>
      <p:sp>
        <p:nvSpPr>
          <p:cNvPr id="418" name="Shape 418"/>
          <p:cNvSpPr txBox="1"/>
          <p:nvPr>
            <p:ph type="title"/>
          </p:nvPr>
        </p:nvSpPr>
        <p:spPr>
          <a:xfrm>
            <a:off x="384050" y="562375"/>
            <a:ext cx="8476500" cy="484799"/>
          </a:xfrm>
          <a:prstGeom prst="rect">
            <a:avLst/>
          </a:prstGeom>
        </p:spPr>
        <p:txBody>
          <a:bodyPr anchorCtr="0" anchor="ctr" bIns="91425" lIns="91425" rIns="91425" tIns="91425">
            <a:noAutofit/>
          </a:bodyPr>
          <a:lstStyle/>
          <a:p>
            <a:pPr lvl="0" rtl="0" algn="ctr">
              <a:spcBef>
                <a:spcPts val="0"/>
              </a:spcBef>
              <a:buNone/>
            </a:pPr>
            <a:r>
              <a:rPr lang="en-US"/>
              <a:t>Method in the Problem Formulation frame</a:t>
            </a:r>
          </a:p>
        </p:txBody>
      </p:sp>
      <p:sp>
        <p:nvSpPr>
          <p:cNvPr id="419" name="Shape 419"/>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420" name="Shape 420"/>
          <p:cNvSpPr txBox="1"/>
          <p:nvPr/>
        </p:nvSpPr>
        <p:spPr>
          <a:xfrm>
            <a:off x="1755989" y="3082050"/>
            <a:ext cx="1170900" cy="1073400"/>
          </a:xfrm>
          <a:prstGeom prst="rect">
            <a:avLst/>
          </a:prstGeom>
          <a:noFill/>
          <a:ln>
            <a:noFill/>
          </a:ln>
        </p:spPr>
        <p:txBody>
          <a:bodyPr anchorCtr="0" anchor="ctr" bIns="91425" lIns="91425" rIns="91425" tIns="91425">
            <a:noAutofit/>
          </a:bodyPr>
          <a:lstStyle/>
          <a:p>
            <a:pPr lvl="0" rtl="0" algn="ctr">
              <a:spcBef>
                <a:spcPts val="0"/>
              </a:spcBef>
              <a:buNone/>
            </a:pPr>
            <a:r>
              <a:rPr b="1" lang="en-US" sz="2400">
                <a:latin typeface="Georgia"/>
                <a:ea typeface="Georgia"/>
                <a:cs typeface="Georgia"/>
                <a:sym typeface="Georgia"/>
              </a:rPr>
              <a:t>Input</a:t>
            </a:r>
          </a:p>
        </p:txBody>
      </p:sp>
      <p:sp>
        <p:nvSpPr>
          <p:cNvPr id="421" name="Shape 421"/>
          <p:cNvSpPr/>
          <p:nvPr/>
        </p:nvSpPr>
        <p:spPr>
          <a:xfrm rot="-5400000">
            <a:off x="2688250" y="3470087"/>
            <a:ext cx="774599" cy="297300"/>
          </a:xfrm>
          <a:prstGeom prst="downArrow">
            <a:avLst>
              <a:gd fmla="val 50000" name="adj1"/>
              <a:gd fmla="val 50000" name="adj2"/>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22" name="Shape 422"/>
          <p:cNvSpPr/>
          <p:nvPr/>
        </p:nvSpPr>
        <p:spPr>
          <a:xfrm rot="-5400000">
            <a:off x="5654250" y="3470087"/>
            <a:ext cx="774599" cy="297300"/>
          </a:xfrm>
          <a:prstGeom prst="downArrow">
            <a:avLst>
              <a:gd fmla="val 50000" name="adj1"/>
              <a:gd fmla="val 50000" name="adj2"/>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23" name="Shape 423"/>
          <p:cNvSpPr/>
          <p:nvPr/>
        </p:nvSpPr>
        <p:spPr>
          <a:xfrm>
            <a:off x="3449925" y="2699875"/>
            <a:ext cx="2274000" cy="1688399"/>
          </a:xfrm>
          <a:prstGeom prst="rect">
            <a:avLst/>
          </a:prstGeom>
          <a:solidFill>
            <a:srgbClr val="000000"/>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indent="457200" lvl="0" rtl="0" algn="l">
              <a:spcBef>
                <a:spcPts val="0"/>
              </a:spcBef>
              <a:buNone/>
            </a:pPr>
            <a:r>
              <a:rPr lang="en-US" sz="4800">
                <a:solidFill>
                  <a:srgbClr val="FFFF00"/>
                </a:solidFill>
                <a:latin typeface="Georgia"/>
                <a:ea typeface="Georgia"/>
                <a:cs typeface="Georgia"/>
                <a:sym typeface="Georgia"/>
              </a:rPr>
              <a:t>STE</a:t>
            </a:r>
          </a:p>
        </p:txBody>
      </p:sp>
      <p:sp>
        <p:nvSpPr>
          <p:cNvPr id="424" name="Shape 424"/>
          <p:cNvSpPr/>
          <p:nvPr/>
        </p:nvSpPr>
        <p:spPr>
          <a:xfrm>
            <a:off x="6359169" y="3115878"/>
            <a:ext cx="1244399" cy="923999"/>
          </a:xfrm>
          <a:prstGeom prst="rect">
            <a:avLst/>
          </a:prstGeom>
          <a:solidFill>
            <a:srgbClr val="000000"/>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3000">
                <a:solidFill>
                  <a:srgbClr val="FFFF00"/>
                </a:solidFill>
                <a:latin typeface="Georgia"/>
                <a:ea typeface="Georgia"/>
                <a:cs typeface="Georgia"/>
                <a:sym typeface="Georgia"/>
              </a:rPr>
              <a:t>BN</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p:nvPr/>
        </p:nvSpPr>
        <p:spPr>
          <a:xfrm>
            <a:off x="3764050" y="4000575"/>
            <a:ext cx="3949499" cy="1696799"/>
          </a:xfrm>
          <a:prstGeom prst="roundRect">
            <a:avLst>
              <a:gd fmla="val 6722" name="adj"/>
            </a:avLst>
          </a:prstGeom>
          <a:noFill/>
          <a:ln cap="flat" w="19050">
            <a:solidFill>
              <a:schemeClr val="dk2"/>
            </a:solidFill>
            <a:prstDash val="dash"/>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31" name="Shape 431"/>
          <p:cNvSpPr txBox="1"/>
          <p:nvPr>
            <p:ph type="title"/>
          </p:nvPr>
        </p:nvSpPr>
        <p:spPr>
          <a:xfrm>
            <a:off x="384050" y="562375"/>
            <a:ext cx="8476500" cy="484799"/>
          </a:xfrm>
          <a:prstGeom prst="rect">
            <a:avLst/>
          </a:prstGeom>
        </p:spPr>
        <p:txBody>
          <a:bodyPr anchorCtr="0" anchor="ctr" bIns="91425" lIns="91425" rIns="91425" tIns="91425">
            <a:noAutofit/>
          </a:bodyPr>
          <a:lstStyle/>
          <a:p>
            <a:pPr lvl="0" rtl="0" algn="ctr">
              <a:spcBef>
                <a:spcPts val="0"/>
              </a:spcBef>
              <a:buNone/>
            </a:pPr>
            <a:r>
              <a:rPr lang="en-US"/>
              <a:t>Implementation in Problem Formulation frame</a:t>
            </a:r>
          </a:p>
        </p:txBody>
      </p:sp>
      <p:sp>
        <p:nvSpPr>
          <p:cNvPr id="432" name="Shape 432"/>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433" name="Shape 433"/>
          <p:cNvSpPr txBox="1"/>
          <p:nvPr/>
        </p:nvSpPr>
        <p:spPr>
          <a:xfrm>
            <a:off x="59578" y="2520134"/>
            <a:ext cx="1571999" cy="1073400"/>
          </a:xfrm>
          <a:prstGeom prst="rect">
            <a:avLst/>
          </a:prstGeom>
          <a:noFill/>
          <a:ln>
            <a:noFill/>
          </a:ln>
        </p:spPr>
        <p:txBody>
          <a:bodyPr anchorCtr="0" anchor="ctr" bIns="91425" lIns="91425" rIns="91425" tIns="91425">
            <a:noAutofit/>
          </a:bodyPr>
          <a:lstStyle/>
          <a:p>
            <a:pPr lvl="0" rtl="0" algn="ctr">
              <a:spcBef>
                <a:spcPts val="0"/>
              </a:spcBef>
              <a:buNone/>
            </a:pPr>
            <a:r>
              <a:rPr b="1" lang="en-US" sz="2400">
                <a:latin typeface="Georgia"/>
                <a:ea typeface="Georgia"/>
                <a:cs typeface="Georgia"/>
                <a:sym typeface="Georgia"/>
              </a:rPr>
              <a:t>Dataset</a:t>
            </a:r>
          </a:p>
        </p:txBody>
      </p:sp>
      <p:sp>
        <p:nvSpPr>
          <p:cNvPr id="434" name="Shape 434"/>
          <p:cNvSpPr/>
          <p:nvPr/>
        </p:nvSpPr>
        <p:spPr>
          <a:xfrm rot="-5400000">
            <a:off x="3297857" y="2941610"/>
            <a:ext cx="774599" cy="297300"/>
          </a:xfrm>
          <a:prstGeom prst="downArrow">
            <a:avLst>
              <a:gd fmla="val 50000" name="adj1"/>
              <a:gd fmla="val 50000" name="adj2"/>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35" name="Shape 435"/>
          <p:cNvSpPr/>
          <p:nvPr/>
        </p:nvSpPr>
        <p:spPr>
          <a:xfrm rot="-5400000">
            <a:off x="1392850" y="2936687"/>
            <a:ext cx="774599" cy="297300"/>
          </a:xfrm>
          <a:prstGeom prst="downArrow">
            <a:avLst>
              <a:gd fmla="val 50000" name="adj1"/>
              <a:gd fmla="val 50000" name="adj2"/>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36" name="Shape 436"/>
          <p:cNvSpPr/>
          <p:nvPr/>
        </p:nvSpPr>
        <p:spPr>
          <a:xfrm>
            <a:off x="2016375" y="2629125"/>
            <a:ext cx="1447800" cy="987899"/>
          </a:xfrm>
          <a:prstGeom prst="rect">
            <a:avLst/>
          </a:prstGeom>
          <a:solidFill>
            <a:srgbClr val="000000"/>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indent="0" lvl="0" marL="0" rtl="0" algn="ctr">
              <a:spcBef>
                <a:spcPts val="0"/>
              </a:spcBef>
              <a:buNone/>
            </a:pPr>
            <a:r>
              <a:rPr lang="en-US" sz="3000">
                <a:solidFill>
                  <a:srgbClr val="FFFF00"/>
                </a:solidFill>
                <a:latin typeface="Georgia"/>
                <a:ea typeface="Georgia"/>
                <a:cs typeface="Georgia"/>
                <a:sym typeface="Georgia"/>
              </a:rPr>
              <a:t>STE</a:t>
            </a:r>
          </a:p>
        </p:txBody>
      </p:sp>
      <p:sp>
        <p:nvSpPr>
          <p:cNvPr id="437" name="Shape 437"/>
          <p:cNvSpPr/>
          <p:nvPr/>
        </p:nvSpPr>
        <p:spPr>
          <a:xfrm>
            <a:off x="8136298" y="4441973"/>
            <a:ext cx="800399" cy="830099"/>
          </a:xfrm>
          <a:prstGeom prst="ellipse">
            <a:avLst/>
          </a:prstGeom>
          <a:solidFill>
            <a:srgbClr val="000000"/>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indent="0" marL="0" marR="0" rtl="0" algn="ctr">
              <a:lnSpc>
                <a:spcPct val="100000"/>
              </a:lnSpc>
              <a:spcBef>
                <a:spcPts val="0"/>
              </a:spcBef>
              <a:spcAft>
                <a:spcPts val="0"/>
              </a:spcAft>
              <a:buNone/>
            </a:pPr>
            <a:r>
              <a:rPr lang="en-US" sz="1800">
                <a:solidFill>
                  <a:srgbClr val="FFFF00"/>
                </a:solidFill>
                <a:latin typeface="Georgia"/>
                <a:ea typeface="Georgia"/>
                <a:cs typeface="Georgia"/>
                <a:sym typeface="Georgia"/>
              </a:rPr>
              <a:t>BN</a:t>
            </a:r>
          </a:p>
        </p:txBody>
      </p:sp>
      <p:sp>
        <p:nvSpPr>
          <p:cNvPr id="438" name="Shape 438"/>
          <p:cNvSpPr/>
          <p:nvPr/>
        </p:nvSpPr>
        <p:spPr>
          <a:xfrm>
            <a:off x="5298098" y="3699293"/>
            <a:ext cx="774599" cy="297300"/>
          </a:xfrm>
          <a:prstGeom prst="downArrow">
            <a:avLst>
              <a:gd fmla="val 50000" name="adj1"/>
              <a:gd fmla="val 50000" name="adj2"/>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39" name="Shape 439"/>
          <p:cNvSpPr txBox="1"/>
          <p:nvPr/>
        </p:nvSpPr>
        <p:spPr>
          <a:xfrm>
            <a:off x="3889700" y="2555700"/>
            <a:ext cx="3749399" cy="1073400"/>
          </a:xfrm>
          <a:prstGeom prst="rect">
            <a:avLst/>
          </a:prstGeom>
          <a:no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800">
                <a:latin typeface="Georgia"/>
                <a:ea typeface="Georgia"/>
                <a:cs typeface="Georgia"/>
                <a:sym typeface="Georgia"/>
              </a:rPr>
              <a:t>Variable Dependences</a:t>
            </a:r>
          </a:p>
        </p:txBody>
      </p:sp>
      <p:sp>
        <p:nvSpPr>
          <p:cNvPr id="440" name="Shape 440"/>
          <p:cNvSpPr txBox="1"/>
          <p:nvPr/>
        </p:nvSpPr>
        <p:spPr>
          <a:xfrm>
            <a:off x="3817800" y="5097010"/>
            <a:ext cx="3821400" cy="484799"/>
          </a:xfrm>
          <a:prstGeom prst="rect">
            <a:avLst/>
          </a:prstGeom>
          <a:no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800">
                <a:latin typeface="Georgia"/>
                <a:ea typeface="Georgia"/>
                <a:cs typeface="Georgia"/>
                <a:sym typeface="Georgia"/>
              </a:rPr>
              <a:t>Domain Knowledge</a:t>
            </a:r>
          </a:p>
        </p:txBody>
      </p:sp>
      <p:sp>
        <p:nvSpPr>
          <p:cNvPr id="441" name="Shape 441"/>
          <p:cNvSpPr/>
          <p:nvPr/>
        </p:nvSpPr>
        <p:spPr>
          <a:xfrm rot="-5400000">
            <a:off x="7533779" y="4688243"/>
            <a:ext cx="774599" cy="297300"/>
          </a:xfrm>
          <a:prstGeom prst="downArrow">
            <a:avLst>
              <a:gd fmla="val 50000" name="adj1"/>
              <a:gd fmla="val 50000" name="adj2"/>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42" name="Shape 442"/>
          <p:cNvSpPr txBox="1"/>
          <p:nvPr/>
        </p:nvSpPr>
        <p:spPr>
          <a:xfrm>
            <a:off x="3817800" y="4066800"/>
            <a:ext cx="3821400" cy="484799"/>
          </a:xfrm>
          <a:prstGeom prst="rect">
            <a:avLst/>
          </a:prstGeom>
          <a:no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800">
                <a:latin typeface="Georgia"/>
                <a:ea typeface="Georgia"/>
                <a:cs typeface="Georgia"/>
                <a:sym typeface="Georgia"/>
              </a:rPr>
              <a:t>Variable Dependences</a:t>
            </a:r>
          </a:p>
        </p:txBody>
      </p:sp>
      <p:sp>
        <p:nvSpPr>
          <p:cNvPr id="443" name="Shape 443"/>
          <p:cNvSpPr/>
          <p:nvPr/>
        </p:nvSpPr>
        <p:spPr>
          <a:xfrm>
            <a:off x="5443000" y="4594500"/>
            <a:ext cx="484799" cy="484799"/>
          </a:xfrm>
          <a:prstGeom prst="mathPlus">
            <a:avLst>
              <a:gd fmla="val 23520" name="adj1"/>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8" name="Shape 448"/>
        <p:cNvGrpSpPr/>
        <p:nvPr/>
      </p:nvGrpSpPr>
      <p:grpSpPr>
        <a:xfrm>
          <a:off x="0" y="0"/>
          <a:ext cx="0" cy="0"/>
          <a:chOff x="0" y="0"/>
          <a:chExt cx="0" cy="0"/>
        </a:xfrm>
      </p:grpSpPr>
      <p:sp>
        <p:nvSpPr>
          <p:cNvPr id="449" name="Shape 449"/>
          <p:cNvSpPr txBox="1"/>
          <p:nvPr>
            <p:ph type="title"/>
          </p:nvPr>
        </p:nvSpPr>
        <p:spPr>
          <a:xfrm>
            <a:off x="79250" y="638575"/>
            <a:ext cx="9036299" cy="484799"/>
          </a:xfrm>
          <a:prstGeom prst="rect">
            <a:avLst/>
          </a:prstGeom>
        </p:spPr>
        <p:txBody>
          <a:bodyPr anchorCtr="0" anchor="ctr" bIns="91425" lIns="91425" rIns="91425" tIns="91425">
            <a:noAutofit/>
          </a:bodyPr>
          <a:lstStyle/>
          <a:p>
            <a:pPr lvl="0" rtl="0" algn="ctr">
              <a:spcBef>
                <a:spcPts val="0"/>
              </a:spcBef>
              <a:buNone/>
            </a:pPr>
            <a:r>
              <a:rPr lang="en-US"/>
              <a:t>Domain knowledge representation</a:t>
            </a:r>
          </a:p>
        </p:txBody>
      </p:sp>
      <p:sp>
        <p:nvSpPr>
          <p:cNvPr id="450" name="Shape 450"/>
          <p:cNvSpPr/>
          <p:nvPr/>
        </p:nvSpPr>
        <p:spPr>
          <a:xfrm>
            <a:off x="1638050" y="2317050"/>
            <a:ext cx="5927700" cy="484799"/>
          </a:xfrm>
          <a:prstGeom prst="rect">
            <a:avLst/>
          </a:prstGeom>
          <a:solidFill>
            <a:srgbClr val="434343"/>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solidFill>
                  <a:srgbClr val="FFFF00"/>
                </a:solidFill>
              </a:rPr>
              <a:t>Education </a:t>
            </a:r>
          </a:p>
        </p:txBody>
      </p:sp>
      <p:sp>
        <p:nvSpPr>
          <p:cNvPr id="451" name="Shape 451"/>
          <p:cNvSpPr/>
          <p:nvPr/>
        </p:nvSpPr>
        <p:spPr>
          <a:xfrm>
            <a:off x="1638050" y="3183300"/>
            <a:ext cx="5927700" cy="943199"/>
          </a:xfrm>
          <a:prstGeom prst="rect">
            <a:avLst/>
          </a:prstGeom>
          <a:solidFill>
            <a:srgbClr val="434343"/>
          </a:solidFill>
          <a:ln cap="flat" w="19050">
            <a:solidFill>
              <a:srgbClr val="FFFF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t/>
            </a:r>
            <a:endParaRPr>
              <a:solidFill>
                <a:srgbClr val="FFFF00"/>
              </a:solidFill>
            </a:endParaRPr>
          </a:p>
        </p:txBody>
      </p:sp>
      <p:sp>
        <p:nvSpPr>
          <p:cNvPr id="452" name="Shape 452"/>
          <p:cNvSpPr/>
          <p:nvPr/>
        </p:nvSpPr>
        <p:spPr>
          <a:xfrm>
            <a:off x="4152350" y="2838240"/>
            <a:ext cx="774599" cy="297300"/>
          </a:xfrm>
          <a:prstGeom prst="downArrow">
            <a:avLst>
              <a:gd fmla="val 50000" name="adj1"/>
              <a:gd fmla="val 50000" name="adj2"/>
            </a:avLst>
          </a:prstGeom>
          <a:solidFill>
            <a:srgbClr val="000000"/>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53" name="Shape 453"/>
          <p:cNvSpPr/>
          <p:nvPr/>
        </p:nvSpPr>
        <p:spPr>
          <a:xfrm>
            <a:off x="1840700" y="3473825"/>
            <a:ext cx="2607599" cy="425700"/>
          </a:xfrm>
          <a:prstGeom prst="rect">
            <a:avLst/>
          </a:prstGeom>
          <a:solidFill>
            <a:srgbClr val="FFFF00"/>
          </a:solidFill>
          <a:ln cap="flat" w="3810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US"/>
              <a:t>Innovation</a:t>
            </a:r>
          </a:p>
        </p:txBody>
      </p:sp>
      <p:sp>
        <p:nvSpPr>
          <p:cNvPr id="454" name="Shape 454"/>
          <p:cNvSpPr/>
          <p:nvPr/>
        </p:nvSpPr>
        <p:spPr>
          <a:xfrm>
            <a:off x="4749575" y="3473825"/>
            <a:ext cx="2607599" cy="425700"/>
          </a:xfrm>
          <a:prstGeom prst="rect">
            <a:avLst/>
          </a:prstGeom>
          <a:solidFill>
            <a:srgbClr val="FFFF00"/>
          </a:solidFill>
          <a:ln cap="flat" w="3810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US"/>
              <a:t>Production</a:t>
            </a:r>
          </a:p>
        </p:txBody>
      </p:sp>
      <p:sp>
        <p:nvSpPr>
          <p:cNvPr id="455" name="Shape 455"/>
          <p:cNvSpPr/>
          <p:nvPr/>
        </p:nvSpPr>
        <p:spPr>
          <a:xfrm>
            <a:off x="1638049" y="4523525"/>
            <a:ext cx="5927700" cy="484799"/>
          </a:xfrm>
          <a:prstGeom prst="rect">
            <a:avLst/>
          </a:prstGeom>
          <a:solidFill>
            <a:srgbClr val="434343"/>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solidFill>
                  <a:srgbClr val="FFFF00"/>
                </a:solidFill>
              </a:rPr>
              <a:t>Economic Indicators</a:t>
            </a:r>
          </a:p>
        </p:txBody>
      </p:sp>
      <p:sp>
        <p:nvSpPr>
          <p:cNvPr id="456" name="Shape 456"/>
          <p:cNvSpPr/>
          <p:nvPr/>
        </p:nvSpPr>
        <p:spPr>
          <a:xfrm>
            <a:off x="4152350" y="4181325"/>
            <a:ext cx="774599" cy="297300"/>
          </a:xfrm>
          <a:prstGeom prst="downArrow">
            <a:avLst>
              <a:gd fmla="val 50000" name="adj1"/>
              <a:gd fmla="val 50000" name="adj2"/>
            </a:avLst>
          </a:prstGeom>
          <a:solidFill>
            <a:srgbClr val="000000"/>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57" name="Shape 457"/>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458" name="Shape 458"/>
          <p:cNvSpPr txBox="1"/>
          <p:nvPr/>
        </p:nvSpPr>
        <p:spPr>
          <a:xfrm>
            <a:off x="2148150" y="1359087"/>
            <a:ext cx="4847700" cy="602700"/>
          </a:xfrm>
          <a:prstGeom prst="rect">
            <a:avLst/>
          </a:prstGeom>
          <a:noFill/>
          <a:ln>
            <a:noFill/>
          </a:ln>
        </p:spPr>
        <p:txBody>
          <a:bodyPr anchorCtr="0" anchor="ctr" bIns="91425" lIns="91425" rIns="91425" tIns="91425">
            <a:noAutofit/>
          </a:bodyPr>
          <a:lstStyle/>
          <a:p>
            <a:pPr algn="ctr">
              <a:spcBef>
                <a:spcPts val="0"/>
              </a:spcBef>
              <a:buNone/>
            </a:pPr>
            <a:r>
              <a:rPr b="1" lang="en-US" sz="2400">
                <a:latin typeface="Constantia"/>
                <a:ea typeface="Constantia"/>
                <a:cs typeface="Constantia"/>
                <a:sym typeface="Constantia"/>
              </a:rPr>
              <a:t>Basic Structure for BN#1</a:t>
            </a:r>
          </a:p>
        </p:txBody>
      </p:sp>
      <p:sp>
        <p:nvSpPr>
          <p:cNvPr id="459" name="Shape 459"/>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460" name="Shape 460"/>
          <p:cNvSpPr/>
          <p:nvPr/>
        </p:nvSpPr>
        <p:spPr>
          <a:xfrm>
            <a:off x="1142125" y="1501700"/>
            <a:ext cx="6614700" cy="3900599"/>
          </a:xfrm>
          <a:prstGeom prst="rect">
            <a:avLst/>
          </a:prstGeom>
          <a:noFill/>
          <a:ln cap="flat" w="19050">
            <a:solidFill>
              <a:srgbClr val="D09A1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US" sz="3600">
                <a:solidFill>
                  <a:srgbClr val="D09A12"/>
                </a:solidFill>
              </a:rPr>
              <a:t>6</a:t>
            </a:r>
          </a:p>
        </p:txBody>
      </p:sp>
      <p:sp>
        <p:nvSpPr>
          <p:cNvPr id="461" name="Shape 461"/>
          <p:cNvSpPr txBox="1"/>
          <p:nvPr/>
        </p:nvSpPr>
        <p:spPr>
          <a:xfrm>
            <a:off x="1142125" y="5403725"/>
            <a:ext cx="3293099" cy="425700"/>
          </a:xfrm>
          <a:prstGeom prst="rect">
            <a:avLst/>
          </a:prstGeom>
          <a:noFill/>
          <a:ln>
            <a:noFill/>
          </a:ln>
        </p:spPr>
        <p:txBody>
          <a:bodyPr anchorCtr="0" anchor="t" bIns="91425" lIns="91425" rIns="91425" tIns="91425">
            <a:noAutofit/>
          </a:bodyPr>
          <a:lstStyle/>
          <a:p>
            <a:pPr lvl="0" rtl="0">
              <a:spcBef>
                <a:spcPts val="0"/>
              </a:spcBef>
              <a:buNone/>
            </a:pPr>
            <a:r>
              <a:rPr b="1" lang="en-US" sz="1800"/>
              <a:t>2×6!=</a:t>
            </a:r>
            <a:r>
              <a:rPr b="1" lang="en-US" sz="1800">
                <a:solidFill>
                  <a:srgbClr val="222222"/>
                </a:solidFill>
              </a:rPr>
              <a:t>1440</a:t>
            </a:r>
          </a:p>
        </p:txBody>
      </p:sp>
      <p:sp>
        <p:nvSpPr>
          <p:cNvPr id="462" name="Shape 462"/>
          <p:cNvSpPr txBox="1"/>
          <p:nvPr/>
        </p:nvSpPr>
        <p:spPr>
          <a:xfrm>
            <a:off x="4435125" y="5403725"/>
            <a:ext cx="3321600" cy="425700"/>
          </a:xfrm>
          <a:prstGeom prst="rect">
            <a:avLst/>
          </a:prstGeom>
          <a:noFill/>
          <a:ln>
            <a:noFill/>
          </a:ln>
        </p:spPr>
        <p:txBody>
          <a:bodyPr anchorCtr="0" anchor="t" bIns="91425" lIns="91425" rIns="91425" tIns="91425">
            <a:noAutofit/>
          </a:bodyPr>
          <a:lstStyle/>
          <a:p>
            <a:pPr lvl="0" rtl="0" algn="r">
              <a:spcBef>
                <a:spcPts val="0"/>
              </a:spcBef>
              <a:buNone/>
            </a:pPr>
            <a:r>
              <a:rPr lang="en-US" sz="1800">
                <a:solidFill>
                  <a:schemeClr val="dk1"/>
                </a:solidFill>
              </a:rPr>
              <a:t>2×</a:t>
            </a:r>
            <a:r>
              <a:rPr lang="en-US" sz="1800"/>
              <a:t>(2+2)</a:t>
            </a:r>
            <a:r>
              <a:rPr lang="en-US" sz="1800">
                <a:solidFill>
                  <a:srgbClr val="000000"/>
                </a:solidFill>
              </a:rPr>
              <a:t>×</a:t>
            </a:r>
            <a:r>
              <a:rPr lang="en-US" sz="1800"/>
              <a:t>2</a:t>
            </a:r>
            <a:r>
              <a:rPr lang="en-US" sz="1800">
                <a:solidFill>
                  <a:srgbClr val="000000"/>
                </a:solidFill>
              </a:rPr>
              <a:t>=</a:t>
            </a:r>
            <a:r>
              <a:rPr lang="en-US" sz="1800"/>
              <a:t>16</a:t>
            </a:r>
          </a:p>
        </p:txBody>
      </p:sp>
      <p:sp>
        <p:nvSpPr>
          <p:cNvPr id="463" name="Shape 463"/>
          <p:cNvSpPr/>
          <p:nvPr/>
        </p:nvSpPr>
        <p:spPr>
          <a:xfrm>
            <a:off x="1714259" y="2225275"/>
            <a:ext cx="821999" cy="484799"/>
          </a:xfrm>
          <a:prstGeom prst="rect">
            <a:avLst/>
          </a:prstGeom>
          <a:noFill/>
          <a:ln>
            <a:noFill/>
          </a:ln>
        </p:spPr>
        <p:txBody>
          <a:bodyPr anchorCtr="0" anchor="t" bIns="91425" lIns="91425" rIns="91425" tIns="91425">
            <a:noAutofit/>
          </a:bodyPr>
          <a:lstStyle/>
          <a:p>
            <a:pPr lvl="0" rtl="0">
              <a:spcBef>
                <a:spcPts val="0"/>
              </a:spcBef>
              <a:buNone/>
            </a:pPr>
            <a:r>
              <a:rPr b="1" lang="en-US" sz="1800">
                <a:solidFill>
                  <a:srgbClr val="D09A12"/>
                </a:solidFill>
              </a:rPr>
              <a:t>1</a:t>
            </a:r>
          </a:p>
        </p:txBody>
      </p:sp>
      <p:sp>
        <p:nvSpPr>
          <p:cNvPr id="464" name="Shape 464"/>
          <p:cNvSpPr/>
          <p:nvPr/>
        </p:nvSpPr>
        <p:spPr>
          <a:xfrm>
            <a:off x="1908484" y="3473825"/>
            <a:ext cx="821999" cy="484799"/>
          </a:xfrm>
          <a:prstGeom prst="rect">
            <a:avLst/>
          </a:prstGeom>
          <a:noFill/>
          <a:ln>
            <a:noFill/>
          </a:ln>
        </p:spPr>
        <p:txBody>
          <a:bodyPr anchorCtr="0" anchor="t" bIns="91425" lIns="91425" rIns="91425" tIns="91425">
            <a:noAutofit/>
          </a:bodyPr>
          <a:lstStyle/>
          <a:p>
            <a:pPr lvl="0" rtl="0">
              <a:spcBef>
                <a:spcPts val="0"/>
              </a:spcBef>
              <a:buNone/>
            </a:pPr>
            <a:r>
              <a:rPr b="1" lang="en-US" sz="1800">
                <a:solidFill>
                  <a:srgbClr val="666666"/>
                </a:solidFill>
              </a:rPr>
              <a:t>2</a:t>
            </a:r>
          </a:p>
        </p:txBody>
      </p:sp>
      <p:sp>
        <p:nvSpPr>
          <p:cNvPr id="465" name="Shape 465"/>
          <p:cNvSpPr/>
          <p:nvPr/>
        </p:nvSpPr>
        <p:spPr>
          <a:xfrm>
            <a:off x="1638059" y="4522712"/>
            <a:ext cx="821999" cy="484799"/>
          </a:xfrm>
          <a:prstGeom prst="rect">
            <a:avLst/>
          </a:prstGeom>
          <a:noFill/>
          <a:ln>
            <a:noFill/>
          </a:ln>
        </p:spPr>
        <p:txBody>
          <a:bodyPr anchorCtr="0" anchor="t" bIns="91425" lIns="91425" rIns="91425" tIns="91425">
            <a:noAutofit/>
          </a:bodyPr>
          <a:lstStyle/>
          <a:p>
            <a:pPr lvl="0" rtl="0">
              <a:spcBef>
                <a:spcPts val="0"/>
              </a:spcBef>
              <a:buNone/>
            </a:pPr>
            <a:r>
              <a:rPr b="1" lang="en-US" sz="1800">
                <a:solidFill>
                  <a:srgbClr val="D09A12"/>
                </a:solidFill>
              </a:rPr>
              <a:t>1</a:t>
            </a:r>
          </a:p>
        </p:txBody>
      </p:sp>
      <p:sp>
        <p:nvSpPr>
          <p:cNvPr id="466" name="Shape 466"/>
          <p:cNvSpPr/>
          <p:nvPr/>
        </p:nvSpPr>
        <p:spPr>
          <a:xfrm>
            <a:off x="4749584" y="3440362"/>
            <a:ext cx="821999" cy="484799"/>
          </a:xfrm>
          <a:prstGeom prst="rect">
            <a:avLst/>
          </a:prstGeom>
          <a:noFill/>
          <a:ln>
            <a:noFill/>
          </a:ln>
        </p:spPr>
        <p:txBody>
          <a:bodyPr anchorCtr="0" anchor="t" bIns="91425" lIns="91425" rIns="91425" tIns="91425">
            <a:noAutofit/>
          </a:bodyPr>
          <a:lstStyle/>
          <a:p>
            <a:pPr lvl="0" rtl="0">
              <a:spcBef>
                <a:spcPts val="0"/>
              </a:spcBef>
              <a:buNone/>
            </a:pPr>
            <a:r>
              <a:rPr b="1" lang="en-US" sz="1800">
                <a:solidFill>
                  <a:srgbClr val="666666"/>
                </a:solidFill>
              </a:rPr>
              <a:t>2</a:t>
            </a:r>
          </a:p>
        </p:txBody>
      </p:sp>
      <p:sp>
        <p:nvSpPr>
          <p:cNvPr id="467" name="Shape 467"/>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500"/>
                                        <p:tgtEl>
                                          <p:spTgt spid="460"/>
                                        </p:tgtEl>
                                      </p:cBhvr>
                                    </p:animEffec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500"/>
                                        <p:tgtEl>
                                          <p:spTgt spid="46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500"/>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500"/>
                                        <p:tgtEl>
                                          <p:spTgt spid="464"/>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500"/>
                                        <p:tgtEl>
                                          <p:spTgt spid="466"/>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500"/>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2" name="Shape 472"/>
        <p:cNvGrpSpPr/>
        <p:nvPr/>
      </p:nvGrpSpPr>
      <p:grpSpPr>
        <a:xfrm>
          <a:off x="0" y="0"/>
          <a:ext cx="0" cy="0"/>
          <a:chOff x="0" y="0"/>
          <a:chExt cx="0" cy="0"/>
        </a:xfrm>
      </p:grpSpPr>
      <p:sp>
        <p:nvSpPr>
          <p:cNvPr id="473" name="Shape 473"/>
          <p:cNvSpPr/>
          <p:nvPr/>
        </p:nvSpPr>
        <p:spPr>
          <a:xfrm>
            <a:off x="1142125" y="1501700"/>
            <a:ext cx="6614700" cy="3900599"/>
          </a:xfrm>
          <a:prstGeom prst="rect">
            <a:avLst/>
          </a:prstGeom>
          <a:noFill/>
          <a:ln cap="flat" w="19050">
            <a:solidFill>
              <a:srgbClr val="D09A1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US" sz="3600">
                <a:solidFill>
                  <a:srgbClr val="D09A12"/>
                </a:solidFill>
              </a:rPr>
              <a:t>11</a:t>
            </a:r>
          </a:p>
        </p:txBody>
      </p:sp>
      <p:sp>
        <p:nvSpPr>
          <p:cNvPr id="474" name="Shape 474"/>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475" name="Shape 475"/>
          <p:cNvSpPr txBox="1"/>
          <p:nvPr>
            <p:ph type="title"/>
          </p:nvPr>
        </p:nvSpPr>
        <p:spPr>
          <a:xfrm>
            <a:off x="79250" y="638575"/>
            <a:ext cx="9036299" cy="484799"/>
          </a:xfrm>
          <a:prstGeom prst="rect">
            <a:avLst/>
          </a:prstGeom>
        </p:spPr>
        <p:txBody>
          <a:bodyPr anchorCtr="0" anchor="ctr" bIns="91425" lIns="91425" rIns="91425" tIns="91425">
            <a:noAutofit/>
          </a:bodyPr>
          <a:lstStyle/>
          <a:p>
            <a:pPr lvl="0" rtl="0" algn="ctr">
              <a:spcBef>
                <a:spcPts val="0"/>
              </a:spcBef>
              <a:buNone/>
            </a:pPr>
            <a:r>
              <a:rPr lang="en-US"/>
              <a:t>Domain knowledge representation</a:t>
            </a:r>
          </a:p>
        </p:txBody>
      </p:sp>
      <p:sp>
        <p:nvSpPr>
          <p:cNvPr id="476" name="Shape 476"/>
          <p:cNvSpPr/>
          <p:nvPr/>
        </p:nvSpPr>
        <p:spPr>
          <a:xfrm>
            <a:off x="1714250" y="2317050"/>
            <a:ext cx="2791799" cy="484799"/>
          </a:xfrm>
          <a:prstGeom prst="rect">
            <a:avLst/>
          </a:prstGeom>
          <a:solidFill>
            <a:srgbClr val="434343"/>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solidFill>
                  <a:srgbClr val="FFFF00"/>
                </a:solidFill>
              </a:rPr>
              <a:t>Education </a:t>
            </a:r>
          </a:p>
        </p:txBody>
      </p:sp>
      <p:sp>
        <p:nvSpPr>
          <p:cNvPr id="477" name="Shape 477"/>
          <p:cNvSpPr/>
          <p:nvPr/>
        </p:nvSpPr>
        <p:spPr>
          <a:xfrm>
            <a:off x="1714250" y="3183300"/>
            <a:ext cx="5927700" cy="943199"/>
          </a:xfrm>
          <a:prstGeom prst="rect">
            <a:avLst/>
          </a:prstGeom>
          <a:solidFill>
            <a:srgbClr val="434343"/>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800">
                <a:solidFill>
                  <a:srgbClr val="FFFF00"/>
                </a:solidFill>
              </a:rPr>
              <a:t>Production</a:t>
            </a:r>
          </a:p>
        </p:txBody>
      </p:sp>
      <p:sp>
        <p:nvSpPr>
          <p:cNvPr id="478" name="Shape 478"/>
          <p:cNvSpPr/>
          <p:nvPr/>
        </p:nvSpPr>
        <p:spPr>
          <a:xfrm>
            <a:off x="1714249" y="4523525"/>
            <a:ext cx="5927700" cy="484799"/>
          </a:xfrm>
          <a:prstGeom prst="rect">
            <a:avLst/>
          </a:prstGeom>
          <a:solidFill>
            <a:srgbClr val="434343"/>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solidFill>
                  <a:srgbClr val="FFFF00"/>
                </a:solidFill>
              </a:rPr>
              <a:t>Economic Indicators</a:t>
            </a:r>
          </a:p>
        </p:txBody>
      </p:sp>
      <p:sp>
        <p:nvSpPr>
          <p:cNvPr id="479" name="Shape 479"/>
          <p:cNvSpPr/>
          <p:nvPr/>
        </p:nvSpPr>
        <p:spPr>
          <a:xfrm>
            <a:off x="2376950" y="2843925"/>
            <a:ext cx="774599" cy="297300"/>
          </a:xfrm>
          <a:prstGeom prst="downArrow">
            <a:avLst>
              <a:gd fmla="val 50000" name="adj1"/>
              <a:gd fmla="val 50000" name="adj2"/>
            </a:avLst>
          </a:prstGeom>
          <a:solidFill>
            <a:srgbClr val="000000"/>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80" name="Shape 480"/>
          <p:cNvSpPr/>
          <p:nvPr/>
        </p:nvSpPr>
        <p:spPr>
          <a:xfrm>
            <a:off x="4228550" y="4181325"/>
            <a:ext cx="774599" cy="297300"/>
          </a:xfrm>
          <a:prstGeom prst="downArrow">
            <a:avLst>
              <a:gd fmla="val 50000" name="adj1"/>
              <a:gd fmla="val 50000" name="adj2"/>
            </a:avLst>
          </a:prstGeom>
          <a:solidFill>
            <a:srgbClr val="000000"/>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81" name="Shape 481"/>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482" name="Shape 482"/>
          <p:cNvSpPr txBox="1"/>
          <p:nvPr/>
        </p:nvSpPr>
        <p:spPr>
          <a:xfrm>
            <a:off x="2238950" y="1345150"/>
            <a:ext cx="4847700" cy="602700"/>
          </a:xfrm>
          <a:prstGeom prst="rect">
            <a:avLst/>
          </a:prstGeom>
          <a:noFill/>
          <a:ln>
            <a:noFill/>
          </a:ln>
        </p:spPr>
        <p:txBody>
          <a:bodyPr anchorCtr="0" anchor="ctr" bIns="91425" lIns="91425" rIns="91425" tIns="91425">
            <a:noAutofit/>
          </a:bodyPr>
          <a:lstStyle/>
          <a:p>
            <a:pPr lvl="0" rtl="0" algn="ctr">
              <a:spcBef>
                <a:spcPts val="0"/>
              </a:spcBef>
              <a:buNone/>
            </a:pPr>
            <a:r>
              <a:rPr b="1" lang="en-US" sz="2400">
                <a:latin typeface="Constantia"/>
                <a:ea typeface="Constantia"/>
                <a:cs typeface="Constantia"/>
                <a:sym typeface="Constantia"/>
              </a:rPr>
              <a:t>Basic Structure for BN#2</a:t>
            </a:r>
          </a:p>
        </p:txBody>
      </p:sp>
      <p:sp>
        <p:nvSpPr>
          <p:cNvPr id="483" name="Shape 483"/>
          <p:cNvSpPr/>
          <p:nvPr/>
        </p:nvSpPr>
        <p:spPr>
          <a:xfrm>
            <a:off x="5003150" y="2303425"/>
            <a:ext cx="2635200" cy="484799"/>
          </a:xfrm>
          <a:prstGeom prst="rect">
            <a:avLst/>
          </a:prstGeom>
          <a:solidFill>
            <a:srgbClr val="434343"/>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solidFill>
                  <a:srgbClr val="FFFF00"/>
                </a:solidFill>
              </a:rPr>
              <a:t>Innovation</a:t>
            </a:r>
          </a:p>
        </p:txBody>
      </p:sp>
      <p:sp>
        <p:nvSpPr>
          <p:cNvPr id="484" name="Shape 484"/>
          <p:cNvSpPr/>
          <p:nvPr/>
        </p:nvSpPr>
        <p:spPr>
          <a:xfrm>
            <a:off x="6076875" y="2837112"/>
            <a:ext cx="774599" cy="297300"/>
          </a:xfrm>
          <a:prstGeom prst="downArrow">
            <a:avLst>
              <a:gd fmla="val 50000" name="adj1"/>
              <a:gd fmla="val 50000" name="adj2"/>
            </a:avLst>
          </a:prstGeom>
          <a:solidFill>
            <a:srgbClr val="000000"/>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85" name="Shape 485"/>
          <p:cNvSpPr/>
          <p:nvPr/>
        </p:nvSpPr>
        <p:spPr>
          <a:xfrm rot="-5400000">
            <a:off x="4413300" y="2410787"/>
            <a:ext cx="774599" cy="297300"/>
          </a:xfrm>
          <a:prstGeom prst="downArrow">
            <a:avLst>
              <a:gd fmla="val 50000" name="adj1"/>
              <a:gd fmla="val 50000" name="adj2"/>
            </a:avLst>
          </a:prstGeom>
          <a:solidFill>
            <a:srgbClr val="000000"/>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86" name="Shape 486"/>
          <p:cNvSpPr txBox="1"/>
          <p:nvPr/>
        </p:nvSpPr>
        <p:spPr>
          <a:xfrm>
            <a:off x="1142125" y="5403725"/>
            <a:ext cx="3293099" cy="425700"/>
          </a:xfrm>
          <a:prstGeom prst="rect">
            <a:avLst/>
          </a:prstGeom>
          <a:noFill/>
          <a:ln>
            <a:noFill/>
          </a:ln>
        </p:spPr>
        <p:txBody>
          <a:bodyPr anchorCtr="0" anchor="t" bIns="91425" lIns="91425" rIns="91425" tIns="91425">
            <a:noAutofit/>
          </a:bodyPr>
          <a:lstStyle/>
          <a:p>
            <a:pPr lvl="0" rtl="0">
              <a:spcBef>
                <a:spcPts val="0"/>
              </a:spcBef>
              <a:buNone/>
            </a:pPr>
            <a:r>
              <a:rPr b="1" lang="en-US" sz="1800"/>
              <a:t>2×11!=</a:t>
            </a:r>
            <a:r>
              <a:rPr b="1" lang="en-US" sz="1800">
                <a:solidFill>
                  <a:srgbClr val="222222"/>
                </a:solidFill>
              </a:rPr>
              <a:t>79.8 Million</a:t>
            </a:r>
          </a:p>
        </p:txBody>
      </p:sp>
      <p:sp>
        <p:nvSpPr>
          <p:cNvPr id="487" name="Shape 487"/>
          <p:cNvSpPr txBox="1"/>
          <p:nvPr/>
        </p:nvSpPr>
        <p:spPr>
          <a:xfrm>
            <a:off x="4435125" y="5403725"/>
            <a:ext cx="3321600" cy="425700"/>
          </a:xfrm>
          <a:prstGeom prst="rect">
            <a:avLst/>
          </a:prstGeom>
          <a:noFill/>
          <a:ln>
            <a:noFill/>
          </a:ln>
        </p:spPr>
        <p:txBody>
          <a:bodyPr anchorCtr="0" anchor="t" bIns="91425" lIns="91425" rIns="91425" tIns="91425">
            <a:noAutofit/>
          </a:bodyPr>
          <a:lstStyle/>
          <a:p>
            <a:pPr lvl="0" rtl="0" algn="r">
              <a:spcBef>
                <a:spcPts val="0"/>
              </a:spcBef>
              <a:buNone/>
            </a:pPr>
            <a:r>
              <a:rPr b="1" lang="en-US" sz="1800">
                <a:solidFill>
                  <a:schemeClr val="dk1"/>
                </a:solidFill>
              </a:rPr>
              <a:t>2×</a:t>
            </a:r>
            <a:r>
              <a:rPr b="1" lang="en-US" sz="1800"/>
              <a:t>(2+3+2)</a:t>
            </a:r>
            <a:r>
              <a:rPr b="1" lang="en-US" sz="1800">
                <a:solidFill>
                  <a:srgbClr val="000000"/>
                </a:solidFill>
              </a:rPr>
              <a:t>×4+3</a:t>
            </a:r>
            <a:r>
              <a:rPr b="1" lang="en-US" sz="1800">
                <a:solidFill>
                  <a:schemeClr val="dk1"/>
                </a:solidFill>
              </a:rPr>
              <a:t>×2</a:t>
            </a:r>
            <a:r>
              <a:rPr b="1" lang="en-US" sz="1800">
                <a:solidFill>
                  <a:srgbClr val="000000"/>
                </a:solidFill>
              </a:rPr>
              <a:t>=</a:t>
            </a:r>
            <a:r>
              <a:rPr b="1" lang="en-US" sz="1800"/>
              <a:t>62</a:t>
            </a:r>
          </a:p>
        </p:txBody>
      </p:sp>
      <p:sp>
        <p:nvSpPr>
          <p:cNvPr id="488" name="Shape 488"/>
          <p:cNvSpPr/>
          <p:nvPr/>
        </p:nvSpPr>
        <p:spPr>
          <a:xfrm>
            <a:off x="1714259" y="2225275"/>
            <a:ext cx="821999" cy="484799"/>
          </a:xfrm>
          <a:prstGeom prst="rect">
            <a:avLst/>
          </a:prstGeom>
          <a:noFill/>
          <a:ln>
            <a:noFill/>
          </a:ln>
        </p:spPr>
        <p:txBody>
          <a:bodyPr anchorCtr="0" anchor="t" bIns="91425" lIns="91425" rIns="91425" tIns="91425">
            <a:noAutofit/>
          </a:bodyPr>
          <a:lstStyle/>
          <a:p>
            <a:pPr lvl="0" rtl="0">
              <a:spcBef>
                <a:spcPts val="0"/>
              </a:spcBef>
              <a:buNone/>
            </a:pPr>
            <a:r>
              <a:rPr b="1" lang="en-US" sz="1800">
                <a:solidFill>
                  <a:srgbClr val="D09A12"/>
                </a:solidFill>
              </a:rPr>
              <a:t>2</a:t>
            </a:r>
          </a:p>
        </p:txBody>
      </p:sp>
      <p:sp>
        <p:nvSpPr>
          <p:cNvPr id="489" name="Shape 489"/>
          <p:cNvSpPr/>
          <p:nvPr/>
        </p:nvSpPr>
        <p:spPr>
          <a:xfrm>
            <a:off x="5003159" y="2246975"/>
            <a:ext cx="821999" cy="484799"/>
          </a:xfrm>
          <a:prstGeom prst="rect">
            <a:avLst/>
          </a:prstGeom>
          <a:noFill/>
          <a:ln>
            <a:noFill/>
          </a:ln>
        </p:spPr>
        <p:txBody>
          <a:bodyPr anchorCtr="0" anchor="t" bIns="91425" lIns="91425" rIns="91425" tIns="91425">
            <a:noAutofit/>
          </a:bodyPr>
          <a:lstStyle/>
          <a:p>
            <a:pPr lvl="0" rtl="0">
              <a:spcBef>
                <a:spcPts val="0"/>
              </a:spcBef>
              <a:buNone/>
            </a:pPr>
            <a:r>
              <a:rPr b="1" lang="en-US" sz="1800">
                <a:solidFill>
                  <a:srgbClr val="D09A12"/>
                </a:solidFill>
              </a:rPr>
              <a:t>3</a:t>
            </a:r>
          </a:p>
        </p:txBody>
      </p:sp>
      <p:sp>
        <p:nvSpPr>
          <p:cNvPr id="490" name="Shape 490"/>
          <p:cNvSpPr/>
          <p:nvPr/>
        </p:nvSpPr>
        <p:spPr>
          <a:xfrm>
            <a:off x="1714259" y="3183300"/>
            <a:ext cx="821999" cy="484799"/>
          </a:xfrm>
          <a:prstGeom prst="rect">
            <a:avLst/>
          </a:prstGeom>
          <a:noFill/>
          <a:ln>
            <a:noFill/>
          </a:ln>
        </p:spPr>
        <p:txBody>
          <a:bodyPr anchorCtr="0" anchor="t" bIns="91425" lIns="91425" rIns="91425" tIns="91425">
            <a:noAutofit/>
          </a:bodyPr>
          <a:lstStyle/>
          <a:p>
            <a:pPr lvl="0" rtl="0">
              <a:spcBef>
                <a:spcPts val="0"/>
              </a:spcBef>
              <a:buNone/>
            </a:pPr>
            <a:r>
              <a:rPr b="1" lang="en-US" sz="1800">
                <a:solidFill>
                  <a:srgbClr val="D09A12"/>
                </a:solidFill>
              </a:rPr>
              <a:t>4</a:t>
            </a:r>
          </a:p>
        </p:txBody>
      </p:sp>
      <p:sp>
        <p:nvSpPr>
          <p:cNvPr id="491" name="Shape 491"/>
          <p:cNvSpPr/>
          <p:nvPr/>
        </p:nvSpPr>
        <p:spPr>
          <a:xfrm>
            <a:off x="1714259" y="4431750"/>
            <a:ext cx="821999" cy="484799"/>
          </a:xfrm>
          <a:prstGeom prst="rect">
            <a:avLst/>
          </a:prstGeom>
          <a:noFill/>
          <a:ln>
            <a:noFill/>
          </a:ln>
        </p:spPr>
        <p:txBody>
          <a:bodyPr anchorCtr="0" anchor="t" bIns="91425" lIns="91425" rIns="91425" tIns="91425">
            <a:noAutofit/>
          </a:bodyPr>
          <a:lstStyle/>
          <a:p>
            <a:pPr lvl="0" rtl="0">
              <a:spcBef>
                <a:spcPts val="0"/>
              </a:spcBef>
              <a:buNone/>
            </a:pPr>
            <a:r>
              <a:rPr b="1" lang="en-US" sz="1800">
                <a:solidFill>
                  <a:srgbClr val="D09A12"/>
                </a:solidFill>
              </a:rPr>
              <a:t>2</a:t>
            </a:r>
          </a:p>
        </p:txBody>
      </p:sp>
      <p:sp>
        <p:nvSpPr>
          <p:cNvPr id="492" name="Shape 492"/>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500"/>
                                        <p:tgtEl>
                                          <p:spTgt spid="473"/>
                                        </p:tgtEl>
                                      </p:cBhvr>
                                    </p:animEffect>
                                  </p:childTnLst>
                                </p:cTn>
                              </p:par>
                              <p:par>
                                <p:cTn fill="hold" nodeType="with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500"/>
                                        <p:tgtEl>
                                          <p:spTgt spid="48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500"/>
                                        <p:tgtEl>
                                          <p:spTgt spid="488"/>
                                        </p:tgtEl>
                                      </p:cBhvr>
                                    </p:animEffect>
                                  </p:childTnLst>
                                </p:cTn>
                              </p:par>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500"/>
                                        <p:tgtEl>
                                          <p:spTgt spid="489"/>
                                        </p:tgtEl>
                                      </p:cBhvr>
                                    </p:animEffect>
                                  </p:childTnLst>
                                </p:cTn>
                              </p:par>
                              <p:par>
                                <p:cTn fill="hold" nodeType="with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500"/>
                                        <p:tgtEl>
                                          <p:spTgt spid="490"/>
                                        </p:tgtEl>
                                      </p:cBhvr>
                                    </p:animEffect>
                                  </p:childTnLst>
                                </p:cTn>
                              </p:par>
                              <p:par>
                                <p:cTn fill="hold" nodeType="with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500"/>
                                        <p:tgtEl>
                                          <p:spTgt spid="491"/>
                                        </p:tgtEl>
                                      </p:cBhvr>
                                    </p:animEffec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500"/>
                                        <p:tgtEl>
                                          <p:spTgt spid="4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7" name="Shape 497"/>
        <p:cNvGrpSpPr/>
        <p:nvPr/>
      </p:nvGrpSpPr>
      <p:grpSpPr>
        <a:xfrm>
          <a:off x="0" y="0"/>
          <a:ext cx="0" cy="0"/>
          <a:chOff x="0" y="0"/>
          <a:chExt cx="0" cy="0"/>
        </a:xfrm>
      </p:grpSpPr>
      <p:sp>
        <p:nvSpPr>
          <p:cNvPr id="498" name="Shape 498"/>
          <p:cNvSpPr txBox="1"/>
          <p:nvPr>
            <p:ph type="title"/>
          </p:nvPr>
        </p:nvSpPr>
        <p:spPr>
          <a:xfrm>
            <a:off x="3050" y="638575"/>
            <a:ext cx="9112499" cy="484799"/>
          </a:xfrm>
          <a:prstGeom prst="rect">
            <a:avLst/>
          </a:prstGeom>
          <a:ln>
            <a:noFill/>
          </a:ln>
        </p:spPr>
        <p:txBody>
          <a:bodyPr anchorCtr="0" anchor="ctr" bIns="91425" lIns="91425" rIns="91425" tIns="91425">
            <a:noAutofit/>
          </a:bodyPr>
          <a:lstStyle/>
          <a:p>
            <a:pPr lvl="0" rtl="0" algn="ctr">
              <a:spcBef>
                <a:spcPts val="0"/>
              </a:spcBef>
              <a:buNone/>
            </a:pPr>
            <a:r>
              <a:rPr lang="en-US"/>
              <a:t>Dependence Analysis</a:t>
            </a:r>
          </a:p>
        </p:txBody>
      </p:sp>
      <p:sp>
        <p:nvSpPr>
          <p:cNvPr id="499" name="Shape 499"/>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500" name="Shape 500"/>
          <p:cNvSpPr/>
          <p:nvPr/>
        </p:nvSpPr>
        <p:spPr>
          <a:xfrm>
            <a:off x="829075" y="2079550"/>
            <a:ext cx="1920300" cy="1806599"/>
          </a:xfrm>
          <a:prstGeom prst="ellipse">
            <a:avLst/>
          </a:prstGeom>
          <a:solidFill>
            <a:srgbClr val="FF0000"/>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US">
                <a:solidFill>
                  <a:srgbClr val="FFFFFF"/>
                </a:solidFill>
              </a:rPr>
              <a:t>% Adults with College-level Education</a:t>
            </a:r>
          </a:p>
        </p:txBody>
      </p:sp>
      <p:sp>
        <p:nvSpPr>
          <p:cNvPr id="501" name="Shape 501"/>
          <p:cNvSpPr/>
          <p:nvPr/>
        </p:nvSpPr>
        <p:spPr>
          <a:xfrm>
            <a:off x="829176" y="4441596"/>
            <a:ext cx="1920300" cy="1807200"/>
          </a:xfrm>
          <a:prstGeom prst="ellipse">
            <a:avLst/>
          </a:prstGeom>
          <a:solidFill>
            <a:srgbClr val="0000FF"/>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US">
                <a:solidFill>
                  <a:srgbClr val="FFFFFF"/>
                </a:solidFill>
              </a:rPr>
              <a:t>% output by Industry (minus costs)</a:t>
            </a:r>
          </a:p>
        </p:txBody>
      </p:sp>
      <p:cxnSp>
        <p:nvCxnSpPr>
          <p:cNvPr id="502" name="Shape 502"/>
          <p:cNvCxnSpPr>
            <a:stCxn id="500" idx="6"/>
            <a:endCxn id="501" idx="0"/>
          </p:cNvCxnSpPr>
          <p:nvPr/>
        </p:nvCxnSpPr>
        <p:spPr>
          <a:xfrm flipH="1">
            <a:off x="1789375" y="2982849"/>
            <a:ext cx="960000" cy="1458600"/>
          </a:xfrm>
          <a:prstGeom prst="curvedConnector4">
            <a:avLst>
              <a:gd fmla="val -24805" name="adj1"/>
              <a:gd fmla="val 80970" name="adj2"/>
            </a:avLst>
          </a:prstGeom>
          <a:noFill/>
          <a:ln cap="flat" w="28575">
            <a:solidFill>
              <a:srgbClr val="FF0000"/>
            </a:solidFill>
            <a:prstDash val="solid"/>
            <a:round/>
            <a:headEnd len="lg" w="lg" type="none"/>
            <a:tailEnd len="lg" w="lg" type="stealth"/>
          </a:ln>
        </p:spPr>
      </p:cxnSp>
      <p:cxnSp>
        <p:nvCxnSpPr>
          <p:cNvPr id="503" name="Shape 503"/>
          <p:cNvCxnSpPr>
            <a:stCxn id="500" idx="4"/>
            <a:endCxn id="501" idx="2"/>
          </p:cNvCxnSpPr>
          <p:nvPr/>
        </p:nvCxnSpPr>
        <p:spPr>
          <a:xfrm rot="5400000">
            <a:off x="579775" y="4135599"/>
            <a:ext cx="1458900" cy="960000"/>
          </a:xfrm>
          <a:prstGeom prst="curvedConnector4">
            <a:avLst>
              <a:gd fmla="val 19036" name="adj1"/>
              <a:gd fmla="val 124810" name="adj2"/>
            </a:avLst>
          </a:prstGeom>
          <a:noFill/>
          <a:ln cap="flat" w="28575">
            <a:solidFill>
              <a:srgbClr val="0000FF"/>
            </a:solidFill>
            <a:prstDash val="solid"/>
            <a:round/>
            <a:headEnd len="lg" w="lg" type="stealth"/>
            <a:tailEnd len="lg" w="lg" type="none"/>
          </a:ln>
        </p:spPr>
      </p:cxnSp>
      <p:graphicFrame>
        <p:nvGraphicFramePr>
          <p:cNvPr id="504" name="Shape 504"/>
          <p:cNvGraphicFramePr/>
          <p:nvPr/>
        </p:nvGraphicFramePr>
        <p:xfrm>
          <a:off x="3267475" y="2727950"/>
          <a:ext cx="3000000" cy="3000000"/>
        </p:xfrm>
        <a:graphic>
          <a:graphicData uri="http://schemas.openxmlformats.org/drawingml/2006/table">
            <a:tbl>
              <a:tblPr>
                <a:noFill/>
                <a:tableStyleId>{F2AFD3C5-501A-447D-A7A4-ABA07AD60653}</a:tableStyleId>
              </a:tblPr>
              <a:tblGrid>
                <a:gridCol w="1686950"/>
                <a:gridCol w="1837000"/>
                <a:gridCol w="1897050"/>
              </a:tblGrid>
              <a:tr h="443675">
                <a:tc>
                  <a:txBody>
                    <a:bodyPr>
                      <a:noAutofit/>
                    </a:bodyPr>
                    <a:lstStyle/>
                    <a:p>
                      <a:pPr algn="ctr">
                        <a:spcBef>
                          <a:spcPts val="0"/>
                        </a:spcBef>
                        <a:buNone/>
                      </a:pPr>
                      <a:r>
                        <a:t/>
                      </a:r>
                      <a:endParaRPr b="1" sz="1800"/>
                    </a:p>
                  </a:txBody>
                  <a:tcPr marT="91425" marB="91425" marR="91425" marL="91425" anchor="ctr">
                    <a:lnL cap="flat" w="9525">
                      <a:solidFill>
                        <a:srgbClr val="000000">
                          <a:alpha val="0"/>
                        </a:srgbClr>
                      </a:solidFill>
                      <a:prstDash val="solid"/>
                      <a:round/>
                      <a:headEnd len="med" w="med" type="none"/>
                      <a:tailEnd len="med" w="med" type="none"/>
                    </a:lnL>
                    <a:lnR cap="flat" w="9525">
                      <a:solidFill>
                        <a:srgbClr val="FFFF00">
                          <a:alpha val="0"/>
                        </a:srgbClr>
                      </a:solidFill>
                      <a:prstDash val="solid"/>
                      <a:round/>
                      <a:headEnd len="med" w="med" type="none"/>
                      <a:tailEnd len="med" w="med" type="none"/>
                    </a:lnR>
                    <a:lnT cap="flat" w="9525">
                      <a:solidFill>
                        <a:srgbClr val="000000">
                          <a:alpha val="0"/>
                        </a:srgbClr>
                      </a:solidFill>
                      <a:prstDash val="solid"/>
                      <a:round/>
                      <a:headEnd len="med" w="med" type="none"/>
                      <a:tailEnd len="med" w="med" type="none"/>
                    </a:lnT>
                    <a:lnB cap="flat" w="9525">
                      <a:solidFill>
                        <a:srgbClr val="FFFF00">
                          <a:alpha val="0"/>
                        </a:srgbClr>
                      </a:solidFill>
                      <a:prstDash val="solid"/>
                      <a:round/>
                      <a:headEnd len="med" w="med" type="none"/>
                      <a:tailEnd len="med" w="med" type="none"/>
                    </a:lnB>
                  </a:tcPr>
                </a:tc>
                <a:tc>
                  <a:txBody>
                    <a:bodyPr>
                      <a:noAutofit/>
                    </a:bodyPr>
                    <a:lstStyle/>
                    <a:p>
                      <a:pPr algn="ctr">
                        <a:spcBef>
                          <a:spcPts val="0"/>
                        </a:spcBef>
                        <a:buNone/>
                      </a:pPr>
                      <a:r>
                        <a:t/>
                      </a:r>
                      <a:endParaRPr b="1" sz="1800">
                        <a:solidFill>
                          <a:srgbClr val="FF0000"/>
                        </a:solidFill>
                      </a:endParaRPr>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FFFF00"/>
                      </a:solidFill>
                      <a:prstDash val="solid"/>
                      <a:round/>
                      <a:headEnd len="med" w="med" type="none"/>
                      <a:tailEnd len="med" w="med" type="none"/>
                    </a:lnR>
                    <a:lnT cap="flat" w="9525">
                      <a:solidFill>
                        <a:srgbClr val="FFFF00"/>
                      </a:solidFill>
                      <a:prstDash val="solid"/>
                      <a:round/>
                      <a:headEnd len="med" w="med" type="none"/>
                      <a:tailEnd len="med" w="med" type="none"/>
                    </a:lnT>
                    <a:lnB cap="flat" w="9525">
                      <a:solidFill>
                        <a:srgbClr val="FFFF00"/>
                      </a:solidFill>
                      <a:prstDash val="solid"/>
                      <a:round/>
                      <a:headEnd len="med" w="med" type="none"/>
                      <a:tailEnd len="med" w="med" type="none"/>
                    </a:lnB>
                    <a:solidFill>
                      <a:srgbClr val="000000"/>
                    </a:solidFill>
                  </a:tcPr>
                </a:tc>
                <a:tc>
                  <a:txBody>
                    <a:bodyPr>
                      <a:noAutofit/>
                    </a:bodyPr>
                    <a:lstStyle/>
                    <a:p>
                      <a:pPr algn="ctr">
                        <a:spcBef>
                          <a:spcPts val="0"/>
                        </a:spcBef>
                        <a:buNone/>
                      </a:pPr>
                      <a:r>
                        <a:t/>
                      </a:r>
                      <a:endParaRPr b="1" sz="1800">
                        <a:solidFill>
                          <a:srgbClr val="0000FF"/>
                        </a:solidFill>
                      </a:endParaRPr>
                    </a:p>
                  </a:txBody>
                  <a:tcPr marT="91425" marB="91425" marR="91425" marL="91425" anchor="ctr">
                    <a:lnL cap="flat" w="9525">
                      <a:solidFill>
                        <a:srgbClr val="FFFF00"/>
                      </a:solidFill>
                      <a:prstDash val="solid"/>
                      <a:round/>
                      <a:headEnd len="med" w="med" type="none"/>
                      <a:tailEnd len="med" w="med" type="none"/>
                    </a:lnL>
                    <a:lnR cap="flat" w="9525">
                      <a:solidFill>
                        <a:srgbClr val="FFFF00"/>
                      </a:solidFill>
                      <a:prstDash val="solid"/>
                      <a:round/>
                      <a:headEnd len="med" w="med" type="none"/>
                      <a:tailEnd len="med" w="med" type="none"/>
                    </a:lnR>
                    <a:lnT cap="flat" w="9525">
                      <a:solidFill>
                        <a:srgbClr val="FFFF00"/>
                      </a:solidFill>
                      <a:prstDash val="solid"/>
                      <a:round/>
                      <a:headEnd len="med" w="med" type="none"/>
                      <a:tailEnd len="med" w="med" type="none"/>
                    </a:lnT>
                    <a:lnB cap="flat" w="9525">
                      <a:solidFill>
                        <a:srgbClr val="FFFF00"/>
                      </a:solidFill>
                      <a:prstDash val="solid"/>
                      <a:round/>
                      <a:headEnd len="med" w="med" type="none"/>
                      <a:tailEnd len="med" w="med" type="none"/>
                    </a:lnB>
                    <a:solidFill>
                      <a:srgbClr val="000000"/>
                    </a:solidFill>
                  </a:tcPr>
                </a:tc>
              </a:tr>
              <a:tr h="523050">
                <a:tc>
                  <a:txBody>
                    <a:bodyPr>
                      <a:noAutofit/>
                    </a:bodyPr>
                    <a:lstStyle/>
                    <a:p>
                      <a:pPr algn="ctr">
                        <a:spcBef>
                          <a:spcPts val="0"/>
                        </a:spcBef>
                        <a:buNone/>
                      </a:pPr>
                      <a:r>
                        <a:t/>
                      </a:r>
                      <a:endParaRPr b="1" sz="1800">
                        <a:solidFill>
                          <a:srgbClr val="FF0000"/>
                        </a:solidFill>
                      </a:endParaRPr>
                    </a:p>
                  </a:txBody>
                  <a:tcPr marT="91425" marB="91425" marR="91425" marL="91425" anchor="ctr">
                    <a:lnL cap="flat" w="9525">
                      <a:solidFill>
                        <a:srgbClr val="FFFF00"/>
                      </a:solidFill>
                      <a:prstDash val="solid"/>
                      <a:round/>
                      <a:headEnd len="med" w="med" type="none"/>
                      <a:tailEnd len="med" w="med" type="none"/>
                    </a:lnL>
                    <a:lnR cap="flat" w="9525">
                      <a:solidFill>
                        <a:srgbClr val="FFFF00"/>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FFFF00"/>
                      </a:solidFill>
                      <a:prstDash val="solid"/>
                      <a:round/>
                      <a:headEnd len="med" w="med" type="none"/>
                      <a:tailEnd len="med" w="med" type="none"/>
                    </a:lnB>
                    <a:solidFill>
                      <a:srgbClr val="000000"/>
                    </a:solidFill>
                  </a:tcPr>
                </a:tc>
                <a:tc>
                  <a:txBody>
                    <a:bodyPr>
                      <a:noAutofit/>
                    </a:bodyPr>
                    <a:lstStyle/>
                    <a:p>
                      <a:pPr algn="ctr">
                        <a:spcBef>
                          <a:spcPts val="0"/>
                        </a:spcBef>
                        <a:buNone/>
                      </a:pPr>
                      <a:r>
                        <a:t/>
                      </a:r>
                      <a:endParaRPr b="1" sz="1800"/>
                    </a:p>
                  </a:txBody>
                  <a:tcPr marT="91425" marB="91425" marR="91425" marL="91425" anchor="ctr">
                    <a:lnL cap="flat" w="9525">
                      <a:solidFill>
                        <a:srgbClr val="FFFF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FFFF00"/>
                      </a:solidFill>
                      <a:prstDash val="solid"/>
                      <a:round/>
                      <a:headEnd len="med" w="med" type="none"/>
                      <a:tailEnd len="med" w="med" type="none"/>
                    </a:lnT>
                    <a:lnB cap="flat" w="9525">
                      <a:solidFill>
                        <a:srgbClr val="000000"/>
                      </a:solidFill>
                      <a:prstDash val="solid"/>
                      <a:round/>
                      <a:headEnd len="med" w="med" type="none"/>
                      <a:tailEnd len="med" w="med" type="none"/>
                    </a:lnB>
                    <a:solidFill>
                      <a:srgbClr val="FFD966"/>
                    </a:solidFill>
                  </a:tcPr>
                </a:tc>
                <a:tc>
                  <a:txBody>
                    <a:bodyPr>
                      <a:noAutofit/>
                    </a:bodyPr>
                    <a:lstStyle/>
                    <a:p>
                      <a:pPr algn="ctr">
                        <a:spcBef>
                          <a:spcPts val="0"/>
                        </a:spcBef>
                        <a:buNone/>
                      </a:pPr>
                      <a:r>
                        <a:t/>
                      </a:r>
                      <a:endParaRPr b="1" sz="1800"/>
                    </a:p>
                  </a:txBody>
                  <a:tcPr marT="91425" marB="91425" marR="91425" marL="91425" anchor="ctr">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FFFF00"/>
                      </a:solidFill>
                      <a:prstDash val="solid"/>
                      <a:round/>
                      <a:headEnd len="med" w="med" type="none"/>
                      <a:tailEnd len="med" w="med" type="none"/>
                    </a:lnT>
                    <a:lnB cap="flat" w="9525">
                      <a:solidFill>
                        <a:srgbClr val="000000"/>
                      </a:solidFill>
                      <a:prstDash val="solid"/>
                      <a:round/>
                      <a:headEnd len="med" w="med" type="none"/>
                      <a:tailEnd len="med" w="med" type="none"/>
                    </a:lnB>
                    <a:solidFill>
                      <a:srgbClr val="FFD966"/>
                    </a:solidFill>
                  </a:tcPr>
                </a:tc>
              </a:tr>
              <a:tr h="478025">
                <a:tc>
                  <a:txBody>
                    <a:bodyPr>
                      <a:noAutofit/>
                    </a:bodyPr>
                    <a:lstStyle/>
                    <a:p>
                      <a:pPr rtl="0" algn="ctr">
                        <a:spcBef>
                          <a:spcPts val="0"/>
                        </a:spcBef>
                        <a:buNone/>
                      </a:pPr>
                      <a:r>
                        <a:t/>
                      </a:r>
                      <a:endParaRPr b="1" sz="1800">
                        <a:solidFill>
                          <a:srgbClr val="0000FF"/>
                        </a:solidFill>
                      </a:endParaRPr>
                    </a:p>
                  </a:txBody>
                  <a:tcPr marT="91425" marB="91425" marR="91425" marL="91425" anchor="ctr">
                    <a:lnL cap="flat" w="9525">
                      <a:solidFill>
                        <a:srgbClr val="FFFF00"/>
                      </a:solidFill>
                      <a:prstDash val="solid"/>
                      <a:round/>
                      <a:headEnd len="med" w="med" type="none"/>
                      <a:tailEnd len="med" w="med" type="none"/>
                    </a:lnL>
                    <a:lnR cap="flat" w="9525">
                      <a:solidFill>
                        <a:srgbClr val="FFFF00"/>
                      </a:solidFill>
                      <a:prstDash val="solid"/>
                      <a:round/>
                      <a:headEnd len="med" w="med" type="none"/>
                      <a:tailEnd len="med" w="med" type="none"/>
                    </a:lnR>
                    <a:lnT cap="flat" w="9525">
                      <a:solidFill>
                        <a:srgbClr val="FFFF00"/>
                      </a:solidFill>
                      <a:prstDash val="solid"/>
                      <a:round/>
                      <a:headEnd len="med" w="med" type="none"/>
                      <a:tailEnd len="med" w="med" type="none"/>
                    </a:lnT>
                    <a:lnB cap="flat" w="9525">
                      <a:solidFill>
                        <a:srgbClr val="FFFF00"/>
                      </a:solidFill>
                      <a:prstDash val="solid"/>
                      <a:round/>
                      <a:headEnd len="med" w="med" type="none"/>
                      <a:tailEnd len="med" w="med" type="none"/>
                    </a:lnB>
                    <a:solidFill>
                      <a:srgbClr val="000000"/>
                    </a:solidFill>
                  </a:tcPr>
                </a:tc>
                <a:tc>
                  <a:txBody>
                    <a:bodyPr>
                      <a:noAutofit/>
                    </a:bodyPr>
                    <a:lstStyle/>
                    <a:p>
                      <a:pPr rtl="0" algn="ctr">
                        <a:spcBef>
                          <a:spcPts val="0"/>
                        </a:spcBef>
                        <a:buNone/>
                      </a:pPr>
                      <a:r>
                        <a:t/>
                      </a:r>
                      <a:endParaRPr b="1" sz="1800"/>
                    </a:p>
                  </a:txBody>
                  <a:tcPr marT="91425" marB="91425" marR="91425" marL="91425" anchor="ctr">
                    <a:lnL cap="flat" w="9525">
                      <a:solidFill>
                        <a:srgbClr val="FFFF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solidFill>
                      <a:srgbClr val="FFD966"/>
                    </a:solidFill>
                  </a:tcPr>
                </a:tc>
                <a:tc>
                  <a:txBody>
                    <a:bodyPr>
                      <a:noAutofit/>
                    </a:bodyPr>
                    <a:lstStyle/>
                    <a:p>
                      <a:pPr rtl="0" algn="ctr">
                        <a:spcBef>
                          <a:spcPts val="0"/>
                        </a:spcBef>
                        <a:buNone/>
                      </a:pPr>
                      <a:r>
                        <a:t/>
                      </a:r>
                      <a:endParaRPr b="1" sz="1800"/>
                    </a:p>
                  </a:txBody>
                  <a:tcPr marT="91425" marB="91425" marR="91425" marL="91425" anchor="ctr">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solidFill>
                      <a:srgbClr val="FFD966"/>
                    </a:solidFill>
                  </a:tcPr>
                </a:tc>
              </a:tr>
            </a:tbl>
          </a:graphicData>
        </a:graphic>
      </p:graphicFrame>
      <p:sp>
        <p:nvSpPr>
          <p:cNvPr id="505" name="Shape 505"/>
          <p:cNvSpPr txBox="1"/>
          <p:nvPr/>
        </p:nvSpPr>
        <p:spPr>
          <a:xfrm>
            <a:off x="3267325" y="2040000"/>
            <a:ext cx="5421000" cy="404400"/>
          </a:xfrm>
          <a:prstGeom prst="rect">
            <a:avLst/>
          </a:prstGeom>
          <a:noFill/>
          <a:ln>
            <a:noFill/>
          </a:ln>
        </p:spPr>
        <p:txBody>
          <a:bodyPr anchorCtr="0" anchor="t" bIns="91425" lIns="91425" rIns="91425" tIns="91425">
            <a:noAutofit/>
          </a:bodyPr>
          <a:lstStyle/>
          <a:p>
            <a:pPr rtl="0" algn="ctr">
              <a:spcBef>
                <a:spcPts val="0"/>
              </a:spcBef>
              <a:buNone/>
            </a:pPr>
            <a:r>
              <a:rPr b="1" lang="en-US" sz="1800">
                <a:latin typeface="Georgia"/>
                <a:ea typeface="Georgia"/>
                <a:cs typeface="Georgia"/>
                <a:sym typeface="Georgia"/>
              </a:rPr>
              <a:t>Latin America</a:t>
            </a:r>
          </a:p>
          <a:p>
            <a:pPr algn="ctr">
              <a:spcBef>
                <a:spcPts val="0"/>
              </a:spcBef>
              <a:buNone/>
            </a:pPr>
            <a:r>
              <a:rPr b="1" lang="en-US" sz="1800">
                <a:latin typeface="Georgia"/>
                <a:ea typeface="Georgia"/>
                <a:cs typeface="Georgia"/>
                <a:sym typeface="Georgia"/>
              </a:rPr>
              <a:t>1996-2011</a:t>
            </a:r>
          </a:p>
        </p:txBody>
      </p:sp>
      <p:sp>
        <p:nvSpPr>
          <p:cNvPr id="506" name="Shape 506"/>
          <p:cNvSpPr txBox="1"/>
          <p:nvPr>
            <p:ph idx="1" type="body"/>
          </p:nvPr>
        </p:nvSpPr>
        <p:spPr>
          <a:xfrm>
            <a:off x="457200" y="1228463"/>
            <a:ext cx="8403300" cy="484799"/>
          </a:xfrm>
          <a:prstGeom prst="rect">
            <a:avLst/>
          </a:prstGeom>
          <a:ln>
            <a:noFill/>
          </a:ln>
        </p:spPr>
        <p:txBody>
          <a:bodyPr anchorCtr="0" anchor="t" bIns="91425" lIns="91425" rIns="91425" tIns="91425">
            <a:noAutofit/>
          </a:bodyPr>
          <a:lstStyle/>
          <a:p>
            <a:pPr indent="-342900" lvl="0" marL="457200" rtl="0">
              <a:lnSpc>
                <a:spcPct val="115000"/>
              </a:lnSpc>
              <a:spcBef>
                <a:spcPts val="0"/>
              </a:spcBef>
              <a:buClr>
                <a:schemeClr val="dk1"/>
              </a:buClr>
              <a:buSzPct val="100000"/>
              <a:buFont typeface="Arial"/>
              <a:buChar char="●"/>
            </a:pPr>
            <a:r>
              <a:rPr lang="en-US"/>
              <a:t>standard error for least-squares linear regression</a:t>
            </a:r>
          </a:p>
          <a:p>
            <a:pPr indent="0" lvl="0" marL="457200" rtl="0" algn="just">
              <a:lnSpc>
                <a:spcPct val="115000"/>
              </a:lnSpc>
              <a:spcBef>
                <a:spcPts val="0"/>
              </a:spcBef>
              <a:buNone/>
            </a:pPr>
            <a:r>
              <a:t/>
            </a:r>
            <a:endParaRPr/>
          </a:p>
        </p:txBody>
      </p:sp>
      <p:sp>
        <p:nvSpPr>
          <p:cNvPr id="507" name="Shape 507"/>
          <p:cNvSpPr txBox="1"/>
          <p:nvPr>
            <p:ph idx="2" type="body"/>
          </p:nvPr>
        </p:nvSpPr>
        <p:spPr>
          <a:xfrm>
            <a:off x="465500" y="1228463"/>
            <a:ext cx="8403300" cy="484799"/>
          </a:xfrm>
          <a:prstGeom prst="rect">
            <a:avLst/>
          </a:prstGeom>
          <a:ln>
            <a:noFill/>
          </a:ln>
        </p:spPr>
        <p:txBody>
          <a:bodyPr anchorCtr="0" anchor="t" bIns="91425" lIns="91425" rIns="91425" tIns="91425">
            <a:noAutofit/>
          </a:bodyPr>
          <a:lstStyle/>
          <a:p>
            <a:pPr indent="-342900" lvl="0" marL="457200" rtl="0">
              <a:lnSpc>
                <a:spcPct val="115000"/>
              </a:lnSpc>
              <a:spcBef>
                <a:spcPts val="0"/>
              </a:spcBef>
              <a:buClr>
                <a:schemeClr val="dk1"/>
              </a:buClr>
              <a:buSzPct val="100000"/>
              <a:buFont typeface="Arial"/>
              <a:buChar char="●"/>
            </a:pPr>
            <a:r>
              <a:rPr lang="en-US"/>
              <a:t>STE</a:t>
            </a:r>
          </a:p>
          <a:p>
            <a:pPr indent="0" lvl="0" marL="457200" rtl="0" algn="just">
              <a:lnSpc>
                <a:spcPct val="115000"/>
              </a:lnSpc>
              <a:spcBef>
                <a:spcPts val="0"/>
              </a:spcBef>
              <a:buNone/>
            </a:pPr>
            <a:r>
              <a:t/>
            </a:r>
            <a:endParaRPr/>
          </a:p>
        </p:txBody>
      </p:sp>
      <p:graphicFrame>
        <p:nvGraphicFramePr>
          <p:cNvPr id="508" name="Shape 508"/>
          <p:cNvGraphicFramePr/>
          <p:nvPr/>
        </p:nvGraphicFramePr>
        <p:xfrm>
          <a:off x="3267475" y="2727950"/>
          <a:ext cx="3000000" cy="3000000"/>
        </p:xfrm>
        <a:graphic>
          <a:graphicData uri="http://schemas.openxmlformats.org/drawingml/2006/table">
            <a:tbl>
              <a:tblPr>
                <a:noFill/>
                <a:tableStyleId>{9D9E4BF7-FCB1-438D-BCB7-7DABAEDCD016}</a:tableStyleId>
              </a:tblPr>
              <a:tblGrid>
                <a:gridCol w="1686950"/>
                <a:gridCol w="1837000"/>
                <a:gridCol w="1897050"/>
              </a:tblGrid>
              <a:tr h="443675">
                <a:tc>
                  <a:txBody>
                    <a:bodyPr>
                      <a:noAutofit/>
                    </a:bodyPr>
                    <a:lstStyle/>
                    <a:p>
                      <a:pPr lvl="0" rtl="0" algn="ctr">
                        <a:spcBef>
                          <a:spcPts val="0"/>
                        </a:spcBef>
                        <a:buNone/>
                      </a:pPr>
                      <a:r>
                        <a:t/>
                      </a:r>
                      <a:endParaRPr b="1" sz="1800"/>
                    </a:p>
                  </a:txBody>
                  <a:tcPr marT="91425" marB="91425" marR="91425" marL="91425" anchor="ctr">
                    <a:lnL cap="flat" w="9525">
                      <a:solidFill>
                        <a:srgbClr val="000000">
                          <a:alpha val="0"/>
                        </a:srgbClr>
                      </a:solidFill>
                      <a:prstDash val="solid"/>
                      <a:round/>
                      <a:headEnd len="med" w="med" type="none"/>
                      <a:tailEnd len="med" w="med" type="none"/>
                    </a:lnL>
                    <a:lnR cap="flat" w="9525">
                      <a:solidFill>
                        <a:srgbClr val="FFFF00">
                          <a:alpha val="0"/>
                        </a:srgbClr>
                      </a:solidFill>
                      <a:prstDash val="solid"/>
                      <a:round/>
                      <a:headEnd len="med" w="med" type="none"/>
                      <a:tailEnd len="med" w="med" type="none"/>
                    </a:lnR>
                    <a:lnT cap="flat" w="9525">
                      <a:solidFill>
                        <a:srgbClr val="000000">
                          <a:alpha val="0"/>
                        </a:srgbClr>
                      </a:solidFill>
                      <a:prstDash val="solid"/>
                      <a:round/>
                      <a:headEnd len="med" w="med" type="none"/>
                      <a:tailEnd len="med" w="med" type="none"/>
                    </a:lnT>
                    <a:lnB cap="flat" w="9525">
                      <a:solidFill>
                        <a:srgbClr val="FFFF00">
                          <a:alpha val="0"/>
                        </a:srgbClr>
                      </a:solidFill>
                      <a:prstDash val="solid"/>
                      <a:round/>
                      <a:headEnd len="med" w="med" type="none"/>
                      <a:tailEnd len="med" w="med" type="none"/>
                    </a:lnB>
                  </a:tcPr>
                </a:tc>
                <a:tc>
                  <a:txBody>
                    <a:bodyPr>
                      <a:noAutofit/>
                    </a:bodyPr>
                    <a:lstStyle/>
                    <a:p>
                      <a:pPr lvl="0" rtl="0" algn="ctr">
                        <a:spcBef>
                          <a:spcPts val="0"/>
                        </a:spcBef>
                        <a:buNone/>
                      </a:pPr>
                      <a:r>
                        <a:rPr b="1" lang="en-US" sz="1800">
                          <a:solidFill>
                            <a:srgbClr val="FF0000"/>
                          </a:solidFill>
                          <a:latin typeface="Arial Narrow"/>
                          <a:ea typeface="Arial Narrow"/>
                          <a:cs typeface="Arial Narrow"/>
                          <a:sym typeface="Arial Narrow"/>
                        </a:rPr>
                        <a:t>y:College alumni</a:t>
                      </a:r>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FFFF00">
                          <a:alpha val="0"/>
                        </a:srgbClr>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FFFF00">
                          <a:alpha val="0"/>
                        </a:srgbClr>
                      </a:solidFill>
                      <a:prstDash val="solid"/>
                      <a:round/>
                      <a:headEnd len="med" w="med" type="none"/>
                      <a:tailEnd len="med" w="med" type="none"/>
                    </a:lnB>
                  </a:tcPr>
                </a:tc>
                <a:tc>
                  <a:txBody>
                    <a:bodyPr>
                      <a:noAutofit/>
                    </a:bodyPr>
                    <a:lstStyle/>
                    <a:p>
                      <a:pPr lvl="0" rtl="0" algn="ctr">
                        <a:spcBef>
                          <a:spcPts val="0"/>
                        </a:spcBef>
                        <a:buNone/>
                      </a:pPr>
                      <a:r>
                        <a:t/>
                      </a:r>
                      <a:endParaRPr b="1" sz="1800">
                        <a:solidFill>
                          <a:srgbClr val="0000FF"/>
                        </a:solidFill>
                      </a:endParaRPr>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FFFF00">
                          <a:alpha val="0"/>
                        </a:srgbClr>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FFFF00">
                          <a:alpha val="0"/>
                        </a:srgbClr>
                      </a:solidFill>
                      <a:prstDash val="solid"/>
                      <a:round/>
                      <a:headEnd len="med" w="med" type="none"/>
                      <a:tailEnd len="med" w="med" type="none"/>
                    </a:lnB>
                  </a:tcPr>
                </a:tc>
              </a:tr>
              <a:tr h="523050">
                <a:tc>
                  <a:txBody>
                    <a:bodyPr>
                      <a:noAutofit/>
                    </a:bodyPr>
                    <a:lstStyle/>
                    <a:p>
                      <a:pPr lvl="0" rtl="0" algn="ctr">
                        <a:spcBef>
                          <a:spcPts val="0"/>
                        </a:spcBef>
                        <a:buNone/>
                      </a:pPr>
                      <a:r>
                        <a:rPr b="1" lang="en-US" sz="1800">
                          <a:solidFill>
                            <a:srgbClr val="FF0000"/>
                          </a:solidFill>
                          <a:latin typeface="Arial Narrow"/>
                          <a:ea typeface="Arial Narrow"/>
                          <a:cs typeface="Arial Narrow"/>
                          <a:sym typeface="Arial Narrow"/>
                        </a:rPr>
                        <a:t>x:College alumni</a:t>
                      </a:r>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FFFF00">
                          <a:alpha val="0"/>
                        </a:srgbClr>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FFFF00">
                          <a:alpha val="0"/>
                        </a:srgbClr>
                      </a:solidFill>
                      <a:prstDash val="solid"/>
                      <a:round/>
                      <a:headEnd len="med" w="med" type="none"/>
                      <a:tailEnd len="med" w="med" type="none"/>
                    </a:lnB>
                  </a:tcPr>
                </a:tc>
                <a:tc>
                  <a:txBody>
                    <a:bodyPr>
                      <a:noAutofit/>
                    </a:bodyPr>
                    <a:lstStyle/>
                    <a:p>
                      <a:pPr lvl="0" rtl="0" algn="ctr">
                        <a:spcBef>
                          <a:spcPts val="0"/>
                        </a:spcBef>
                        <a:buNone/>
                      </a:pPr>
                      <a:r>
                        <a:t/>
                      </a:r>
                      <a:endParaRPr b="1" sz="1800"/>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000000">
                          <a:alpha val="0"/>
                        </a:srgbClr>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000000">
                          <a:alpha val="0"/>
                        </a:srgbClr>
                      </a:solidFill>
                      <a:prstDash val="solid"/>
                      <a:round/>
                      <a:headEnd len="med" w="med" type="none"/>
                      <a:tailEnd len="med" w="med" type="none"/>
                    </a:lnB>
                  </a:tcPr>
                </a:tc>
                <a:tc>
                  <a:txBody>
                    <a:bodyPr>
                      <a:noAutofit/>
                    </a:bodyPr>
                    <a:lstStyle/>
                    <a:p>
                      <a:pPr lvl="0" rtl="0" algn="ctr">
                        <a:spcBef>
                          <a:spcPts val="0"/>
                        </a:spcBef>
                        <a:buNone/>
                      </a:pPr>
                      <a:r>
                        <a:t/>
                      </a:r>
                      <a:endParaRPr b="1" sz="1800"/>
                    </a:p>
                  </a:txBody>
                  <a:tcPr marT="91425" marB="91425" marR="91425" marL="91425" anchor="ctr">
                    <a:lnL cap="flat" w="9525">
                      <a:solidFill>
                        <a:srgbClr val="000000">
                          <a:alpha val="0"/>
                        </a:srgbClr>
                      </a:solidFill>
                      <a:prstDash val="solid"/>
                      <a:round/>
                      <a:headEnd len="med" w="med" type="none"/>
                      <a:tailEnd len="med" w="med" type="none"/>
                    </a:lnL>
                    <a:lnR cap="flat" w="9525">
                      <a:solidFill>
                        <a:srgbClr val="000000">
                          <a:alpha val="0"/>
                        </a:srgbClr>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000000">
                          <a:alpha val="0"/>
                        </a:srgbClr>
                      </a:solidFill>
                      <a:prstDash val="solid"/>
                      <a:round/>
                      <a:headEnd len="med" w="med" type="none"/>
                      <a:tailEnd len="med" w="med" type="none"/>
                    </a:lnB>
                  </a:tcPr>
                </a:tc>
              </a:tr>
              <a:tr h="478025">
                <a:tc>
                  <a:txBody>
                    <a:bodyPr>
                      <a:noAutofit/>
                    </a:bodyPr>
                    <a:lstStyle/>
                    <a:p>
                      <a:pPr lvl="0" rtl="0" algn="ctr">
                        <a:spcBef>
                          <a:spcPts val="0"/>
                        </a:spcBef>
                        <a:buNone/>
                      </a:pPr>
                      <a:r>
                        <a:t/>
                      </a:r>
                      <a:endParaRPr b="1" sz="1800">
                        <a:solidFill>
                          <a:srgbClr val="0000FF"/>
                        </a:solidFill>
                      </a:endParaRPr>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FFFF00">
                          <a:alpha val="0"/>
                        </a:srgbClr>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FFFF00">
                          <a:alpha val="0"/>
                        </a:srgbClr>
                      </a:solidFill>
                      <a:prstDash val="solid"/>
                      <a:round/>
                      <a:headEnd len="med" w="med" type="none"/>
                      <a:tailEnd len="med" w="med" type="none"/>
                    </a:lnB>
                  </a:tcPr>
                </a:tc>
                <a:tc>
                  <a:txBody>
                    <a:bodyPr>
                      <a:noAutofit/>
                    </a:bodyPr>
                    <a:lstStyle/>
                    <a:p>
                      <a:pPr lvl="0" rtl="0" algn="ctr">
                        <a:spcBef>
                          <a:spcPts val="0"/>
                        </a:spcBef>
                        <a:buNone/>
                      </a:pPr>
                      <a:r>
                        <a:t/>
                      </a:r>
                      <a:endParaRPr b="1" sz="1800"/>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000000">
                          <a:alpha val="0"/>
                        </a:srgbClr>
                      </a:solidFill>
                      <a:prstDash val="solid"/>
                      <a:round/>
                      <a:headEnd len="med" w="med" type="none"/>
                      <a:tailEnd len="med" w="med" type="none"/>
                    </a:lnR>
                    <a:lnT cap="flat" w="9525">
                      <a:solidFill>
                        <a:srgbClr val="000000">
                          <a:alpha val="0"/>
                        </a:srgbClr>
                      </a:solidFill>
                      <a:prstDash val="solid"/>
                      <a:round/>
                      <a:headEnd len="med" w="med" type="none"/>
                      <a:tailEnd len="med" w="med" type="none"/>
                    </a:lnT>
                    <a:lnB cap="flat" w="9525">
                      <a:solidFill>
                        <a:srgbClr val="000000">
                          <a:alpha val="0"/>
                        </a:srgbClr>
                      </a:solidFill>
                      <a:prstDash val="solid"/>
                      <a:round/>
                      <a:headEnd len="med" w="med" type="none"/>
                      <a:tailEnd len="med" w="med" type="none"/>
                    </a:lnB>
                  </a:tcPr>
                </a:tc>
                <a:tc>
                  <a:txBody>
                    <a:bodyPr>
                      <a:noAutofit/>
                    </a:bodyPr>
                    <a:lstStyle/>
                    <a:p>
                      <a:pPr lvl="0" rtl="0" algn="ctr">
                        <a:spcBef>
                          <a:spcPts val="0"/>
                        </a:spcBef>
                        <a:buNone/>
                      </a:pPr>
                      <a:r>
                        <a:t/>
                      </a:r>
                      <a:endParaRPr b="1" sz="1800"/>
                    </a:p>
                  </a:txBody>
                  <a:tcPr marT="91425" marB="91425" marR="91425" marL="91425" anchor="ctr">
                    <a:lnL cap="flat" w="9525">
                      <a:solidFill>
                        <a:srgbClr val="000000">
                          <a:alpha val="0"/>
                        </a:srgbClr>
                      </a:solidFill>
                      <a:prstDash val="solid"/>
                      <a:round/>
                      <a:headEnd len="med" w="med" type="none"/>
                      <a:tailEnd len="med" w="med" type="none"/>
                    </a:lnL>
                    <a:lnR cap="flat" w="9525">
                      <a:solidFill>
                        <a:srgbClr val="000000">
                          <a:alpha val="0"/>
                        </a:srgbClr>
                      </a:solidFill>
                      <a:prstDash val="solid"/>
                      <a:round/>
                      <a:headEnd len="med" w="med" type="none"/>
                      <a:tailEnd len="med" w="med" type="none"/>
                    </a:lnR>
                    <a:lnT cap="flat" w="9525">
                      <a:solidFill>
                        <a:srgbClr val="000000">
                          <a:alpha val="0"/>
                        </a:srgbClr>
                      </a:solidFill>
                      <a:prstDash val="solid"/>
                      <a:round/>
                      <a:headEnd len="med" w="med" type="none"/>
                      <a:tailEnd len="med" w="med" type="none"/>
                    </a:lnT>
                    <a:lnB cap="flat" w="9525">
                      <a:solidFill>
                        <a:srgbClr val="000000">
                          <a:alpha val="0"/>
                        </a:srgbClr>
                      </a:solidFill>
                      <a:prstDash val="solid"/>
                      <a:round/>
                      <a:headEnd len="med" w="med" type="none"/>
                      <a:tailEnd len="med" w="med" type="none"/>
                    </a:lnB>
                  </a:tcPr>
                </a:tc>
              </a:tr>
            </a:tbl>
          </a:graphicData>
        </a:graphic>
      </p:graphicFrame>
      <p:graphicFrame>
        <p:nvGraphicFramePr>
          <p:cNvPr id="509" name="Shape 509"/>
          <p:cNvGraphicFramePr/>
          <p:nvPr/>
        </p:nvGraphicFramePr>
        <p:xfrm>
          <a:off x="3267475" y="2727950"/>
          <a:ext cx="3000000" cy="3000000"/>
        </p:xfrm>
        <a:graphic>
          <a:graphicData uri="http://schemas.openxmlformats.org/drawingml/2006/table">
            <a:tbl>
              <a:tblPr>
                <a:noFill/>
                <a:tableStyleId>{3C2E5E34-EBF0-4C6D-B262-F7EC21CD536D}</a:tableStyleId>
              </a:tblPr>
              <a:tblGrid>
                <a:gridCol w="1686950"/>
                <a:gridCol w="1837000"/>
                <a:gridCol w="1897050"/>
              </a:tblGrid>
              <a:tr h="443675">
                <a:tc>
                  <a:txBody>
                    <a:bodyPr>
                      <a:noAutofit/>
                    </a:bodyPr>
                    <a:lstStyle/>
                    <a:p>
                      <a:pPr lvl="0" rtl="0" algn="ctr">
                        <a:spcBef>
                          <a:spcPts val="0"/>
                        </a:spcBef>
                        <a:buNone/>
                      </a:pPr>
                      <a:r>
                        <a:t/>
                      </a:r>
                      <a:endParaRPr b="1" sz="1800"/>
                    </a:p>
                  </a:txBody>
                  <a:tcPr marT="91425" marB="91425" marR="91425" marL="91425" anchor="ctr">
                    <a:lnL cap="flat" w="9525">
                      <a:solidFill>
                        <a:srgbClr val="000000">
                          <a:alpha val="0"/>
                        </a:srgbClr>
                      </a:solidFill>
                      <a:prstDash val="solid"/>
                      <a:round/>
                      <a:headEnd len="med" w="med" type="none"/>
                      <a:tailEnd len="med" w="med" type="none"/>
                    </a:lnL>
                    <a:lnR cap="flat" w="9525">
                      <a:solidFill>
                        <a:srgbClr val="FFFF00">
                          <a:alpha val="0"/>
                        </a:srgbClr>
                      </a:solidFill>
                      <a:prstDash val="solid"/>
                      <a:round/>
                      <a:headEnd len="med" w="med" type="none"/>
                      <a:tailEnd len="med" w="med" type="none"/>
                    </a:lnR>
                    <a:lnT cap="flat" w="9525">
                      <a:solidFill>
                        <a:srgbClr val="000000">
                          <a:alpha val="0"/>
                        </a:srgbClr>
                      </a:solidFill>
                      <a:prstDash val="solid"/>
                      <a:round/>
                      <a:headEnd len="med" w="med" type="none"/>
                      <a:tailEnd len="med" w="med" type="none"/>
                    </a:lnT>
                    <a:lnB cap="flat" w="9525">
                      <a:solidFill>
                        <a:srgbClr val="FFFF00">
                          <a:alpha val="0"/>
                        </a:srgbClr>
                      </a:solidFill>
                      <a:prstDash val="solid"/>
                      <a:round/>
                      <a:headEnd len="med" w="med" type="none"/>
                      <a:tailEnd len="med" w="med" type="none"/>
                    </a:lnB>
                  </a:tcPr>
                </a:tc>
                <a:tc>
                  <a:txBody>
                    <a:bodyPr>
                      <a:noAutofit/>
                    </a:bodyPr>
                    <a:lstStyle/>
                    <a:p>
                      <a:pPr lvl="0" rtl="0" algn="ctr">
                        <a:spcBef>
                          <a:spcPts val="0"/>
                        </a:spcBef>
                        <a:buNone/>
                      </a:pPr>
                      <a:r>
                        <a:t/>
                      </a:r>
                      <a:endParaRPr b="1" sz="1800">
                        <a:solidFill>
                          <a:srgbClr val="FF0000"/>
                        </a:solidFill>
                      </a:endParaRPr>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FFFF00">
                          <a:alpha val="0"/>
                        </a:srgbClr>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FFFF00">
                          <a:alpha val="0"/>
                        </a:srgbClr>
                      </a:solidFill>
                      <a:prstDash val="solid"/>
                      <a:round/>
                      <a:headEnd len="med" w="med" type="none"/>
                      <a:tailEnd len="med" w="med" type="none"/>
                    </a:lnB>
                  </a:tcPr>
                </a:tc>
                <a:tc>
                  <a:txBody>
                    <a:bodyPr>
                      <a:noAutofit/>
                    </a:bodyPr>
                    <a:lstStyle/>
                    <a:p>
                      <a:pPr lvl="0" rtl="0" algn="ctr">
                        <a:spcBef>
                          <a:spcPts val="0"/>
                        </a:spcBef>
                        <a:buNone/>
                      </a:pPr>
                      <a:r>
                        <a:rPr b="1" lang="en-US" sz="1800">
                          <a:solidFill>
                            <a:srgbClr val="0000FF"/>
                          </a:solidFill>
                        </a:rPr>
                        <a:t>y:Industry</a:t>
                      </a:r>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FFFF00">
                          <a:alpha val="0"/>
                        </a:srgbClr>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FFFF00">
                          <a:alpha val="0"/>
                        </a:srgbClr>
                      </a:solidFill>
                      <a:prstDash val="solid"/>
                      <a:round/>
                      <a:headEnd len="med" w="med" type="none"/>
                      <a:tailEnd len="med" w="med" type="none"/>
                    </a:lnB>
                  </a:tcPr>
                </a:tc>
              </a:tr>
              <a:tr h="523050">
                <a:tc>
                  <a:txBody>
                    <a:bodyPr>
                      <a:noAutofit/>
                    </a:bodyPr>
                    <a:lstStyle/>
                    <a:p>
                      <a:pPr lvl="0" rtl="0" algn="ctr">
                        <a:spcBef>
                          <a:spcPts val="0"/>
                        </a:spcBef>
                        <a:buNone/>
                      </a:pPr>
                      <a:r>
                        <a:t/>
                      </a:r>
                      <a:endParaRPr b="1" sz="1800">
                        <a:solidFill>
                          <a:srgbClr val="FF0000"/>
                        </a:solidFill>
                      </a:endParaRPr>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FFFF00">
                          <a:alpha val="0"/>
                        </a:srgbClr>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FFFF00">
                          <a:alpha val="0"/>
                        </a:srgbClr>
                      </a:solidFill>
                      <a:prstDash val="solid"/>
                      <a:round/>
                      <a:headEnd len="med" w="med" type="none"/>
                      <a:tailEnd len="med" w="med" type="none"/>
                    </a:lnB>
                  </a:tcPr>
                </a:tc>
                <a:tc>
                  <a:txBody>
                    <a:bodyPr>
                      <a:noAutofit/>
                    </a:bodyPr>
                    <a:lstStyle/>
                    <a:p>
                      <a:pPr lvl="0" rtl="0" algn="ctr">
                        <a:spcBef>
                          <a:spcPts val="0"/>
                        </a:spcBef>
                        <a:buNone/>
                      </a:pPr>
                      <a:r>
                        <a:t/>
                      </a:r>
                      <a:endParaRPr b="1" sz="1800"/>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000000">
                          <a:alpha val="0"/>
                        </a:srgbClr>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000000">
                          <a:alpha val="0"/>
                        </a:srgbClr>
                      </a:solidFill>
                      <a:prstDash val="solid"/>
                      <a:round/>
                      <a:headEnd len="med" w="med" type="none"/>
                      <a:tailEnd len="med" w="med" type="none"/>
                    </a:lnB>
                  </a:tcPr>
                </a:tc>
                <a:tc>
                  <a:txBody>
                    <a:bodyPr>
                      <a:noAutofit/>
                    </a:bodyPr>
                    <a:lstStyle/>
                    <a:p>
                      <a:pPr lvl="0" rtl="0" algn="ctr">
                        <a:spcBef>
                          <a:spcPts val="0"/>
                        </a:spcBef>
                        <a:buNone/>
                      </a:pPr>
                      <a:r>
                        <a:t/>
                      </a:r>
                      <a:endParaRPr b="1" sz="1800"/>
                    </a:p>
                  </a:txBody>
                  <a:tcPr marT="91425" marB="91425" marR="91425" marL="91425" anchor="ctr">
                    <a:lnL cap="flat" w="9525">
                      <a:solidFill>
                        <a:srgbClr val="000000">
                          <a:alpha val="0"/>
                        </a:srgbClr>
                      </a:solidFill>
                      <a:prstDash val="solid"/>
                      <a:round/>
                      <a:headEnd len="med" w="med" type="none"/>
                      <a:tailEnd len="med" w="med" type="none"/>
                    </a:lnL>
                    <a:lnR cap="flat" w="9525">
                      <a:solidFill>
                        <a:srgbClr val="000000">
                          <a:alpha val="0"/>
                        </a:srgbClr>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000000">
                          <a:alpha val="0"/>
                        </a:srgbClr>
                      </a:solidFill>
                      <a:prstDash val="solid"/>
                      <a:round/>
                      <a:headEnd len="med" w="med" type="none"/>
                      <a:tailEnd len="med" w="med" type="none"/>
                    </a:lnB>
                  </a:tcPr>
                </a:tc>
              </a:tr>
              <a:tr h="478025">
                <a:tc>
                  <a:txBody>
                    <a:bodyPr>
                      <a:noAutofit/>
                    </a:bodyPr>
                    <a:lstStyle/>
                    <a:p>
                      <a:pPr lvl="0" rtl="0" algn="ctr">
                        <a:spcBef>
                          <a:spcPts val="0"/>
                        </a:spcBef>
                        <a:buNone/>
                      </a:pPr>
                      <a:r>
                        <a:rPr b="1" lang="en-US" sz="1800">
                          <a:solidFill>
                            <a:srgbClr val="0000FF"/>
                          </a:solidFill>
                        </a:rPr>
                        <a:t>x:Industry</a:t>
                      </a:r>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FFFF00">
                          <a:alpha val="0"/>
                        </a:srgbClr>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FFFF00">
                          <a:alpha val="0"/>
                        </a:srgbClr>
                      </a:solidFill>
                      <a:prstDash val="solid"/>
                      <a:round/>
                      <a:headEnd len="med" w="med" type="none"/>
                      <a:tailEnd len="med" w="med" type="none"/>
                    </a:lnB>
                  </a:tcPr>
                </a:tc>
                <a:tc>
                  <a:txBody>
                    <a:bodyPr>
                      <a:noAutofit/>
                    </a:bodyPr>
                    <a:lstStyle/>
                    <a:p>
                      <a:pPr lvl="0" rtl="0" algn="ctr">
                        <a:spcBef>
                          <a:spcPts val="0"/>
                        </a:spcBef>
                        <a:buNone/>
                      </a:pPr>
                      <a:r>
                        <a:t/>
                      </a:r>
                      <a:endParaRPr b="1" sz="1800"/>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000000">
                          <a:alpha val="0"/>
                        </a:srgbClr>
                      </a:solidFill>
                      <a:prstDash val="solid"/>
                      <a:round/>
                      <a:headEnd len="med" w="med" type="none"/>
                      <a:tailEnd len="med" w="med" type="none"/>
                    </a:lnR>
                    <a:lnT cap="flat" w="9525">
                      <a:solidFill>
                        <a:srgbClr val="000000">
                          <a:alpha val="0"/>
                        </a:srgbClr>
                      </a:solidFill>
                      <a:prstDash val="solid"/>
                      <a:round/>
                      <a:headEnd len="med" w="med" type="none"/>
                      <a:tailEnd len="med" w="med" type="none"/>
                    </a:lnT>
                    <a:lnB cap="flat" w="9525">
                      <a:solidFill>
                        <a:srgbClr val="000000">
                          <a:alpha val="0"/>
                        </a:srgbClr>
                      </a:solidFill>
                      <a:prstDash val="solid"/>
                      <a:round/>
                      <a:headEnd len="med" w="med" type="none"/>
                      <a:tailEnd len="med" w="med" type="none"/>
                    </a:lnB>
                  </a:tcPr>
                </a:tc>
                <a:tc>
                  <a:txBody>
                    <a:bodyPr>
                      <a:noAutofit/>
                    </a:bodyPr>
                    <a:lstStyle/>
                    <a:p>
                      <a:pPr lvl="0" rtl="0" algn="ctr">
                        <a:spcBef>
                          <a:spcPts val="0"/>
                        </a:spcBef>
                        <a:buNone/>
                      </a:pPr>
                      <a:r>
                        <a:t/>
                      </a:r>
                      <a:endParaRPr b="1" sz="1800"/>
                    </a:p>
                  </a:txBody>
                  <a:tcPr marT="91425" marB="91425" marR="91425" marL="91425" anchor="ctr">
                    <a:lnL cap="flat" w="9525">
                      <a:solidFill>
                        <a:srgbClr val="000000">
                          <a:alpha val="0"/>
                        </a:srgbClr>
                      </a:solidFill>
                      <a:prstDash val="solid"/>
                      <a:round/>
                      <a:headEnd len="med" w="med" type="none"/>
                      <a:tailEnd len="med" w="med" type="none"/>
                    </a:lnL>
                    <a:lnR cap="flat" w="9525">
                      <a:solidFill>
                        <a:srgbClr val="000000">
                          <a:alpha val="0"/>
                        </a:srgbClr>
                      </a:solidFill>
                      <a:prstDash val="solid"/>
                      <a:round/>
                      <a:headEnd len="med" w="med" type="none"/>
                      <a:tailEnd len="med" w="med" type="none"/>
                    </a:lnR>
                    <a:lnT cap="flat" w="9525">
                      <a:solidFill>
                        <a:srgbClr val="000000">
                          <a:alpha val="0"/>
                        </a:srgbClr>
                      </a:solidFill>
                      <a:prstDash val="solid"/>
                      <a:round/>
                      <a:headEnd len="med" w="med" type="none"/>
                      <a:tailEnd len="med" w="med" type="none"/>
                    </a:lnT>
                    <a:lnB cap="flat" w="9525">
                      <a:solidFill>
                        <a:srgbClr val="000000">
                          <a:alpha val="0"/>
                        </a:srgbClr>
                      </a:solidFill>
                      <a:prstDash val="solid"/>
                      <a:round/>
                      <a:headEnd len="med" w="med" type="none"/>
                      <a:tailEnd len="med" w="med" type="none"/>
                    </a:lnB>
                  </a:tcPr>
                </a:tc>
              </a:tr>
            </a:tbl>
          </a:graphicData>
        </a:graphic>
      </p:graphicFrame>
      <p:graphicFrame>
        <p:nvGraphicFramePr>
          <p:cNvPr id="510" name="Shape 510"/>
          <p:cNvGraphicFramePr/>
          <p:nvPr/>
        </p:nvGraphicFramePr>
        <p:xfrm>
          <a:off x="3267475" y="2727950"/>
          <a:ext cx="3000000" cy="3000000"/>
        </p:xfrm>
        <a:graphic>
          <a:graphicData uri="http://schemas.openxmlformats.org/drawingml/2006/table">
            <a:tbl>
              <a:tblPr>
                <a:noFill/>
                <a:tableStyleId>{DE2E5CCF-10BE-4581-87CA-D3CFBA1B7001}</a:tableStyleId>
              </a:tblPr>
              <a:tblGrid>
                <a:gridCol w="1686950"/>
                <a:gridCol w="1837000"/>
                <a:gridCol w="1897050"/>
              </a:tblGrid>
              <a:tr h="443675">
                <a:tc>
                  <a:txBody>
                    <a:bodyPr>
                      <a:noAutofit/>
                    </a:bodyPr>
                    <a:lstStyle/>
                    <a:p>
                      <a:pPr lvl="0" rtl="0" algn="ctr">
                        <a:spcBef>
                          <a:spcPts val="0"/>
                        </a:spcBef>
                        <a:buNone/>
                      </a:pPr>
                      <a:r>
                        <a:t/>
                      </a:r>
                      <a:endParaRPr b="1" sz="1800"/>
                    </a:p>
                  </a:txBody>
                  <a:tcPr marT="91425" marB="91425" marR="91425" marL="91425" anchor="ctr">
                    <a:lnL cap="flat" w="9525">
                      <a:solidFill>
                        <a:srgbClr val="000000">
                          <a:alpha val="0"/>
                        </a:srgbClr>
                      </a:solidFill>
                      <a:prstDash val="solid"/>
                      <a:round/>
                      <a:headEnd len="med" w="med" type="none"/>
                      <a:tailEnd len="med" w="med" type="none"/>
                    </a:lnL>
                    <a:lnR cap="flat" w="9525">
                      <a:solidFill>
                        <a:srgbClr val="FFFF00">
                          <a:alpha val="0"/>
                        </a:srgbClr>
                      </a:solidFill>
                      <a:prstDash val="solid"/>
                      <a:round/>
                      <a:headEnd len="med" w="med" type="none"/>
                      <a:tailEnd len="med" w="med" type="none"/>
                    </a:lnR>
                    <a:lnT cap="flat" w="9525">
                      <a:solidFill>
                        <a:srgbClr val="000000">
                          <a:alpha val="0"/>
                        </a:srgbClr>
                      </a:solidFill>
                      <a:prstDash val="solid"/>
                      <a:round/>
                      <a:headEnd len="med" w="med" type="none"/>
                      <a:tailEnd len="med" w="med" type="none"/>
                    </a:lnT>
                    <a:lnB cap="flat" w="9525">
                      <a:solidFill>
                        <a:srgbClr val="FFFF00">
                          <a:alpha val="0"/>
                        </a:srgbClr>
                      </a:solidFill>
                      <a:prstDash val="solid"/>
                      <a:round/>
                      <a:headEnd len="med" w="med" type="none"/>
                      <a:tailEnd len="med" w="med" type="none"/>
                    </a:lnB>
                  </a:tcPr>
                </a:tc>
                <a:tc>
                  <a:txBody>
                    <a:bodyPr>
                      <a:noAutofit/>
                    </a:bodyPr>
                    <a:lstStyle/>
                    <a:p>
                      <a:pPr lvl="0" rtl="0" algn="ctr">
                        <a:spcBef>
                          <a:spcPts val="0"/>
                        </a:spcBef>
                        <a:buNone/>
                      </a:pPr>
                      <a:r>
                        <a:t/>
                      </a:r>
                      <a:endParaRPr b="1" sz="1800">
                        <a:solidFill>
                          <a:srgbClr val="FF0000"/>
                        </a:solidFill>
                      </a:endParaRPr>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FFFF00">
                          <a:alpha val="0"/>
                        </a:srgbClr>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FFFF00">
                          <a:alpha val="0"/>
                        </a:srgbClr>
                      </a:solidFill>
                      <a:prstDash val="solid"/>
                      <a:round/>
                      <a:headEnd len="med" w="med" type="none"/>
                      <a:tailEnd len="med" w="med" type="none"/>
                    </a:lnB>
                  </a:tcPr>
                </a:tc>
                <a:tc>
                  <a:txBody>
                    <a:bodyPr>
                      <a:noAutofit/>
                    </a:bodyPr>
                    <a:lstStyle/>
                    <a:p>
                      <a:pPr lvl="0" rtl="0" algn="ctr">
                        <a:spcBef>
                          <a:spcPts val="0"/>
                        </a:spcBef>
                        <a:buNone/>
                      </a:pPr>
                      <a:r>
                        <a:t/>
                      </a:r>
                      <a:endParaRPr b="1" sz="1800">
                        <a:solidFill>
                          <a:srgbClr val="0000FF"/>
                        </a:solidFill>
                      </a:endParaRPr>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FFFF00">
                          <a:alpha val="0"/>
                        </a:srgbClr>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FFFF00">
                          <a:alpha val="0"/>
                        </a:srgbClr>
                      </a:solidFill>
                      <a:prstDash val="solid"/>
                      <a:round/>
                      <a:headEnd len="med" w="med" type="none"/>
                      <a:tailEnd len="med" w="med" type="none"/>
                    </a:lnB>
                  </a:tcPr>
                </a:tc>
              </a:tr>
              <a:tr h="523050">
                <a:tc>
                  <a:txBody>
                    <a:bodyPr>
                      <a:noAutofit/>
                    </a:bodyPr>
                    <a:lstStyle/>
                    <a:p>
                      <a:pPr lvl="0" rtl="0" algn="ctr">
                        <a:spcBef>
                          <a:spcPts val="0"/>
                        </a:spcBef>
                        <a:buNone/>
                      </a:pPr>
                      <a:r>
                        <a:t/>
                      </a:r>
                      <a:endParaRPr b="1" sz="1800">
                        <a:solidFill>
                          <a:srgbClr val="FF0000"/>
                        </a:solidFill>
                      </a:endParaRPr>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FFFF00">
                          <a:alpha val="0"/>
                        </a:srgbClr>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FFFF00">
                          <a:alpha val="0"/>
                        </a:srgbClr>
                      </a:solidFill>
                      <a:prstDash val="solid"/>
                      <a:round/>
                      <a:headEnd len="med" w="med" type="none"/>
                      <a:tailEnd len="med" w="med" type="none"/>
                    </a:lnB>
                  </a:tcPr>
                </a:tc>
                <a:tc>
                  <a:txBody>
                    <a:bodyPr>
                      <a:noAutofit/>
                    </a:bodyPr>
                    <a:lstStyle/>
                    <a:p>
                      <a:pPr lvl="0" rtl="0" algn="ctr">
                        <a:spcBef>
                          <a:spcPts val="0"/>
                        </a:spcBef>
                        <a:buNone/>
                      </a:pPr>
                      <a:r>
                        <a:t/>
                      </a:r>
                      <a:endParaRPr b="1" sz="1800"/>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000000">
                          <a:alpha val="0"/>
                        </a:srgbClr>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000000">
                          <a:alpha val="0"/>
                        </a:srgbClr>
                      </a:solidFill>
                      <a:prstDash val="solid"/>
                      <a:round/>
                      <a:headEnd len="med" w="med" type="none"/>
                      <a:tailEnd len="med" w="med" type="none"/>
                    </a:lnB>
                  </a:tcPr>
                </a:tc>
                <a:tc>
                  <a:txBody>
                    <a:bodyPr>
                      <a:noAutofit/>
                    </a:bodyPr>
                    <a:lstStyle/>
                    <a:p>
                      <a:pPr lvl="0" rtl="0" algn="ctr">
                        <a:spcBef>
                          <a:spcPts val="0"/>
                        </a:spcBef>
                        <a:buNone/>
                      </a:pPr>
                      <a:r>
                        <a:rPr b="1" lang="en-US" sz="1800"/>
                        <a:t>95.7%</a:t>
                      </a:r>
                    </a:p>
                  </a:txBody>
                  <a:tcPr marT="91425" marB="91425" marR="91425" marL="91425" anchor="ctr">
                    <a:lnL cap="flat" w="9525">
                      <a:solidFill>
                        <a:srgbClr val="000000">
                          <a:alpha val="0"/>
                        </a:srgbClr>
                      </a:solidFill>
                      <a:prstDash val="solid"/>
                      <a:round/>
                      <a:headEnd len="med" w="med" type="none"/>
                      <a:tailEnd len="med" w="med" type="none"/>
                    </a:lnL>
                    <a:lnR cap="flat" w="9525">
                      <a:solidFill>
                        <a:srgbClr val="000000">
                          <a:alpha val="0"/>
                        </a:srgbClr>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000000">
                          <a:alpha val="0"/>
                        </a:srgbClr>
                      </a:solidFill>
                      <a:prstDash val="solid"/>
                      <a:round/>
                      <a:headEnd len="med" w="med" type="none"/>
                      <a:tailEnd len="med" w="med" type="none"/>
                    </a:lnB>
                  </a:tcPr>
                </a:tc>
              </a:tr>
              <a:tr h="478025">
                <a:tc>
                  <a:txBody>
                    <a:bodyPr>
                      <a:noAutofit/>
                    </a:bodyPr>
                    <a:lstStyle/>
                    <a:p>
                      <a:pPr lvl="0" rtl="0" algn="ctr">
                        <a:spcBef>
                          <a:spcPts val="0"/>
                        </a:spcBef>
                        <a:buNone/>
                      </a:pPr>
                      <a:r>
                        <a:t/>
                      </a:r>
                      <a:endParaRPr b="1" sz="1800">
                        <a:solidFill>
                          <a:srgbClr val="0000FF"/>
                        </a:solidFill>
                      </a:endParaRPr>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FFFF00">
                          <a:alpha val="0"/>
                        </a:srgbClr>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FFFF00">
                          <a:alpha val="0"/>
                        </a:srgbClr>
                      </a:solidFill>
                      <a:prstDash val="solid"/>
                      <a:round/>
                      <a:headEnd len="med" w="med" type="none"/>
                      <a:tailEnd len="med" w="med" type="none"/>
                    </a:lnB>
                  </a:tcPr>
                </a:tc>
                <a:tc>
                  <a:txBody>
                    <a:bodyPr>
                      <a:noAutofit/>
                    </a:bodyPr>
                    <a:lstStyle/>
                    <a:p>
                      <a:pPr lvl="0" rtl="0" algn="ctr">
                        <a:spcBef>
                          <a:spcPts val="0"/>
                        </a:spcBef>
                        <a:buNone/>
                      </a:pPr>
                      <a:r>
                        <a:t/>
                      </a:r>
                      <a:endParaRPr b="1" sz="1800"/>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000000">
                          <a:alpha val="0"/>
                        </a:srgbClr>
                      </a:solidFill>
                      <a:prstDash val="solid"/>
                      <a:round/>
                      <a:headEnd len="med" w="med" type="none"/>
                      <a:tailEnd len="med" w="med" type="none"/>
                    </a:lnR>
                    <a:lnT cap="flat" w="9525">
                      <a:solidFill>
                        <a:srgbClr val="000000">
                          <a:alpha val="0"/>
                        </a:srgbClr>
                      </a:solidFill>
                      <a:prstDash val="solid"/>
                      <a:round/>
                      <a:headEnd len="med" w="med" type="none"/>
                      <a:tailEnd len="med" w="med" type="none"/>
                    </a:lnT>
                    <a:lnB cap="flat" w="9525">
                      <a:solidFill>
                        <a:srgbClr val="000000">
                          <a:alpha val="0"/>
                        </a:srgbClr>
                      </a:solidFill>
                      <a:prstDash val="solid"/>
                      <a:round/>
                      <a:headEnd len="med" w="med" type="none"/>
                      <a:tailEnd len="med" w="med" type="none"/>
                    </a:lnB>
                  </a:tcPr>
                </a:tc>
                <a:tc>
                  <a:txBody>
                    <a:bodyPr>
                      <a:noAutofit/>
                    </a:bodyPr>
                    <a:lstStyle/>
                    <a:p>
                      <a:pPr lvl="0" rtl="0" algn="ctr">
                        <a:spcBef>
                          <a:spcPts val="0"/>
                        </a:spcBef>
                        <a:buNone/>
                      </a:pPr>
                      <a:r>
                        <a:t/>
                      </a:r>
                      <a:endParaRPr b="1" sz="1800"/>
                    </a:p>
                  </a:txBody>
                  <a:tcPr marT="91425" marB="91425" marR="91425" marL="91425" anchor="ctr">
                    <a:lnL cap="flat" w="9525">
                      <a:solidFill>
                        <a:srgbClr val="000000">
                          <a:alpha val="0"/>
                        </a:srgbClr>
                      </a:solidFill>
                      <a:prstDash val="solid"/>
                      <a:round/>
                      <a:headEnd len="med" w="med" type="none"/>
                      <a:tailEnd len="med" w="med" type="none"/>
                    </a:lnL>
                    <a:lnR cap="flat" w="9525">
                      <a:solidFill>
                        <a:srgbClr val="000000">
                          <a:alpha val="0"/>
                        </a:srgbClr>
                      </a:solidFill>
                      <a:prstDash val="solid"/>
                      <a:round/>
                      <a:headEnd len="med" w="med" type="none"/>
                      <a:tailEnd len="med" w="med" type="none"/>
                    </a:lnR>
                    <a:lnT cap="flat" w="9525">
                      <a:solidFill>
                        <a:srgbClr val="000000">
                          <a:alpha val="0"/>
                        </a:srgbClr>
                      </a:solidFill>
                      <a:prstDash val="solid"/>
                      <a:round/>
                      <a:headEnd len="med" w="med" type="none"/>
                      <a:tailEnd len="med" w="med" type="none"/>
                    </a:lnT>
                    <a:lnB cap="flat" w="9525">
                      <a:solidFill>
                        <a:srgbClr val="000000">
                          <a:alpha val="0"/>
                        </a:srgbClr>
                      </a:solidFill>
                      <a:prstDash val="solid"/>
                      <a:round/>
                      <a:headEnd len="med" w="med" type="none"/>
                      <a:tailEnd len="med" w="med" type="none"/>
                    </a:lnB>
                  </a:tcPr>
                </a:tc>
              </a:tr>
            </a:tbl>
          </a:graphicData>
        </a:graphic>
      </p:graphicFrame>
      <p:graphicFrame>
        <p:nvGraphicFramePr>
          <p:cNvPr id="511" name="Shape 511"/>
          <p:cNvGraphicFramePr/>
          <p:nvPr/>
        </p:nvGraphicFramePr>
        <p:xfrm>
          <a:off x="3267475" y="2727950"/>
          <a:ext cx="3000000" cy="3000000"/>
        </p:xfrm>
        <a:graphic>
          <a:graphicData uri="http://schemas.openxmlformats.org/drawingml/2006/table">
            <a:tbl>
              <a:tblPr>
                <a:noFill/>
                <a:tableStyleId>{A10B5668-DE51-4D2D-9D6C-39B7F1A4B1B1}</a:tableStyleId>
              </a:tblPr>
              <a:tblGrid>
                <a:gridCol w="1686950"/>
                <a:gridCol w="1837000"/>
                <a:gridCol w="1897050"/>
              </a:tblGrid>
              <a:tr h="443675">
                <a:tc>
                  <a:txBody>
                    <a:bodyPr>
                      <a:noAutofit/>
                    </a:bodyPr>
                    <a:lstStyle/>
                    <a:p>
                      <a:pPr lvl="0" rtl="0" algn="ctr">
                        <a:spcBef>
                          <a:spcPts val="0"/>
                        </a:spcBef>
                        <a:buNone/>
                      </a:pPr>
                      <a:r>
                        <a:t/>
                      </a:r>
                      <a:endParaRPr b="1" sz="1800"/>
                    </a:p>
                  </a:txBody>
                  <a:tcPr marT="91425" marB="91425" marR="91425" marL="91425" anchor="ctr">
                    <a:lnL cap="flat" w="9525">
                      <a:solidFill>
                        <a:srgbClr val="000000">
                          <a:alpha val="0"/>
                        </a:srgbClr>
                      </a:solidFill>
                      <a:prstDash val="solid"/>
                      <a:round/>
                      <a:headEnd len="med" w="med" type="none"/>
                      <a:tailEnd len="med" w="med" type="none"/>
                    </a:lnL>
                    <a:lnR cap="flat" w="9525">
                      <a:solidFill>
                        <a:srgbClr val="FFFF00">
                          <a:alpha val="0"/>
                        </a:srgbClr>
                      </a:solidFill>
                      <a:prstDash val="solid"/>
                      <a:round/>
                      <a:headEnd len="med" w="med" type="none"/>
                      <a:tailEnd len="med" w="med" type="none"/>
                    </a:lnR>
                    <a:lnT cap="flat" w="9525">
                      <a:solidFill>
                        <a:srgbClr val="000000">
                          <a:alpha val="0"/>
                        </a:srgbClr>
                      </a:solidFill>
                      <a:prstDash val="solid"/>
                      <a:round/>
                      <a:headEnd len="med" w="med" type="none"/>
                      <a:tailEnd len="med" w="med" type="none"/>
                    </a:lnT>
                    <a:lnB cap="flat" w="9525">
                      <a:solidFill>
                        <a:srgbClr val="FFFF00">
                          <a:alpha val="0"/>
                        </a:srgbClr>
                      </a:solidFill>
                      <a:prstDash val="solid"/>
                      <a:round/>
                      <a:headEnd len="med" w="med" type="none"/>
                      <a:tailEnd len="med" w="med" type="none"/>
                    </a:lnB>
                  </a:tcPr>
                </a:tc>
                <a:tc>
                  <a:txBody>
                    <a:bodyPr>
                      <a:noAutofit/>
                    </a:bodyPr>
                    <a:lstStyle/>
                    <a:p>
                      <a:pPr lvl="0" rtl="0" algn="ctr">
                        <a:spcBef>
                          <a:spcPts val="0"/>
                        </a:spcBef>
                        <a:buNone/>
                      </a:pPr>
                      <a:r>
                        <a:t/>
                      </a:r>
                      <a:endParaRPr b="1" sz="1800">
                        <a:solidFill>
                          <a:srgbClr val="FF0000"/>
                        </a:solidFill>
                      </a:endParaRPr>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FFFF00">
                          <a:alpha val="0"/>
                        </a:srgbClr>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FFFF00">
                          <a:alpha val="0"/>
                        </a:srgbClr>
                      </a:solidFill>
                      <a:prstDash val="solid"/>
                      <a:round/>
                      <a:headEnd len="med" w="med" type="none"/>
                      <a:tailEnd len="med" w="med" type="none"/>
                    </a:lnB>
                  </a:tcPr>
                </a:tc>
                <a:tc>
                  <a:txBody>
                    <a:bodyPr>
                      <a:noAutofit/>
                    </a:bodyPr>
                    <a:lstStyle/>
                    <a:p>
                      <a:pPr lvl="0" rtl="0" algn="ctr">
                        <a:spcBef>
                          <a:spcPts val="0"/>
                        </a:spcBef>
                        <a:buNone/>
                      </a:pPr>
                      <a:r>
                        <a:t/>
                      </a:r>
                      <a:endParaRPr b="1" sz="1800">
                        <a:solidFill>
                          <a:srgbClr val="0000FF"/>
                        </a:solidFill>
                      </a:endParaRPr>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FFFF00">
                          <a:alpha val="0"/>
                        </a:srgbClr>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FFFF00">
                          <a:alpha val="0"/>
                        </a:srgbClr>
                      </a:solidFill>
                      <a:prstDash val="solid"/>
                      <a:round/>
                      <a:headEnd len="med" w="med" type="none"/>
                      <a:tailEnd len="med" w="med" type="none"/>
                    </a:lnB>
                  </a:tcPr>
                </a:tc>
              </a:tr>
              <a:tr h="523050">
                <a:tc>
                  <a:txBody>
                    <a:bodyPr>
                      <a:noAutofit/>
                    </a:bodyPr>
                    <a:lstStyle/>
                    <a:p>
                      <a:pPr lvl="0" rtl="0" algn="ctr">
                        <a:spcBef>
                          <a:spcPts val="0"/>
                        </a:spcBef>
                        <a:buNone/>
                      </a:pPr>
                      <a:r>
                        <a:t/>
                      </a:r>
                      <a:endParaRPr b="1" sz="1800">
                        <a:solidFill>
                          <a:srgbClr val="FF0000"/>
                        </a:solidFill>
                      </a:endParaRPr>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FFFF00">
                          <a:alpha val="0"/>
                        </a:srgbClr>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FFFF00">
                          <a:alpha val="0"/>
                        </a:srgbClr>
                      </a:solidFill>
                      <a:prstDash val="solid"/>
                      <a:round/>
                      <a:headEnd len="med" w="med" type="none"/>
                      <a:tailEnd len="med" w="med" type="none"/>
                    </a:lnB>
                  </a:tcPr>
                </a:tc>
                <a:tc>
                  <a:txBody>
                    <a:bodyPr>
                      <a:noAutofit/>
                    </a:bodyPr>
                    <a:lstStyle/>
                    <a:p>
                      <a:pPr lvl="0" rtl="0" algn="ctr">
                        <a:spcBef>
                          <a:spcPts val="0"/>
                        </a:spcBef>
                        <a:buNone/>
                      </a:pPr>
                      <a:r>
                        <a:t/>
                      </a:r>
                      <a:endParaRPr b="1" sz="1800"/>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000000">
                          <a:alpha val="0"/>
                        </a:srgbClr>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000000">
                          <a:alpha val="0"/>
                        </a:srgbClr>
                      </a:solidFill>
                      <a:prstDash val="solid"/>
                      <a:round/>
                      <a:headEnd len="med" w="med" type="none"/>
                      <a:tailEnd len="med" w="med" type="none"/>
                    </a:lnB>
                  </a:tcPr>
                </a:tc>
                <a:tc>
                  <a:txBody>
                    <a:bodyPr>
                      <a:noAutofit/>
                    </a:bodyPr>
                    <a:lstStyle/>
                    <a:p>
                      <a:pPr lvl="0" rtl="0" algn="ctr">
                        <a:spcBef>
                          <a:spcPts val="0"/>
                        </a:spcBef>
                        <a:buNone/>
                      </a:pPr>
                      <a:r>
                        <a:t/>
                      </a:r>
                      <a:endParaRPr b="1" sz="1800"/>
                    </a:p>
                  </a:txBody>
                  <a:tcPr marT="91425" marB="91425" marR="91425" marL="91425" anchor="ctr">
                    <a:lnL cap="flat" w="9525">
                      <a:solidFill>
                        <a:srgbClr val="000000">
                          <a:alpha val="0"/>
                        </a:srgbClr>
                      </a:solidFill>
                      <a:prstDash val="solid"/>
                      <a:round/>
                      <a:headEnd len="med" w="med" type="none"/>
                      <a:tailEnd len="med" w="med" type="none"/>
                    </a:lnL>
                    <a:lnR cap="flat" w="9525">
                      <a:solidFill>
                        <a:srgbClr val="000000">
                          <a:alpha val="0"/>
                        </a:srgbClr>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000000">
                          <a:alpha val="0"/>
                        </a:srgbClr>
                      </a:solidFill>
                      <a:prstDash val="solid"/>
                      <a:round/>
                      <a:headEnd len="med" w="med" type="none"/>
                      <a:tailEnd len="med" w="med" type="none"/>
                    </a:lnB>
                  </a:tcPr>
                </a:tc>
              </a:tr>
              <a:tr h="478025">
                <a:tc>
                  <a:txBody>
                    <a:bodyPr>
                      <a:noAutofit/>
                    </a:bodyPr>
                    <a:lstStyle/>
                    <a:p>
                      <a:pPr lvl="0" rtl="0" algn="ctr">
                        <a:spcBef>
                          <a:spcPts val="0"/>
                        </a:spcBef>
                        <a:buNone/>
                      </a:pPr>
                      <a:r>
                        <a:t/>
                      </a:r>
                      <a:endParaRPr b="1" sz="1800">
                        <a:solidFill>
                          <a:srgbClr val="0000FF"/>
                        </a:solidFill>
                      </a:endParaRPr>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FFFF00">
                          <a:alpha val="0"/>
                        </a:srgbClr>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FFFF00">
                          <a:alpha val="0"/>
                        </a:srgbClr>
                      </a:solidFill>
                      <a:prstDash val="solid"/>
                      <a:round/>
                      <a:headEnd len="med" w="med" type="none"/>
                      <a:tailEnd len="med" w="med" type="none"/>
                    </a:lnB>
                  </a:tcPr>
                </a:tc>
                <a:tc>
                  <a:txBody>
                    <a:bodyPr>
                      <a:noAutofit/>
                    </a:bodyPr>
                    <a:lstStyle/>
                    <a:p>
                      <a:pPr lvl="0" rtl="0" algn="ctr">
                        <a:spcBef>
                          <a:spcPts val="0"/>
                        </a:spcBef>
                        <a:buNone/>
                      </a:pPr>
                      <a:r>
                        <a:rPr b="1" lang="en-US" sz="1800"/>
                        <a:t>76.0%</a:t>
                      </a:r>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000000">
                          <a:alpha val="0"/>
                        </a:srgbClr>
                      </a:solidFill>
                      <a:prstDash val="solid"/>
                      <a:round/>
                      <a:headEnd len="med" w="med" type="none"/>
                      <a:tailEnd len="med" w="med" type="none"/>
                    </a:lnR>
                    <a:lnT cap="flat" w="9525">
                      <a:solidFill>
                        <a:srgbClr val="000000">
                          <a:alpha val="0"/>
                        </a:srgbClr>
                      </a:solidFill>
                      <a:prstDash val="solid"/>
                      <a:round/>
                      <a:headEnd len="med" w="med" type="none"/>
                      <a:tailEnd len="med" w="med" type="none"/>
                    </a:lnT>
                    <a:lnB cap="flat" w="9525">
                      <a:solidFill>
                        <a:srgbClr val="000000">
                          <a:alpha val="0"/>
                        </a:srgbClr>
                      </a:solidFill>
                      <a:prstDash val="solid"/>
                      <a:round/>
                      <a:headEnd len="med" w="med" type="none"/>
                      <a:tailEnd len="med" w="med" type="none"/>
                    </a:lnB>
                  </a:tcPr>
                </a:tc>
                <a:tc>
                  <a:txBody>
                    <a:bodyPr>
                      <a:noAutofit/>
                    </a:bodyPr>
                    <a:lstStyle/>
                    <a:p>
                      <a:pPr lvl="0" rtl="0" algn="ctr">
                        <a:spcBef>
                          <a:spcPts val="0"/>
                        </a:spcBef>
                        <a:buNone/>
                      </a:pPr>
                      <a:r>
                        <a:t/>
                      </a:r>
                      <a:endParaRPr b="1" sz="1800"/>
                    </a:p>
                  </a:txBody>
                  <a:tcPr marT="91425" marB="91425" marR="91425" marL="91425" anchor="ctr">
                    <a:lnL cap="flat" w="9525">
                      <a:solidFill>
                        <a:srgbClr val="000000">
                          <a:alpha val="0"/>
                        </a:srgbClr>
                      </a:solidFill>
                      <a:prstDash val="solid"/>
                      <a:round/>
                      <a:headEnd len="med" w="med" type="none"/>
                      <a:tailEnd len="med" w="med" type="none"/>
                    </a:lnL>
                    <a:lnR cap="flat" w="9525">
                      <a:solidFill>
                        <a:srgbClr val="000000">
                          <a:alpha val="0"/>
                        </a:srgbClr>
                      </a:solidFill>
                      <a:prstDash val="solid"/>
                      <a:round/>
                      <a:headEnd len="med" w="med" type="none"/>
                      <a:tailEnd len="med" w="med" type="none"/>
                    </a:lnR>
                    <a:lnT cap="flat" w="9525">
                      <a:solidFill>
                        <a:srgbClr val="000000">
                          <a:alpha val="0"/>
                        </a:srgbClr>
                      </a:solidFill>
                      <a:prstDash val="solid"/>
                      <a:round/>
                      <a:headEnd len="med" w="med" type="none"/>
                      <a:tailEnd len="med" w="med" type="none"/>
                    </a:lnT>
                    <a:lnB cap="flat" w="9525">
                      <a:solidFill>
                        <a:srgbClr val="000000">
                          <a:alpha val="0"/>
                        </a:srgbClr>
                      </a:solidFill>
                      <a:prstDash val="solid"/>
                      <a:round/>
                      <a:headEnd len="med" w="med" type="none"/>
                      <a:tailEnd len="med" w="med" type="none"/>
                    </a:lnB>
                  </a:tcPr>
                </a:tc>
              </a:tr>
            </a:tbl>
          </a:graphicData>
        </a:graphic>
      </p:graphicFrame>
      <p:graphicFrame>
        <p:nvGraphicFramePr>
          <p:cNvPr id="512" name="Shape 512"/>
          <p:cNvGraphicFramePr/>
          <p:nvPr/>
        </p:nvGraphicFramePr>
        <p:xfrm>
          <a:off x="3267475" y="2727950"/>
          <a:ext cx="3000000" cy="3000000"/>
        </p:xfrm>
        <a:graphic>
          <a:graphicData uri="http://schemas.openxmlformats.org/drawingml/2006/table">
            <a:tbl>
              <a:tblPr>
                <a:noFill/>
                <a:tableStyleId>{F82F7986-57D5-49AA-8214-0FFBB39AE74A}</a:tableStyleId>
              </a:tblPr>
              <a:tblGrid>
                <a:gridCol w="1686950"/>
                <a:gridCol w="1837000"/>
                <a:gridCol w="1897050"/>
              </a:tblGrid>
              <a:tr h="443675">
                <a:tc>
                  <a:txBody>
                    <a:bodyPr>
                      <a:noAutofit/>
                    </a:bodyPr>
                    <a:lstStyle/>
                    <a:p>
                      <a:pPr lvl="0" rtl="0" algn="ctr">
                        <a:spcBef>
                          <a:spcPts val="0"/>
                        </a:spcBef>
                        <a:buNone/>
                      </a:pPr>
                      <a:r>
                        <a:t/>
                      </a:r>
                      <a:endParaRPr b="1" sz="1800"/>
                    </a:p>
                  </a:txBody>
                  <a:tcPr marT="91425" marB="91425" marR="91425" marL="91425" anchor="ctr">
                    <a:lnL cap="flat" w="9525">
                      <a:solidFill>
                        <a:srgbClr val="000000">
                          <a:alpha val="0"/>
                        </a:srgbClr>
                      </a:solidFill>
                      <a:prstDash val="solid"/>
                      <a:round/>
                      <a:headEnd len="med" w="med" type="none"/>
                      <a:tailEnd len="med" w="med" type="none"/>
                    </a:lnL>
                    <a:lnR cap="flat" w="9525">
                      <a:solidFill>
                        <a:srgbClr val="FFFF00">
                          <a:alpha val="0"/>
                        </a:srgbClr>
                      </a:solidFill>
                      <a:prstDash val="solid"/>
                      <a:round/>
                      <a:headEnd len="med" w="med" type="none"/>
                      <a:tailEnd len="med" w="med" type="none"/>
                    </a:lnR>
                    <a:lnT cap="flat" w="9525">
                      <a:solidFill>
                        <a:srgbClr val="000000">
                          <a:alpha val="0"/>
                        </a:srgbClr>
                      </a:solidFill>
                      <a:prstDash val="solid"/>
                      <a:round/>
                      <a:headEnd len="med" w="med" type="none"/>
                      <a:tailEnd len="med" w="med" type="none"/>
                    </a:lnT>
                    <a:lnB cap="flat" w="9525">
                      <a:solidFill>
                        <a:srgbClr val="FFFF00">
                          <a:alpha val="0"/>
                        </a:srgbClr>
                      </a:solidFill>
                      <a:prstDash val="solid"/>
                      <a:round/>
                      <a:headEnd len="med" w="med" type="none"/>
                      <a:tailEnd len="med" w="med" type="none"/>
                    </a:lnB>
                  </a:tcPr>
                </a:tc>
                <a:tc>
                  <a:txBody>
                    <a:bodyPr>
                      <a:noAutofit/>
                    </a:bodyPr>
                    <a:lstStyle/>
                    <a:p>
                      <a:pPr lvl="0" rtl="0" algn="ctr">
                        <a:spcBef>
                          <a:spcPts val="0"/>
                        </a:spcBef>
                        <a:buNone/>
                      </a:pPr>
                      <a:r>
                        <a:t/>
                      </a:r>
                      <a:endParaRPr b="1" sz="1800">
                        <a:solidFill>
                          <a:srgbClr val="FF0000"/>
                        </a:solidFill>
                      </a:endParaRPr>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FFFF00">
                          <a:alpha val="0"/>
                        </a:srgbClr>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FFFF00">
                          <a:alpha val="0"/>
                        </a:srgbClr>
                      </a:solidFill>
                      <a:prstDash val="solid"/>
                      <a:round/>
                      <a:headEnd len="med" w="med" type="none"/>
                      <a:tailEnd len="med" w="med" type="none"/>
                    </a:lnB>
                  </a:tcPr>
                </a:tc>
                <a:tc>
                  <a:txBody>
                    <a:bodyPr>
                      <a:noAutofit/>
                    </a:bodyPr>
                    <a:lstStyle/>
                    <a:p>
                      <a:pPr lvl="0" rtl="0" algn="ctr">
                        <a:spcBef>
                          <a:spcPts val="0"/>
                        </a:spcBef>
                        <a:buNone/>
                      </a:pPr>
                      <a:r>
                        <a:t/>
                      </a:r>
                      <a:endParaRPr b="1" sz="1800">
                        <a:solidFill>
                          <a:srgbClr val="0000FF"/>
                        </a:solidFill>
                      </a:endParaRPr>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FFFF00">
                          <a:alpha val="0"/>
                        </a:srgbClr>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FFFF00">
                          <a:alpha val="0"/>
                        </a:srgbClr>
                      </a:solidFill>
                      <a:prstDash val="solid"/>
                      <a:round/>
                      <a:headEnd len="med" w="med" type="none"/>
                      <a:tailEnd len="med" w="med" type="none"/>
                    </a:lnB>
                  </a:tcPr>
                </a:tc>
              </a:tr>
              <a:tr h="523050">
                <a:tc>
                  <a:txBody>
                    <a:bodyPr>
                      <a:noAutofit/>
                    </a:bodyPr>
                    <a:lstStyle/>
                    <a:p>
                      <a:pPr lvl="0" rtl="0" algn="ctr">
                        <a:spcBef>
                          <a:spcPts val="0"/>
                        </a:spcBef>
                        <a:buNone/>
                      </a:pPr>
                      <a:r>
                        <a:t/>
                      </a:r>
                      <a:endParaRPr b="1" sz="1800">
                        <a:solidFill>
                          <a:srgbClr val="FF0000"/>
                        </a:solidFill>
                      </a:endParaRPr>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FFFF00">
                          <a:alpha val="0"/>
                        </a:srgbClr>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FFFF00">
                          <a:alpha val="0"/>
                        </a:srgbClr>
                      </a:solidFill>
                      <a:prstDash val="solid"/>
                      <a:round/>
                      <a:headEnd len="med" w="med" type="none"/>
                      <a:tailEnd len="med" w="med" type="none"/>
                    </a:lnB>
                  </a:tcPr>
                </a:tc>
                <a:tc>
                  <a:txBody>
                    <a:bodyPr>
                      <a:noAutofit/>
                    </a:bodyPr>
                    <a:lstStyle/>
                    <a:p>
                      <a:pPr lvl="0" rtl="0" algn="ctr">
                        <a:spcBef>
                          <a:spcPts val="0"/>
                        </a:spcBef>
                        <a:buNone/>
                      </a:pPr>
                      <a:r>
                        <a:rPr b="1" lang="en-US" sz="1800"/>
                        <a:t>100%</a:t>
                      </a:r>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000000">
                          <a:alpha val="0"/>
                        </a:srgbClr>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000000">
                          <a:alpha val="0"/>
                        </a:srgbClr>
                      </a:solidFill>
                      <a:prstDash val="solid"/>
                      <a:round/>
                      <a:headEnd len="med" w="med" type="none"/>
                      <a:tailEnd len="med" w="med" type="none"/>
                    </a:lnB>
                  </a:tcPr>
                </a:tc>
                <a:tc>
                  <a:txBody>
                    <a:bodyPr>
                      <a:noAutofit/>
                    </a:bodyPr>
                    <a:lstStyle/>
                    <a:p>
                      <a:pPr lvl="0" rtl="0" algn="ctr">
                        <a:spcBef>
                          <a:spcPts val="0"/>
                        </a:spcBef>
                        <a:buNone/>
                      </a:pPr>
                      <a:r>
                        <a:t/>
                      </a:r>
                      <a:endParaRPr b="1" sz="1800"/>
                    </a:p>
                  </a:txBody>
                  <a:tcPr marT="91425" marB="91425" marR="91425" marL="91425" anchor="ctr">
                    <a:lnL cap="flat" w="9525">
                      <a:solidFill>
                        <a:srgbClr val="000000">
                          <a:alpha val="0"/>
                        </a:srgbClr>
                      </a:solidFill>
                      <a:prstDash val="solid"/>
                      <a:round/>
                      <a:headEnd len="med" w="med" type="none"/>
                      <a:tailEnd len="med" w="med" type="none"/>
                    </a:lnL>
                    <a:lnR cap="flat" w="9525">
                      <a:solidFill>
                        <a:srgbClr val="000000">
                          <a:alpha val="0"/>
                        </a:srgbClr>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000000">
                          <a:alpha val="0"/>
                        </a:srgbClr>
                      </a:solidFill>
                      <a:prstDash val="solid"/>
                      <a:round/>
                      <a:headEnd len="med" w="med" type="none"/>
                      <a:tailEnd len="med" w="med" type="none"/>
                    </a:lnB>
                  </a:tcPr>
                </a:tc>
              </a:tr>
              <a:tr h="478025">
                <a:tc>
                  <a:txBody>
                    <a:bodyPr>
                      <a:noAutofit/>
                    </a:bodyPr>
                    <a:lstStyle/>
                    <a:p>
                      <a:pPr lvl="0" rtl="0" algn="ctr">
                        <a:spcBef>
                          <a:spcPts val="0"/>
                        </a:spcBef>
                        <a:buNone/>
                      </a:pPr>
                      <a:r>
                        <a:t/>
                      </a:r>
                      <a:endParaRPr b="1" sz="1800">
                        <a:solidFill>
                          <a:srgbClr val="0000FF"/>
                        </a:solidFill>
                      </a:endParaRPr>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FFFF00">
                          <a:alpha val="0"/>
                        </a:srgbClr>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FFFF00">
                          <a:alpha val="0"/>
                        </a:srgbClr>
                      </a:solidFill>
                      <a:prstDash val="solid"/>
                      <a:round/>
                      <a:headEnd len="med" w="med" type="none"/>
                      <a:tailEnd len="med" w="med" type="none"/>
                    </a:lnB>
                  </a:tcPr>
                </a:tc>
                <a:tc>
                  <a:txBody>
                    <a:bodyPr>
                      <a:noAutofit/>
                    </a:bodyPr>
                    <a:lstStyle/>
                    <a:p>
                      <a:pPr lvl="0" rtl="0" algn="ctr">
                        <a:spcBef>
                          <a:spcPts val="0"/>
                        </a:spcBef>
                        <a:buNone/>
                      </a:pPr>
                      <a:r>
                        <a:t/>
                      </a:r>
                      <a:endParaRPr b="1" sz="1800"/>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000000">
                          <a:alpha val="0"/>
                        </a:srgbClr>
                      </a:solidFill>
                      <a:prstDash val="solid"/>
                      <a:round/>
                      <a:headEnd len="med" w="med" type="none"/>
                      <a:tailEnd len="med" w="med" type="none"/>
                    </a:lnR>
                    <a:lnT cap="flat" w="9525">
                      <a:solidFill>
                        <a:srgbClr val="000000">
                          <a:alpha val="0"/>
                        </a:srgbClr>
                      </a:solidFill>
                      <a:prstDash val="solid"/>
                      <a:round/>
                      <a:headEnd len="med" w="med" type="none"/>
                      <a:tailEnd len="med" w="med" type="none"/>
                    </a:lnT>
                    <a:lnB cap="flat" w="9525">
                      <a:solidFill>
                        <a:srgbClr val="000000">
                          <a:alpha val="0"/>
                        </a:srgbClr>
                      </a:solidFill>
                      <a:prstDash val="solid"/>
                      <a:round/>
                      <a:headEnd len="med" w="med" type="none"/>
                      <a:tailEnd len="med" w="med" type="none"/>
                    </a:lnB>
                  </a:tcPr>
                </a:tc>
                <a:tc>
                  <a:txBody>
                    <a:bodyPr>
                      <a:noAutofit/>
                    </a:bodyPr>
                    <a:lstStyle/>
                    <a:p>
                      <a:pPr lvl="0" rtl="0" algn="ctr">
                        <a:spcBef>
                          <a:spcPts val="0"/>
                        </a:spcBef>
                        <a:buNone/>
                      </a:pPr>
                      <a:r>
                        <a:rPr b="1" lang="en-US" sz="1800"/>
                        <a:t>100%</a:t>
                      </a:r>
                    </a:p>
                  </a:txBody>
                  <a:tcPr marT="91425" marB="91425" marR="91425" marL="91425" anchor="ctr">
                    <a:lnL cap="flat" w="9525">
                      <a:solidFill>
                        <a:srgbClr val="000000">
                          <a:alpha val="0"/>
                        </a:srgbClr>
                      </a:solidFill>
                      <a:prstDash val="solid"/>
                      <a:round/>
                      <a:headEnd len="med" w="med" type="none"/>
                      <a:tailEnd len="med" w="med" type="none"/>
                    </a:lnL>
                    <a:lnR cap="flat" w="9525">
                      <a:solidFill>
                        <a:srgbClr val="000000">
                          <a:alpha val="0"/>
                        </a:srgbClr>
                      </a:solidFill>
                      <a:prstDash val="solid"/>
                      <a:round/>
                      <a:headEnd len="med" w="med" type="none"/>
                      <a:tailEnd len="med" w="med" type="none"/>
                    </a:lnR>
                    <a:lnT cap="flat" w="9525">
                      <a:solidFill>
                        <a:srgbClr val="000000">
                          <a:alpha val="0"/>
                        </a:srgbClr>
                      </a:solidFill>
                      <a:prstDash val="solid"/>
                      <a:round/>
                      <a:headEnd len="med" w="med" type="none"/>
                      <a:tailEnd len="med" w="med" type="none"/>
                    </a:lnT>
                    <a:lnB cap="flat" w="9525">
                      <a:solidFill>
                        <a:srgbClr val="000000">
                          <a:alpha val="0"/>
                        </a:srgbClr>
                      </a:solidFill>
                      <a:prstDash val="solid"/>
                      <a:round/>
                      <a:headEnd len="med" w="med" type="none"/>
                      <a:tailEnd len="med" w="med" type="none"/>
                    </a:lnB>
                  </a:tcPr>
                </a:tc>
              </a:tr>
            </a:tbl>
          </a:graphicData>
        </a:graphic>
      </p:graphicFrame>
      <p:sp>
        <p:nvSpPr>
          <p:cNvPr id="513" name="Shape 513"/>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cxnSp>
        <p:nvCxnSpPr>
          <p:cNvPr id="514" name="Shape 514"/>
          <p:cNvCxnSpPr>
            <a:stCxn id="500" idx="6"/>
            <a:endCxn id="501" idx="0"/>
          </p:cNvCxnSpPr>
          <p:nvPr/>
        </p:nvCxnSpPr>
        <p:spPr>
          <a:xfrm flipH="1">
            <a:off x="1789375" y="2982849"/>
            <a:ext cx="960000" cy="1458600"/>
          </a:xfrm>
          <a:prstGeom prst="curvedConnector4">
            <a:avLst>
              <a:gd fmla="val -24805" name="adj1"/>
              <a:gd fmla="val 80970" name="adj2"/>
            </a:avLst>
          </a:prstGeom>
          <a:noFill/>
          <a:ln cap="flat" w="76200">
            <a:solidFill>
              <a:srgbClr val="000000"/>
            </a:solidFill>
            <a:prstDash val="solid"/>
            <a:round/>
            <a:headEnd len="lg" w="lg" type="none"/>
            <a:tailEnd len="lg" w="lg" type="stealth"/>
          </a:ln>
        </p:spPr>
      </p:cxnSp>
      <p:sp>
        <p:nvSpPr>
          <p:cNvPr id="515" name="Shape 515"/>
          <p:cNvSpPr txBox="1"/>
          <p:nvPr>
            <p:ph idx="3" type="body"/>
          </p:nvPr>
        </p:nvSpPr>
        <p:spPr>
          <a:xfrm>
            <a:off x="4356850" y="5029825"/>
            <a:ext cx="3929999" cy="484799"/>
          </a:xfrm>
          <a:prstGeom prst="rect">
            <a:avLst/>
          </a:prstGeom>
          <a:ln>
            <a:noFill/>
          </a:ln>
        </p:spPr>
        <p:txBody>
          <a:bodyPr anchorCtr="0" anchor="ctr" bIns="91425" lIns="91425" rIns="91425" tIns="91425">
            <a:noAutofit/>
          </a:bodyPr>
          <a:lstStyle/>
          <a:p>
            <a:pPr indent="0" lvl="0" marL="0" rtl="0" algn="ctr">
              <a:lnSpc>
                <a:spcPct val="115000"/>
              </a:lnSpc>
              <a:spcBef>
                <a:spcPts val="0"/>
              </a:spcBef>
              <a:buNone/>
            </a:pPr>
            <a:r>
              <a:rPr lang="en-US" sz="3000"/>
              <a:t>Case A: x→y &gt; y→x</a:t>
            </a:r>
          </a:p>
        </p:txBody>
      </p:sp>
      <p:sp>
        <p:nvSpPr>
          <p:cNvPr id="516" name="Shape 516"/>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pic>
        <p:nvPicPr>
          <p:cNvPr id="517" name="Shape 517"/>
          <p:cNvPicPr preferRelativeResize="0"/>
          <p:nvPr/>
        </p:nvPicPr>
        <p:blipFill rotWithShape="1">
          <a:blip r:embed="rId3">
            <a:alphaModFix/>
          </a:blip>
          <a:srcRect b="0" l="23518" r="0" t="0"/>
          <a:stretch/>
        </p:blipFill>
        <p:spPr>
          <a:xfrm>
            <a:off x="4736125" y="1088200"/>
            <a:ext cx="3586099" cy="1021975"/>
          </a:xfrm>
          <a:prstGeom prst="rect">
            <a:avLst/>
          </a:prstGeom>
          <a:noFill/>
          <a:ln>
            <a:noFill/>
          </a:ln>
        </p:spPr>
      </p:pic>
      <p:sp>
        <p:nvSpPr>
          <p:cNvPr id="518" name="Shape 518"/>
          <p:cNvSpPr txBox="1"/>
          <p:nvPr/>
        </p:nvSpPr>
        <p:spPr>
          <a:xfrm>
            <a:off x="4185325" y="1332750"/>
            <a:ext cx="550799" cy="787800"/>
          </a:xfrm>
          <a:prstGeom prst="rect">
            <a:avLst/>
          </a:prstGeom>
          <a:noFill/>
          <a:ln>
            <a:noFill/>
          </a:ln>
        </p:spPr>
        <p:txBody>
          <a:bodyPr anchorCtr="0" anchor="t" bIns="91425" lIns="91425" rIns="91425" tIns="91425">
            <a:noAutofit/>
          </a:bodyPr>
          <a:lstStyle/>
          <a:p>
            <a:pPr lvl="0" rtl="0">
              <a:spcBef>
                <a:spcPts val="0"/>
              </a:spcBef>
              <a:buNone/>
            </a:pPr>
            <a:r>
              <a:rPr lang="en-US" sz="2400">
                <a:latin typeface="Times New Roman"/>
                <a:ea typeface="Times New Roman"/>
                <a:cs typeface="Times New Roman"/>
                <a:sym typeface="Times New Roman"/>
              </a:rPr>
              <a:t>1−</a:t>
            </a:r>
          </a:p>
        </p:txBody>
      </p:sp>
      <p:sp>
        <p:nvSpPr>
          <p:cNvPr id="519" name="Shape 519"/>
          <p:cNvSpPr txBox="1"/>
          <p:nvPr/>
        </p:nvSpPr>
        <p:spPr>
          <a:xfrm>
            <a:off x="8471550" y="1332750"/>
            <a:ext cx="449700" cy="787800"/>
          </a:xfrm>
          <a:prstGeom prst="rect">
            <a:avLst/>
          </a:prstGeom>
          <a:noFill/>
          <a:ln>
            <a:noFill/>
          </a:ln>
        </p:spPr>
        <p:txBody>
          <a:bodyPr anchorCtr="0" anchor="t" bIns="91425" lIns="91425" rIns="91425" tIns="91425">
            <a:noAutofit/>
          </a:bodyPr>
          <a:lstStyle/>
          <a:p>
            <a:pPr lvl="0" rtl="0">
              <a:spcBef>
                <a:spcPts val="0"/>
              </a:spcBef>
              <a:buNone/>
            </a:pPr>
            <a:r>
              <a:rPr i="1" lang="en-US" sz="2400">
                <a:latin typeface="Times New Roman"/>
                <a:ea typeface="Times New Roman"/>
                <a:cs typeface="Times New Roman"/>
                <a:sym typeface="Times New Roman"/>
              </a:rPr>
              <a:t>Y</a:t>
            </a:r>
          </a:p>
        </p:txBody>
      </p:sp>
      <p:cxnSp>
        <p:nvCxnSpPr>
          <p:cNvPr id="520" name="Shape 520"/>
          <p:cNvCxnSpPr/>
          <p:nvPr/>
        </p:nvCxnSpPr>
        <p:spPr>
          <a:xfrm>
            <a:off x="8579100" y="1477125"/>
            <a:ext cx="205200" cy="0"/>
          </a:xfrm>
          <a:prstGeom prst="straightConnector1">
            <a:avLst/>
          </a:prstGeom>
          <a:noFill/>
          <a:ln cap="flat" w="19050">
            <a:solidFill>
              <a:schemeClr val="dk2"/>
            </a:solidFill>
            <a:prstDash val="solid"/>
            <a:round/>
            <a:headEnd len="lg" w="lg" type="none"/>
            <a:tailEnd len="lg" w="lg" type="none"/>
          </a:ln>
        </p:spPr>
      </p:cxnSp>
      <p:cxnSp>
        <p:nvCxnSpPr>
          <p:cNvPr id="521" name="Shape 521"/>
          <p:cNvCxnSpPr/>
          <p:nvPr/>
        </p:nvCxnSpPr>
        <p:spPr>
          <a:xfrm flipH="1" rot="10800000">
            <a:off x="8344087" y="1291512"/>
            <a:ext cx="181800" cy="678599"/>
          </a:xfrm>
          <a:prstGeom prst="straightConnector1">
            <a:avLst/>
          </a:prstGeom>
          <a:noFill/>
          <a:ln cap="flat" w="19050">
            <a:solidFill>
              <a:schemeClr val="dk2"/>
            </a:solidFill>
            <a:prstDash val="solid"/>
            <a:round/>
            <a:headEnd len="lg" w="lg" type="none"/>
            <a:tailEnd len="lg" w="lg" type="non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06"/>
                                        </p:tgtEl>
                                      </p:cBhvr>
                                    </p:animEffect>
                                    <p:set>
                                      <p:cBhvr>
                                        <p:cTn dur="1" fill="hold">
                                          <p:stCondLst>
                                            <p:cond delay="1000"/>
                                          </p:stCondLst>
                                        </p:cTn>
                                        <p:tgtEl>
                                          <p:spTgt spid="50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par>
                                <p:cTn fill="hold" nodeType="with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000"/>
                                        <p:tgtEl>
                                          <p:spTgt spid="517"/>
                                        </p:tgtEl>
                                      </p:cBhvr>
                                    </p:animEffect>
                                  </p:childTnLst>
                                </p:cTn>
                              </p:par>
                              <p:par>
                                <p:cTn fill="hold" nodeType="with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1000"/>
                                        <p:tgtEl>
                                          <p:spTgt spid="519"/>
                                        </p:tgtEl>
                                      </p:cBhvr>
                                    </p:animEffect>
                                  </p:childTnLst>
                                </p:cTn>
                              </p:par>
                              <p:par>
                                <p:cTn fill="hold" nodeType="with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000"/>
                                        <p:tgtEl>
                                          <p:spTgt spid="518"/>
                                        </p:tgtEl>
                                      </p:cBhvr>
                                    </p:animEffect>
                                  </p:childTnLst>
                                </p:cTn>
                              </p:par>
                              <p:par>
                                <p:cTn fill="hold" nodeType="with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par>
                                <p:cTn fill="hold" nodeType="with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000"/>
                                        <p:tgtEl>
                                          <p:spTgt spid="52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1000"/>
                                        <p:tgtEl>
                                          <p:spTgt spid="50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000"/>
                                        <p:tgtEl>
                                          <p:spTgt spid="508"/>
                                        </p:tgtEl>
                                      </p:cBhvr>
                                    </p:animEffect>
                                  </p:childTnLst>
                                </p:cTn>
                              </p:par>
                              <p:par>
                                <p:cTn fill="hold" nodeType="with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000"/>
                                        <p:tgtEl>
                                          <p:spTgt spid="50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par>
                                <p:cTn fill="hold" nodeType="with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000"/>
                                        <p:tgtEl>
                                          <p:spTgt spid="501"/>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1000"/>
                                        <p:tgtEl>
                                          <p:spTgt spid="505"/>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par>
                                <p:cTn fill="hold" nodeType="with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000"/>
                                        <p:tgtEl>
                                          <p:spTgt spid="511"/>
                                        </p:tgtEl>
                                      </p:cBhvr>
                                    </p:animEffect>
                                  </p:childTnLst>
                                </p:cTn>
                              </p:par>
                              <p:par>
                                <p:cTn fill="hold" nodeType="with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000"/>
                                        <p:tgtEl>
                                          <p:spTgt spid="503"/>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000"/>
                                        <p:tgtEl>
                                          <p:spTgt spid="512"/>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02"/>
                                        </p:tgtEl>
                                      </p:cBhvr>
                                    </p:animEffect>
                                    <p:set>
                                      <p:cBhvr>
                                        <p:cTn dur="1" fill="hold">
                                          <p:stCondLst>
                                            <p:cond delay="1000"/>
                                          </p:stCondLst>
                                        </p:cTn>
                                        <p:tgtEl>
                                          <p:spTgt spid="50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503"/>
                                        </p:tgtEl>
                                      </p:cBhvr>
                                    </p:animEffect>
                                    <p:set>
                                      <p:cBhvr>
                                        <p:cTn dur="1" fill="hold">
                                          <p:stCondLst>
                                            <p:cond delay="1000"/>
                                          </p:stCondLst>
                                        </p:cTn>
                                        <p:tgtEl>
                                          <p:spTgt spid="50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6" name="Shape 526"/>
        <p:cNvGrpSpPr/>
        <p:nvPr/>
      </p:nvGrpSpPr>
      <p:grpSpPr>
        <a:xfrm>
          <a:off x="0" y="0"/>
          <a:ext cx="0" cy="0"/>
          <a:chOff x="0" y="0"/>
          <a:chExt cx="0" cy="0"/>
        </a:xfrm>
      </p:grpSpPr>
      <p:sp>
        <p:nvSpPr>
          <p:cNvPr id="527" name="Shape 527"/>
          <p:cNvSpPr txBox="1"/>
          <p:nvPr>
            <p:ph idx="1" type="body"/>
          </p:nvPr>
        </p:nvSpPr>
        <p:spPr>
          <a:xfrm>
            <a:off x="465500" y="1228463"/>
            <a:ext cx="8403300" cy="484799"/>
          </a:xfrm>
          <a:prstGeom prst="rect">
            <a:avLst/>
          </a:prstGeom>
          <a:ln>
            <a:noFill/>
          </a:ln>
        </p:spPr>
        <p:txBody>
          <a:bodyPr anchorCtr="0" anchor="t" bIns="91425" lIns="91425" rIns="91425" tIns="91425">
            <a:noAutofit/>
          </a:bodyPr>
          <a:lstStyle/>
          <a:p>
            <a:pPr indent="-342900" lvl="0" marL="457200" rtl="0">
              <a:lnSpc>
                <a:spcPct val="115000"/>
              </a:lnSpc>
              <a:spcBef>
                <a:spcPts val="0"/>
              </a:spcBef>
              <a:buClr>
                <a:schemeClr val="dk1"/>
              </a:buClr>
              <a:buSzPct val="100000"/>
              <a:buFont typeface="Arial"/>
              <a:buChar char="●"/>
            </a:pPr>
            <a:r>
              <a:rPr lang="en-US"/>
              <a:t>STE</a:t>
            </a:r>
          </a:p>
          <a:p>
            <a:pPr indent="0" lvl="0" marL="457200" rtl="0" algn="just">
              <a:lnSpc>
                <a:spcPct val="115000"/>
              </a:lnSpc>
              <a:spcBef>
                <a:spcPts val="0"/>
              </a:spcBef>
              <a:buNone/>
            </a:pPr>
            <a:r>
              <a:t/>
            </a:r>
            <a:endParaRPr/>
          </a:p>
        </p:txBody>
      </p:sp>
      <p:sp>
        <p:nvSpPr>
          <p:cNvPr id="528" name="Shape 528"/>
          <p:cNvSpPr txBox="1"/>
          <p:nvPr>
            <p:ph type="title"/>
          </p:nvPr>
        </p:nvSpPr>
        <p:spPr>
          <a:xfrm>
            <a:off x="3050" y="638575"/>
            <a:ext cx="9112499" cy="484799"/>
          </a:xfrm>
          <a:prstGeom prst="rect">
            <a:avLst/>
          </a:prstGeom>
          <a:ln>
            <a:noFill/>
          </a:ln>
        </p:spPr>
        <p:txBody>
          <a:bodyPr anchorCtr="0" anchor="ctr" bIns="91425" lIns="91425" rIns="91425" tIns="91425">
            <a:noAutofit/>
          </a:bodyPr>
          <a:lstStyle/>
          <a:p>
            <a:pPr lvl="0" rtl="0" algn="ctr">
              <a:spcBef>
                <a:spcPts val="0"/>
              </a:spcBef>
              <a:buNone/>
            </a:pPr>
            <a:r>
              <a:rPr lang="en-US"/>
              <a:t>Dependence Analysis</a:t>
            </a:r>
          </a:p>
        </p:txBody>
      </p:sp>
      <p:sp>
        <p:nvSpPr>
          <p:cNvPr id="529" name="Shape 529"/>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530" name="Shape 530"/>
          <p:cNvSpPr/>
          <p:nvPr/>
        </p:nvSpPr>
        <p:spPr>
          <a:xfrm>
            <a:off x="829075" y="2079550"/>
            <a:ext cx="1920300" cy="1806599"/>
          </a:xfrm>
          <a:prstGeom prst="ellipse">
            <a:avLst/>
          </a:prstGeom>
          <a:solidFill>
            <a:srgbClr val="FF0000"/>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solidFill>
                  <a:schemeClr val="lt1"/>
                </a:solidFill>
              </a:rPr>
              <a:t>% from government incentives </a:t>
            </a:r>
          </a:p>
        </p:txBody>
      </p:sp>
      <p:sp>
        <p:nvSpPr>
          <p:cNvPr id="531" name="Shape 531"/>
          <p:cNvSpPr/>
          <p:nvPr/>
        </p:nvSpPr>
        <p:spPr>
          <a:xfrm>
            <a:off x="829176" y="4441596"/>
            <a:ext cx="1920300" cy="1807200"/>
          </a:xfrm>
          <a:prstGeom prst="ellipse">
            <a:avLst/>
          </a:prstGeom>
          <a:solidFill>
            <a:srgbClr val="0000FF"/>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solidFill>
                  <a:schemeClr val="lt1"/>
                </a:solidFill>
              </a:rPr>
              <a:t>Gross Domestic Product </a:t>
            </a:r>
            <a:r>
              <a:rPr b="1" i="1" lang="en-US">
                <a:solidFill>
                  <a:schemeClr val="lt1"/>
                </a:solidFill>
              </a:rPr>
              <a:t>per capita</a:t>
            </a:r>
            <a:r>
              <a:rPr b="1" lang="en-US">
                <a:solidFill>
                  <a:schemeClr val="lt1"/>
                </a:solidFill>
              </a:rPr>
              <a:t> by Purchasing Power Parity</a:t>
            </a:r>
          </a:p>
        </p:txBody>
      </p:sp>
      <p:cxnSp>
        <p:nvCxnSpPr>
          <p:cNvPr id="532" name="Shape 532"/>
          <p:cNvCxnSpPr>
            <a:stCxn id="530" idx="6"/>
            <a:endCxn id="531" idx="0"/>
          </p:cNvCxnSpPr>
          <p:nvPr/>
        </p:nvCxnSpPr>
        <p:spPr>
          <a:xfrm flipH="1">
            <a:off x="1789375" y="2982849"/>
            <a:ext cx="960000" cy="1458600"/>
          </a:xfrm>
          <a:prstGeom prst="curvedConnector4">
            <a:avLst>
              <a:gd fmla="val -24805" name="adj1"/>
              <a:gd fmla="val 80970" name="adj2"/>
            </a:avLst>
          </a:prstGeom>
          <a:noFill/>
          <a:ln cap="flat" w="28575">
            <a:solidFill>
              <a:srgbClr val="FF0000"/>
            </a:solidFill>
            <a:prstDash val="solid"/>
            <a:round/>
            <a:headEnd len="lg" w="lg" type="none"/>
            <a:tailEnd len="lg" w="lg" type="stealth"/>
          </a:ln>
        </p:spPr>
      </p:cxnSp>
      <p:cxnSp>
        <p:nvCxnSpPr>
          <p:cNvPr id="533" name="Shape 533"/>
          <p:cNvCxnSpPr>
            <a:stCxn id="530" idx="4"/>
            <a:endCxn id="531" idx="2"/>
          </p:cNvCxnSpPr>
          <p:nvPr/>
        </p:nvCxnSpPr>
        <p:spPr>
          <a:xfrm rot="5400000">
            <a:off x="579775" y="4135599"/>
            <a:ext cx="1458900" cy="960000"/>
          </a:xfrm>
          <a:prstGeom prst="curvedConnector4">
            <a:avLst>
              <a:gd fmla="val 19036" name="adj1"/>
              <a:gd fmla="val 124810" name="adj2"/>
            </a:avLst>
          </a:prstGeom>
          <a:noFill/>
          <a:ln cap="flat" w="28575">
            <a:solidFill>
              <a:srgbClr val="0000FF"/>
            </a:solidFill>
            <a:prstDash val="solid"/>
            <a:round/>
            <a:headEnd len="lg" w="lg" type="stealth"/>
            <a:tailEnd len="lg" w="lg" type="none"/>
          </a:ln>
        </p:spPr>
      </p:cxnSp>
      <p:graphicFrame>
        <p:nvGraphicFramePr>
          <p:cNvPr id="534" name="Shape 534"/>
          <p:cNvGraphicFramePr/>
          <p:nvPr/>
        </p:nvGraphicFramePr>
        <p:xfrm>
          <a:off x="3267475" y="2727950"/>
          <a:ext cx="3000000" cy="3000000"/>
        </p:xfrm>
        <a:graphic>
          <a:graphicData uri="http://schemas.openxmlformats.org/drawingml/2006/table">
            <a:tbl>
              <a:tblPr>
                <a:noFill/>
                <a:tableStyleId>{2745666E-3348-41CF-92AF-5C37133B7E34}</a:tableStyleId>
              </a:tblPr>
              <a:tblGrid>
                <a:gridCol w="1686950"/>
                <a:gridCol w="1837000"/>
                <a:gridCol w="1897050"/>
              </a:tblGrid>
              <a:tr h="443675">
                <a:tc>
                  <a:txBody>
                    <a:bodyPr>
                      <a:noAutofit/>
                    </a:bodyPr>
                    <a:lstStyle/>
                    <a:p>
                      <a:pPr lvl="0" rtl="0" algn="ctr">
                        <a:spcBef>
                          <a:spcPts val="0"/>
                        </a:spcBef>
                        <a:buNone/>
                      </a:pPr>
                      <a:r>
                        <a:t/>
                      </a:r>
                      <a:endParaRPr b="1" sz="1800"/>
                    </a:p>
                  </a:txBody>
                  <a:tcPr marT="91425" marB="91425" marR="91425" marL="91425" anchor="ctr">
                    <a:lnL cap="flat" w="9525">
                      <a:solidFill>
                        <a:srgbClr val="000000">
                          <a:alpha val="0"/>
                        </a:srgbClr>
                      </a:solidFill>
                      <a:prstDash val="solid"/>
                      <a:round/>
                      <a:headEnd len="med" w="med" type="none"/>
                      <a:tailEnd len="med" w="med" type="none"/>
                    </a:lnL>
                    <a:lnR cap="flat" w="9525">
                      <a:solidFill>
                        <a:srgbClr val="FFFF00">
                          <a:alpha val="0"/>
                        </a:srgbClr>
                      </a:solidFill>
                      <a:prstDash val="solid"/>
                      <a:round/>
                      <a:headEnd len="med" w="med" type="none"/>
                      <a:tailEnd len="med" w="med" type="none"/>
                    </a:lnR>
                    <a:lnT cap="flat" w="9525">
                      <a:solidFill>
                        <a:srgbClr val="000000">
                          <a:alpha val="0"/>
                        </a:srgbClr>
                      </a:solidFill>
                      <a:prstDash val="solid"/>
                      <a:round/>
                      <a:headEnd len="med" w="med" type="none"/>
                      <a:tailEnd len="med" w="med" type="none"/>
                    </a:lnT>
                    <a:lnB cap="flat" w="9525">
                      <a:solidFill>
                        <a:srgbClr val="FFFF00">
                          <a:alpha val="0"/>
                        </a:srgbClr>
                      </a:solidFill>
                      <a:prstDash val="solid"/>
                      <a:round/>
                      <a:headEnd len="med" w="med" type="none"/>
                      <a:tailEnd len="med" w="med" type="none"/>
                    </a:lnB>
                  </a:tcPr>
                </a:tc>
                <a:tc>
                  <a:txBody>
                    <a:bodyPr>
                      <a:noAutofit/>
                    </a:bodyPr>
                    <a:lstStyle/>
                    <a:p>
                      <a:pPr lvl="0" rtl="0" algn="ctr">
                        <a:spcBef>
                          <a:spcPts val="0"/>
                        </a:spcBef>
                        <a:buNone/>
                      </a:pPr>
                      <a:r>
                        <a:rPr b="1" lang="en-US" sz="1800">
                          <a:solidFill>
                            <a:srgbClr val="FF0000"/>
                          </a:solidFill>
                          <a:latin typeface="Arial Narrow"/>
                          <a:ea typeface="Arial Narrow"/>
                          <a:cs typeface="Arial Narrow"/>
                          <a:sym typeface="Arial Narrow"/>
                        </a:rPr>
                        <a:t>y:Government</a:t>
                      </a:r>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FFFF00"/>
                      </a:solidFill>
                      <a:prstDash val="solid"/>
                      <a:round/>
                      <a:headEnd len="med" w="med" type="none"/>
                      <a:tailEnd len="med" w="med" type="none"/>
                    </a:lnR>
                    <a:lnT cap="flat" w="9525">
                      <a:solidFill>
                        <a:srgbClr val="FFFF00"/>
                      </a:solidFill>
                      <a:prstDash val="solid"/>
                      <a:round/>
                      <a:headEnd len="med" w="med" type="none"/>
                      <a:tailEnd len="med" w="med" type="none"/>
                    </a:lnT>
                    <a:lnB cap="flat" w="9525">
                      <a:solidFill>
                        <a:srgbClr val="FFFF00"/>
                      </a:solidFill>
                      <a:prstDash val="solid"/>
                      <a:round/>
                      <a:headEnd len="med" w="med" type="none"/>
                      <a:tailEnd len="med" w="med" type="none"/>
                    </a:lnB>
                    <a:solidFill>
                      <a:srgbClr val="000000"/>
                    </a:solidFill>
                  </a:tcPr>
                </a:tc>
                <a:tc>
                  <a:txBody>
                    <a:bodyPr>
                      <a:noAutofit/>
                    </a:bodyPr>
                    <a:lstStyle/>
                    <a:p>
                      <a:pPr lvl="0" rtl="0" algn="ctr">
                        <a:spcBef>
                          <a:spcPts val="0"/>
                        </a:spcBef>
                        <a:buNone/>
                      </a:pPr>
                      <a:r>
                        <a:rPr b="1" lang="en-US" sz="1800">
                          <a:solidFill>
                            <a:schemeClr val="hlink"/>
                          </a:solidFill>
                        </a:rPr>
                        <a:t>y:GDP PPP</a:t>
                      </a:r>
                    </a:p>
                  </a:txBody>
                  <a:tcPr marT="91425" marB="91425" marR="91425" marL="91425" anchor="ctr">
                    <a:lnL cap="flat" w="9525">
                      <a:solidFill>
                        <a:srgbClr val="FFFF00"/>
                      </a:solidFill>
                      <a:prstDash val="solid"/>
                      <a:round/>
                      <a:headEnd len="med" w="med" type="none"/>
                      <a:tailEnd len="med" w="med" type="none"/>
                    </a:lnL>
                    <a:lnR cap="flat" w="9525">
                      <a:solidFill>
                        <a:srgbClr val="FFFF00"/>
                      </a:solidFill>
                      <a:prstDash val="solid"/>
                      <a:round/>
                      <a:headEnd len="med" w="med" type="none"/>
                      <a:tailEnd len="med" w="med" type="none"/>
                    </a:lnR>
                    <a:lnT cap="flat" w="9525">
                      <a:solidFill>
                        <a:srgbClr val="FFFF00"/>
                      </a:solidFill>
                      <a:prstDash val="solid"/>
                      <a:round/>
                      <a:headEnd len="med" w="med" type="none"/>
                      <a:tailEnd len="med" w="med" type="none"/>
                    </a:lnT>
                    <a:lnB cap="flat" w="9525">
                      <a:solidFill>
                        <a:srgbClr val="FFFF00"/>
                      </a:solidFill>
                      <a:prstDash val="solid"/>
                      <a:round/>
                      <a:headEnd len="med" w="med" type="none"/>
                      <a:tailEnd len="med" w="med" type="none"/>
                    </a:lnB>
                    <a:solidFill>
                      <a:srgbClr val="000000"/>
                    </a:solidFill>
                  </a:tcPr>
                </a:tc>
              </a:tr>
              <a:tr h="523050">
                <a:tc>
                  <a:txBody>
                    <a:bodyPr>
                      <a:noAutofit/>
                    </a:bodyPr>
                    <a:lstStyle/>
                    <a:p>
                      <a:pPr lvl="0" rtl="0" algn="ctr">
                        <a:spcBef>
                          <a:spcPts val="0"/>
                        </a:spcBef>
                        <a:buNone/>
                      </a:pPr>
                      <a:r>
                        <a:rPr b="1" lang="en-US" sz="1800">
                          <a:solidFill>
                            <a:srgbClr val="FF0000"/>
                          </a:solidFill>
                          <a:latin typeface="Arial Narrow"/>
                          <a:ea typeface="Arial Narrow"/>
                          <a:cs typeface="Arial Narrow"/>
                          <a:sym typeface="Arial Narrow"/>
                        </a:rPr>
                        <a:t>x:Government</a:t>
                      </a:r>
                    </a:p>
                  </a:txBody>
                  <a:tcPr marT="91425" marB="91425" marR="91425" marL="91425" anchor="ctr">
                    <a:lnL cap="flat" w="9525">
                      <a:solidFill>
                        <a:srgbClr val="FFFF00"/>
                      </a:solidFill>
                      <a:prstDash val="solid"/>
                      <a:round/>
                      <a:headEnd len="med" w="med" type="none"/>
                      <a:tailEnd len="med" w="med" type="none"/>
                    </a:lnL>
                    <a:lnR cap="flat" w="9525">
                      <a:solidFill>
                        <a:srgbClr val="FFFF00"/>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FFFF00"/>
                      </a:solidFill>
                      <a:prstDash val="solid"/>
                      <a:round/>
                      <a:headEnd len="med" w="med" type="none"/>
                      <a:tailEnd len="med" w="med" type="none"/>
                    </a:lnB>
                    <a:solidFill>
                      <a:srgbClr val="000000"/>
                    </a:solidFill>
                  </a:tcPr>
                </a:tc>
                <a:tc>
                  <a:txBody>
                    <a:bodyPr>
                      <a:noAutofit/>
                    </a:bodyPr>
                    <a:lstStyle/>
                    <a:p>
                      <a:pPr lvl="0" rtl="0" algn="ctr">
                        <a:spcBef>
                          <a:spcPts val="0"/>
                        </a:spcBef>
                        <a:buNone/>
                      </a:pPr>
                      <a:r>
                        <a:rPr b="1" lang="en-US" sz="1800"/>
                        <a:t>100%</a:t>
                      </a:r>
                    </a:p>
                  </a:txBody>
                  <a:tcPr marT="91425" marB="91425" marR="91425" marL="91425" anchor="ctr">
                    <a:lnL cap="flat" w="9525">
                      <a:solidFill>
                        <a:srgbClr val="FFFF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FFFF00"/>
                      </a:solidFill>
                      <a:prstDash val="solid"/>
                      <a:round/>
                      <a:headEnd len="med" w="med" type="none"/>
                      <a:tailEnd len="med" w="med" type="none"/>
                    </a:lnT>
                    <a:lnB cap="flat" w="9525">
                      <a:solidFill>
                        <a:srgbClr val="000000"/>
                      </a:solidFill>
                      <a:prstDash val="solid"/>
                      <a:round/>
                      <a:headEnd len="med" w="med" type="none"/>
                      <a:tailEnd len="med" w="med" type="none"/>
                    </a:lnB>
                    <a:solidFill>
                      <a:srgbClr val="FFD966"/>
                    </a:solidFill>
                  </a:tcPr>
                </a:tc>
                <a:tc>
                  <a:txBody>
                    <a:bodyPr>
                      <a:noAutofit/>
                    </a:bodyPr>
                    <a:lstStyle/>
                    <a:p>
                      <a:pPr lvl="0" rtl="0" algn="ctr">
                        <a:spcBef>
                          <a:spcPts val="0"/>
                        </a:spcBef>
                        <a:buNone/>
                      </a:pPr>
                      <a:r>
                        <a:rPr b="1" lang="en-US" sz="1800">
                          <a:solidFill>
                            <a:schemeClr val="dk1"/>
                          </a:solidFill>
                        </a:rPr>
                        <a:t>69.5%</a:t>
                      </a:r>
                    </a:p>
                  </a:txBody>
                  <a:tcPr marT="91425" marB="91425" marR="91425" marL="91425" anchor="ctr">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FFFF00"/>
                      </a:solidFill>
                      <a:prstDash val="solid"/>
                      <a:round/>
                      <a:headEnd len="med" w="med" type="none"/>
                      <a:tailEnd len="med" w="med" type="none"/>
                    </a:lnT>
                    <a:lnB cap="flat" w="9525">
                      <a:solidFill>
                        <a:srgbClr val="000000"/>
                      </a:solidFill>
                      <a:prstDash val="solid"/>
                      <a:round/>
                      <a:headEnd len="med" w="med" type="none"/>
                      <a:tailEnd len="med" w="med" type="none"/>
                    </a:lnB>
                    <a:solidFill>
                      <a:srgbClr val="FFD966"/>
                    </a:solidFill>
                  </a:tcPr>
                </a:tc>
              </a:tr>
              <a:tr h="478025">
                <a:tc>
                  <a:txBody>
                    <a:bodyPr>
                      <a:noAutofit/>
                    </a:bodyPr>
                    <a:lstStyle/>
                    <a:p>
                      <a:pPr lvl="0" rtl="0" algn="ctr">
                        <a:spcBef>
                          <a:spcPts val="0"/>
                        </a:spcBef>
                        <a:buNone/>
                      </a:pPr>
                      <a:r>
                        <a:rPr b="1" lang="en-US" sz="1800">
                          <a:solidFill>
                            <a:schemeClr val="hlink"/>
                          </a:solidFill>
                        </a:rPr>
                        <a:t>x:GDP PPP</a:t>
                      </a:r>
                    </a:p>
                  </a:txBody>
                  <a:tcPr marT="91425" marB="91425" marR="91425" marL="91425" anchor="ctr">
                    <a:lnL cap="flat" w="9525">
                      <a:solidFill>
                        <a:srgbClr val="FFFF00"/>
                      </a:solidFill>
                      <a:prstDash val="solid"/>
                      <a:round/>
                      <a:headEnd len="med" w="med" type="none"/>
                      <a:tailEnd len="med" w="med" type="none"/>
                    </a:lnL>
                    <a:lnR cap="flat" w="9525">
                      <a:solidFill>
                        <a:srgbClr val="FFFF00"/>
                      </a:solidFill>
                      <a:prstDash val="solid"/>
                      <a:round/>
                      <a:headEnd len="med" w="med" type="none"/>
                      <a:tailEnd len="med" w="med" type="none"/>
                    </a:lnR>
                    <a:lnT cap="flat" w="9525">
                      <a:solidFill>
                        <a:srgbClr val="FFFF00"/>
                      </a:solidFill>
                      <a:prstDash val="solid"/>
                      <a:round/>
                      <a:headEnd len="med" w="med" type="none"/>
                      <a:tailEnd len="med" w="med" type="none"/>
                    </a:lnT>
                    <a:lnB cap="flat" w="9525">
                      <a:solidFill>
                        <a:srgbClr val="FFFF00"/>
                      </a:solidFill>
                      <a:prstDash val="solid"/>
                      <a:round/>
                      <a:headEnd len="med" w="med" type="none"/>
                      <a:tailEnd len="med" w="med" type="none"/>
                    </a:lnB>
                    <a:solidFill>
                      <a:srgbClr val="000000"/>
                    </a:solidFill>
                  </a:tcPr>
                </a:tc>
                <a:tc>
                  <a:txBody>
                    <a:bodyPr>
                      <a:noAutofit/>
                    </a:bodyPr>
                    <a:lstStyle/>
                    <a:p>
                      <a:pPr lvl="0" rtl="0" algn="ctr">
                        <a:spcBef>
                          <a:spcPts val="0"/>
                        </a:spcBef>
                        <a:buNone/>
                      </a:pPr>
                      <a:r>
                        <a:rPr b="1" lang="en-US" sz="1800">
                          <a:solidFill>
                            <a:schemeClr val="dk1"/>
                          </a:solidFill>
                        </a:rPr>
                        <a:t>95.5%</a:t>
                      </a:r>
                    </a:p>
                  </a:txBody>
                  <a:tcPr marT="91425" marB="91425" marR="91425" marL="91425" anchor="ctr">
                    <a:lnL cap="flat" w="9525">
                      <a:solidFill>
                        <a:srgbClr val="FFFF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solidFill>
                      <a:srgbClr val="FFD966"/>
                    </a:solidFill>
                  </a:tcPr>
                </a:tc>
                <a:tc>
                  <a:txBody>
                    <a:bodyPr>
                      <a:noAutofit/>
                    </a:bodyPr>
                    <a:lstStyle/>
                    <a:p>
                      <a:pPr lvl="0" rtl="0" algn="ctr">
                        <a:spcBef>
                          <a:spcPts val="0"/>
                        </a:spcBef>
                        <a:buNone/>
                      </a:pPr>
                      <a:r>
                        <a:rPr b="1" lang="en-US" sz="1800"/>
                        <a:t>100%</a:t>
                      </a:r>
                    </a:p>
                  </a:txBody>
                  <a:tcPr marT="91425" marB="91425" marR="91425" marL="91425" anchor="ctr">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solidFill>
                      <a:srgbClr val="FFD966"/>
                    </a:solidFill>
                  </a:tcPr>
                </a:tc>
              </a:tr>
            </a:tbl>
          </a:graphicData>
        </a:graphic>
      </p:graphicFrame>
      <p:sp>
        <p:nvSpPr>
          <p:cNvPr id="535" name="Shape 535"/>
          <p:cNvSpPr txBox="1"/>
          <p:nvPr/>
        </p:nvSpPr>
        <p:spPr>
          <a:xfrm>
            <a:off x="3267325" y="2040000"/>
            <a:ext cx="5421000" cy="404400"/>
          </a:xfrm>
          <a:prstGeom prst="rect">
            <a:avLst/>
          </a:prstGeom>
          <a:noFill/>
          <a:ln>
            <a:noFill/>
          </a:ln>
        </p:spPr>
        <p:txBody>
          <a:bodyPr anchorCtr="0" anchor="t" bIns="91425" lIns="91425" rIns="91425" tIns="91425">
            <a:noAutofit/>
          </a:bodyPr>
          <a:lstStyle/>
          <a:p>
            <a:pPr lvl="0" rtl="0" algn="ctr">
              <a:spcBef>
                <a:spcPts val="0"/>
              </a:spcBef>
              <a:buNone/>
            </a:pPr>
            <a:r>
              <a:rPr b="1" lang="en-US" sz="1800">
                <a:latin typeface="Georgia"/>
                <a:ea typeface="Georgia"/>
                <a:cs typeface="Georgia"/>
                <a:sym typeface="Georgia"/>
              </a:rPr>
              <a:t>South Asia</a:t>
            </a:r>
          </a:p>
          <a:p>
            <a:pPr lvl="0" rtl="0" algn="ctr">
              <a:spcBef>
                <a:spcPts val="0"/>
              </a:spcBef>
              <a:buNone/>
            </a:pPr>
            <a:r>
              <a:rPr b="1" lang="en-US" sz="1800">
                <a:latin typeface="Georgia"/>
                <a:ea typeface="Georgia"/>
                <a:cs typeface="Georgia"/>
                <a:sym typeface="Georgia"/>
              </a:rPr>
              <a:t>1990-2013</a:t>
            </a:r>
          </a:p>
        </p:txBody>
      </p:sp>
      <p:sp>
        <p:nvSpPr>
          <p:cNvPr id="536" name="Shape 536"/>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537" name="Shape 537"/>
          <p:cNvSpPr txBox="1"/>
          <p:nvPr>
            <p:ph idx="2" type="body"/>
          </p:nvPr>
        </p:nvSpPr>
        <p:spPr>
          <a:xfrm>
            <a:off x="4356850" y="5029825"/>
            <a:ext cx="3929999" cy="484799"/>
          </a:xfrm>
          <a:prstGeom prst="rect">
            <a:avLst/>
          </a:prstGeom>
          <a:ln>
            <a:noFill/>
          </a:ln>
        </p:spPr>
        <p:txBody>
          <a:bodyPr anchorCtr="0" anchor="ctr" bIns="91425" lIns="91425" rIns="91425" tIns="91425">
            <a:noAutofit/>
          </a:bodyPr>
          <a:lstStyle/>
          <a:p>
            <a:pPr indent="0" lvl="0" marL="0" rtl="0" algn="ctr">
              <a:lnSpc>
                <a:spcPct val="115000"/>
              </a:lnSpc>
              <a:spcBef>
                <a:spcPts val="0"/>
              </a:spcBef>
              <a:buNone/>
            </a:pPr>
            <a:r>
              <a:rPr lang="en-US" sz="3000"/>
              <a:t>Case B: x→y ≪ y→x</a:t>
            </a:r>
          </a:p>
        </p:txBody>
      </p:sp>
      <p:sp>
        <p:nvSpPr>
          <p:cNvPr id="538" name="Shape 538"/>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pic>
        <p:nvPicPr>
          <p:cNvPr id="539" name="Shape 539"/>
          <p:cNvPicPr preferRelativeResize="0"/>
          <p:nvPr/>
        </p:nvPicPr>
        <p:blipFill rotWithShape="1">
          <a:blip r:embed="rId3">
            <a:alphaModFix/>
          </a:blip>
          <a:srcRect b="0" l="23518" r="0" t="0"/>
          <a:stretch/>
        </p:blipFill>
        <p:spPr>
          <a:xfrm>
            <a:off x="4736125" y="1088200"/>
            <a:ext cx="3586099" cy="1021975"/>
          </a:xfrm>
          <a:prstGeom prst="rect">
            <a:avLst/>
          </a:prstGeom>
          <a:noFill/>
          <a:ln>
            <a:noFill/>
          </a:ln>
        </p:spPr>
      </p:pic>
      <p:sp>
        <p:nvSpPr>
          <p:cNvPr id="540" name="Shape 540"/>
          <p:cNvSpPr txBox="1"/>
          <p:nvPr/>
        </p:nvSpPr>
        <p:spPr>
          <a:xfrm>
            <a:off x="4185325" y="1332750"/>
            <a:ext cx="550799" cy="787800"/>
          </a:xfrm>
          <a:prstGeom prst="rect">
            <a:avLst/>
          </a:prstGeom>
          <a:noFill/>
          <a:ln>
            <a:noFill/>
          </a:ln>
        </p:spPr>
        <p:txBody>
          <a:bodyPr anchorCtr="0" anchor="t" bIns="91425" lIns="91425" rIns="91425" tIns="91425">
            <a:noAutofit/>
          </a:bodyPr>
          <a:lstStyle/>
          <a:p>
            <a:pPr lvl="0" rtl="0">
              <a:spcBef>
                <a:spcPts val="0"/>
              </a:spcBef>
              <a:buNone/>
            </a:pPr>
            <a:r>
              <a:rPr lang="en-US" sz="2400">
                <a:latin typeface="Times New Roman"/>
                <a:ea typeface="Times New Roman"/>
                <a:cs typeface="Times New Roman"/>
                <a:sym typeface="Times New Roman"/>
              </a:rPr>
              <a:t>1−</a:t>
            </a:r>
          </a:p>
        </p:txBody>
      </p:sp>
      <p:sp>
        <p:nvSpPr>
          <p:cNvPr id="541" name="Shape 541"/>
          <p:cNvSpPr txBox="1"/>
          <p:nvPr/>
        </p:nvSpPr>
        <p:spPr>
          <a:xfrm>
            <a:off x="8471550" y="1332750"/>
            <a:ext cx="449700" cy="787800"/>
          </a:xfrm>
          <a:prstGeom prst="rect">
            <a:avLst/>
          </a:prstGeom>
          <a:noFill/>
          <a:ln>
            <a:noFill/>
          </a:ln>
        </p:spPr>
        <p:txBody>
          <a:bodyPr anchorCtr="0" anchor="t" bIns="91425" lIns="91425" rIns="91425" tIns="91425">
            <a:noAutofit/>
          </a:bodyPr>
          <a:lstStyle/>
          <a:p>
            <a:pPr lvl="0" rtl="0">
              <a:spcBef>
                <a:spcPts val="0"/>
              </a:spcBef>
              <a:buNone/>
            </a:pPr>
            <a:r>
              <a:rPr i="1" lang="en-US" sz="2400">
                <a:latin typeface="Times New Roman"/>
                <a:ea typeface="Times New Roman"/>
                <a:cs typeface="Times New Roman"/>
                <a:sym typeface="Times New Roman"/>
              </a:rPr>
              <a:t>Y</a:t>
            </a:r>
          </a:p>
        </p:txBody>
      </p:sp>
      <p:cxnSp>
        <p:nvCxnSpPr>
          <p:cNvPr id="542" name="Shape 542"/>
          <p:cNvCxnSpPr/>
          <p:nvPr/>
        </p:nvCxnSpPr>
        <p:spPr>
          <a:xfrm flipH="1" rot="10800000">
            <a:off x="8344087" y="1291512"/>
            <a:ext cx="181800" cy="678599"/>
          </a:xfrm>
          <a:prstGeom prst="straightConnector1">
            <a:avLst/>
          </a:prstGeom>
          <a:noFill/>
          <a:ln cap="flat" w="19050">
            <a:solidFill>
              <a:schemeClr val="dk2"/>
            </a:solidFill>
            <a:prstDash val="solid"/>
            <a:round/>
            <a:headEnd len="lg" w="lg" type="none"/>
            <a:tailEnd len="lg" w="lg" type="none"/>
          </a:ln>
        </p:spPr>
      </p:cxnSp>
      <p:cxnSp>
        <p:nvCxnSpPr>
          <p:cNvPr id="543" name="Shape 543"/>
          <p:cNvCxnSpPr/>
          <p:nvPr/>
        </p:nvCxnSpPr>
        <p:spPr>
          <a:xfrm>
            <a:off x="8579100" y="1477125"/>
            <a:ext cx="205200" cy="0"/>
          </a:xfrm>
          <a:prstGeom prst="straightConnector1">
            <a:avLst/>
          </a:prstGeom>
          <a:noFill/>
          <a:ln cap="flat" w="19050">
            <a:solidFill>
              <a:schemeClr val="dk2"/>
            </a:solidFill>
            <a:prstDash val="solid"/>
            <a:round/>
            <a:headEnd len="lg" w="lg" type="none"/>
            <a:tailEnd len="lg" w="lg" type="non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32"/>
                                        </p:tgtEl>
                                      </p:cBhvr>
                                    </p:animEffect>
                                    <p:set>
                                      <p:cBhvr>
                                        <p:cTn dur="1" fill="hold">
                                          <p:stCondLst>
                                            <p:cond delay="1000"/>
                                          </p:stCondLst>
                                        </p:cTn>
                                        <p:tgtEl>
                                          <p:spTgt spid="53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533"/>
                                        </p:tgtEl>
                                      </p:cBhvr>
                                    </p:animEffect>
                                    <p:set>
                                      <p:cBhvr>
                                        <p:cTn dur="1" fill="hold">
                                          <p:stCondLst>
                                            <p:cond delay="1000"/>
                                          </p:stCondLst>
                                        </p:cTn>
                                        <p:tgtEl>
                                          <p:spTgt spid="53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8" name="Shape 548"/>
        <p:cNvGrpSpPr/>
        <p:nvPr/>
      </p:nvGrpSpPr>
      <p:grpSpPr>
        <a:xfrm>
          <a:off x="0" y="0"/>
          <a:ext cx="0" cy="0"/>
          <a:chOff x="0" y="0"/>
          <a:chExt cx="0" cy="0"/>
        </a:xfrm>
      </p:grpSpPr>
      <p:sp>
        <p:nvSpPr>
          <p:cNvPr id="549" name="Shape 549"/>
          <p:cNvSpPr txBox="1"/>
          <p:nvPr>
            <p:ph idx="1" type="body"/>
          </p:nvPr>
        </p:nvSpPr>
        <p:spPr>
          <a:xfrm>
            <a:off x="465500" y="1228463"/>
            <a:ext cx="8403300" cy="484799"/>
          </a:xfrm>
          <a:prstGeom prst="rect">
            <a:avLst/>
          </a:prstGeom>
          <a:ln>
            <a:noFill/>
          </a:ln>
        </p:spPr>
        <p:txBody>
          <a:bodyPr anchorCtr="0" anchor="t" bIns="91425" lIns="91425" rIns="91425" tIns="91425">
            <a:noAutofit/>
          </a:bodyPr>
          <a:lstStyle/>
          <a:p>
            <a:pPr indent="-342900" lvl="0" marL="457200" rtl="0">
              <a:lnSpc>
                <a:spcPct val="115000"/>
              </a:lnSpc>
              <a:spcBef>
                <a:spcPts val="0"/>
              </a:spcBef>
              <a:buClr>
                <a:schemeClr val="dk1"/>
              </a:buClr>
              <a:buSzPct val="100000"/>
              <a:buFont typeface="Arial"/>
              <a:buChar char="●"/>
            </a:pPr>
            <a:r>
              <a:rPr lang="en-US"/>
              <a:t>STE</a:t>
            </a:r>
          </a:p>
          <a:p>
            <a:pPr indent="0" lvl="0" marL="457200" rtl="0" algn="just">
              <a:lnSpc>
                <a:spcPct val="115000"/>
              </a:lnSpc>
              <a:spcBef>
                <a:spcPts val="0"/>
              </a:spcBef>
              <a:buNone/>
            </a:pPr>
            <a:r>
              <a:t/>
            </a:r>
            <a:endParaRPr/>
          </a:p>
        </p:txBody>
      </p:sp>
      <p:sp>
        <p:nvSpPr>
          <p:cNvPr id="550" name="Shape 550"/>
          <p:cNvSpPr txBox="1"/>
          <p:nvPr>
            <p:ph type="title"/>
          </p:nvPr>
        </p:nvSpPr>
        <p:spPr>
          <a:xfrm>
            <a:off x="3050" y="638575"/>
            <a:ext cx="9112499" cy="484799"/>
          </a:xfrm>
          <a:prstGeom prst="rect">
            <a:avLst/>
          </a:prstGeom>
          <a:ln>
            <a:noFill/>
          </a:ln>
        </p:spPr>
        <p:txBody>
          <a:bodyPr anchorCtr="0" anchor="ctr" bIns="91425" lIns="91425" rIns="91425" tIns="91425">
            <a:noAutofit/>
          </a:bodyPr>
          <a:lstStyle/>
          <a:p>
            <a:pPr lvl="0" rtl="0" algn="ctr">
              <a:spcBef>
                <a:spcPts val="0"/>
              </a:spcBef>
              <a:buNone/>
            </a:pPr>
            <a:r>
              <a:rPr lang="en-US"/>
              <a:t>Dependence Analysis</a:t>
            </a:r>
          </a:p>
        </p:txBody>
      </p:sp>
      <p:sp>
        <p:nvSpPr>
          <p:cNvPr id="551" name="Shape 551"/>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552" name="Shape 552"/>
          <p:cNvSpPr/>
          <p:nvPr/>
        </p:nvSpPr>
        <p:spPr>
          <a:xfrm>
            <a:off x="829075" y="2079550"/>
            <a:ext cx="1920300" cy="1806599"/>
          </a:xfrm>
          <a:prstGeom prst="ellipse">
            <a:avLst/>
          </a:prstGeom>
          <a:solidFill>
            <a:srgbClr val="FF0000"/>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solidFill>
                  <a:schemeClr val="lt1"/>
                </a:solidFill>
              </a:rPr>
              <a:t>% output by Industry (minus costs)</a:t>
            </a:r>
          </a:p>
        </p:txBody>
      </p:sp>
      <p:sp>
        <p:nvSpPr>
          <p:cNvPr id="553" name="Shape 553"/>
          <p:cNvSpPr/>
          <p:nvPr/>
        </p:nvSpPr>
        <p:spPr>
          <a:xfrm>
            <a:off x="829176" y="4441596"/>
            <a:ext cx="1920300" cy="1807200"/>
          </a:xfrm>
          <a:prstGeom prst="ellipse">
            <a:avLst/>
          </a:prstGeom>
          <a:solidFill>
            <a:srgbClr val="0000FF"/>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solidFill>
                  <a:schemeClr val="lt1"/>
                </a:solidFill>
              </a:rPr>
              <a:t>Gross Domestic Product </a:t>
            </a:r>
            <a:r>
              <a:rPr b="1" i="1" lang="en-US">
                <a:solidFill>
                  <a:schemeClr val="lt1"/>
                </a:solidFill>
              </a:rPr>
              <a:t>per capita</a:t>
            </a:r>
            <a:r>
              <a:rPr b="1" lang="en-US">
                <a:solidFill>
                  <a:schemeClr val="lt1"/>
                </a:solidFill>
              </a:rPr>
              <a:t> by Purchasing Power Parity</a:t>
            </a:r>
          </a:p>
        </p:txBody>
      </p:sp>
      <p:cxnSp>
        <p:nvCxnSpPr>
          <p:cNvPr id="554" name="Shape 554"/>
          <p:cNvCxnSpPr>
            <a:stCxn id="552" idx="6"/>
            <a:endCxn id="553" idx="0"/>
          </p:cNvCxnSpPr>
          <p:nvPr/>
        </p:nvCxnSpPr>
        <p:spPr>
          <a:xfrm flipH="1">
            <a:off x="1789375" y="2982849"/>
            <a:ext cx="960000" cy="1458600"/>
          </a:xfrm>
          <a:prstGeom prst="curvedConnector4">
            <a:avLst>
              <a:gd fmla="val -24805" name="adj1"/>
              <a:gd fmla="val 80970" name="adj2"/>
            </a:avLst>
          </a:prstGeom>
          <a:noFill/>
          <a:ln cap="flat" w="28575">
            <a:solidFill>
              <a:srgbClr val="FF0000"/>
            </a:solidFill>
            <a:prstDash val="solid"/>
            <a:round/>
            <a:headEnd len="lg" w="lg" type="none"/>
            <a:tailEnd len="lg" w="lg" type="stealth"/>
          </a:ln>
        </p:spPr>
      </p:cxnSp>
      <p:cxnSp>
        <p:nvCxnSpPr>
          <p:cNvPr id="555" name="Shape 555"/>
          <p:cNvCxnSpPr>
            <a:stCxn id="552" idx="4"/>
            <a:endCxn id="553" idx="2"/>
          </p:cNvCxnSpPr>
          <p:nvPr/>
        </p:nvCxnSpPr>
        <p:spPr>
          <a:xfrm rot="5400000">
            <a:off x="579775" y="4135599"/>
            <a:ext cx="1458900" cy="960000"/>
          </a:xfrm>
          <a:prstGeom prst="curvedConnector4">
            <a:avLst>
              <a:gd fmla="val 19036" name="adj1"/>
              <a:gd fmla="val 124810" name="adj2"/>
            </a:avLst>
          </a:prstGeom>
          <a:noFill/>
          <a:ln cap="flat" w="28575">
            <a:solidFill>
              <a:srgbClr val="0000FF"/>
            </a:solidFill>
            <a:prstDash val="solid"/>
            <a:round/>
            <a:headEnd len="lg" w="lg" type="stealth"/>
            <a:tailEnd len="lg" w="lg" type="none"/>
          </a:ln>
        </p:spPr>
      </p:cxnSp>
      <p:graphicFrame>
        <p:nvGraphicFramePr>
          <p:cNvPr id="556" name="Shape 556"/>
          <p:cNvGraphicFramePr/>
          <p:nvPr/>
        </p:nvGraphicFramePr>
        <p:xfrm>
          <a:off x="3267475" y="2727950"/>
          <a:ext cx="3000000" cy="3000000"/>
        </p:xfrm>
        <a:graphic>
          <a:graphicData uri="http://schemas.openxmlformats.org/drawingml/2006/table">
            <a:tbl>
              <a:tblPr>
                <a:noFill/>
                <a:tableStyleId>{C66EBACE-67A7-43CC-AC8F-94C87BE9C96B}</a:tableStyleId>
              </a:tblPr>
              <a:tblGrid>
                <a:gridCol w="1686950"/>
                <a:gridCol w="1837000"/>
                <a:gridCol w="1897050"/>
              </a:tblGrid>
              <a:tr h="443675">
                <a:tc>
                  <a:txBody>
                    <a:bodyPr>
                      <a:noAutofit/>
                    </a:bodyPr>
                    <a:lstStyle/>
                    <a:p>
                      <a:pPr lvl="0" rtl="0" algn="ctr">
                        <a:spcBef>
                          <a:spcPts val="0"/>
                        </a:spcBef>
                        <a:buNone/>
                      </a:pPr>
                      <a:r>
                        <a:t/>
                      </a:r>
                      <a:endParaRPr b="1" sz="1800"/>
                    </a:p>
                  </a:txBody>
                  <a:tcPr marT="91425" marB="91425" marR="91425" marL="91425" anchor="ctr">
                    <a:lnL cap="flat" w="9525">
                      <a:solidFill>
                        <a:srgbClr val="000000">
                          <a:alpha val="0"/>
                        </a:srgbClr>
                      </a:solidFill>
                      <a:prstDash val="solid"/>
                      <a:round/>
                      <a:headEnd len="med" w="med" type="none"/>
                      <a:tailEnd len="med" w="med" type="none"/>
                    </a:lnL>
                    <a:lnR cap="flat" w="9525">
                      <a:solidFill>
                        <a:srgbClr val="FFFF00">
                          <a:alpha val="0"/>
                        </a:srgbClr>
                      </a:solidFill>
                      <a:prstDash val="solid"/>
                      <a:round/>
                      <a:headEnd len="med" w="med" type="none"/>
                      <a:tailEnd len="med" w="med" type="none"/>
                    </a:lnR>
                    <a:lnT cap="flat" w="9525">
                      <a:solidFill>
                        <a:srgbClr val="000000">
                          <a:alpha val="0"/>
                        </a:srgbClr>
                      </a:solidFill>
                      <a:prstDash val="solid"/>
                      <a:round/>
                      <a:headEnd len="med" w="med" type="none"/>
                      <a:tailEnd len="med" w="med" type="none"/>
                    </a:lnT>
                    <a:lnB cap="flat" w="9525">
                      <a:solidFill>
                        <a:srgbClr val="FFFF00">
                          <a:alpha val="0"/>
                        </a:srgbClr>
                      </a:solidFill>
                      <a:prstDash val="solid"/>
                      <a:round/>
                      <a:headEnd len="med" w="med" type="none"/>
                      <a:tailEnd len="med" w="med" type="none"/>
                    </a:lnB>
                  </a:tcPr>
                </a:tc>
                <a:tc>
                  <a:txBody>
                    <a:bodyPr>
                      <a:noAutofit/>
                    </a:bodyPr>
                    <a:lstStyle/>
                    <a:p>
                      <a:pPr lvl="0" rtl="0" algn="ctr">
                        <a:spcBef>
                          <a:spcPts val="0"/>
                        </a:spcBef>
                        <a:buNone/>
                      </a:pPr>
                      <a:r>
                        <a:rPr b="1" lang="en-US" sz="1800">
                          <a:solidFill>
                            <a:srgbClr val="FF0000"/>
                          </a:solidFill>
                        </a:rPr>
                        <a:t>y:Industry</a:t>
                      </a:r>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FFFF00"/>
                      </a:solidFill>
                      <a:prstDash val="solid"/>
                      <a:round/>
                      <a:headEnd len="med" w="med" type="none"/>
                      <a:tailEnd len="med" w="med" type="none"/>
                    </a:lnR>
                    <a:lnT cap="flat" w="9525">
                      <a:solidFill>
                        <a:srgbClr val="FFFF00"/>
                      </a:solidFill>
                      <a:prstDash val="solid"/>
                      <a:round/>
                      <a:headEnd len="med" w="med" type="none"/>
                      <a:tailEnd len="med" w="med" type="none"/>
                    </a:lnT>
                    <a:lnB cap="flat" w="9525">
                      <a:solidFill>
                        <a:srgbClr val="FFFF00"/>
                      </a:solidFill>
                      <a:prstDash val="solid"/>
                      <a:round/>
                      <a:headEnd len="med" w="med" type="none"/>
                      <a:tailEnd len="med" w="med" type="none"/>
                    </a:lnB>
                    <a:solidFill>
                      <a:srgbClr val="000000"/>
                    </a:solidFill>
                  </a:tcPr>
                </a:tc>
                <a:tc>
                  <a:txBody>
                    <a:bodyPr>
                      <a:noAutofit/>
                    </a:bodyPr>
                    <a:lstStyle/>
                    <a:p>
                      <a:pPr lvl="0" rtl="0" algn="ctr">
                        <a:spcBef>
                          <a:spcPts val="0"/>
                        </a:spcBef>
                        <a:buNone/>
                      </a:pPr>
                      <a:r>
                        <a:rPr b="1" lang="en-US" sz="1800">
                          <a:solidFill>
                            <a:schemeClr val="hlink"/>
                          </a:solidFill>
                        </a:rPr>
                        <a:t>y:GDP PPP</a:t>
                      </a:r>
                    </a:p>
                  </a:txBody>
                  <a:tcPr marT="91425" marB="91425" marR="91425" marL="91425" anchor="ctr">
                    <a:lnL cap="flat" w="9525">
                      <a:solidFill>
                        <a:srgbClr val="FFFF00"/>
                      </a:solidFill>
                      <a:prstDash val="solid"/>
                      <a:round/>
                      <a:headEnd len="med" w="med" type="none"/>
                      <a:tailEnd len="med" w="med" type="none"/>
                    </a:lnL>
                    <a:lnR cap="flat" w="9525">
                      <a:solidFill>
                        <a:srgbClr val="FFFF00"/>
                      </a:solidFill>
                      <a:prstDash val="solid"/>
                      <a:round/>
                      <a:headEnd len="med" w="med" type="none"/>
                      <a:tailEnd len="med" w="med" type="none"/>
                    </a:lnR>
                    <a:lnT cap="flat" w="9525">
                      <a:solidFill>
                        <a:srgbClr val="FFFF00"/>
                      </a:solidFill>
                      <a:prstDash val="solid"/>
                      <a:round/>
                      <a:headEnd len="med" w="med" type="none"/>
                      <a:tailEnd len="med" w="med" type="none"/>
                    </a:lnT>
                    <a:lnB cap="flat" w="9525">
                      <a:solidFill>
                        <a:srgbClr val="FFFF00"/>
                      </a:solidFill>
                      <a:prstDash val="solid"/>
                      <a:round/>
                      <a:headEnd len="med" w="med" type="none"/>
                      <a:tailEnd len="med" w="med" type="none"/>
                    </a:lnB>
                    <a:solidFill>
                      <a:srgbClr val="000000"/>
                    </a:solidFill>
                  </a:tcPr>
                </a:tc>
              </a:tr>
              <a:tr h="523050">
                <a:tc>
                  <a:txBody>
                    <a:bodyPr>
                      <a:noAutofit/>
                    </a:bodyPr>
                    <a:lstStyle/>
                    <a:p>
                      <a:pPr lvl="0" rtl="0" algn="ctr">
                        <a:spcBef>
                          <a:spcPts val="0"/>
                        </a:spcBef>
                        <a:buNone/>
                      </a:pPr>
                      <a:r>
                        <a:rPr b="1" lang="en-US" sz="1800">
                          <a:solidFill>
                            <a:srgbClr val="FF0000"/>
                          </a:solidFill>
                        </a:rPr>
                        <a:t>x:Industry</a:t>
                      </a:r>
                    </a:p>
                  </a:txBody>
                  <a:tcPr marT="91425" marB="91425" marR="91425" marL="91425" anchor="ctr">
                    <a:lnL cap="flat" w="9525">
                      <a:solidFill>
                        <a:srgbClr val="FFFF00"/>
                      </a:solidFill>
                      <a:prstDash val="solid"/>
                      <a:round/>
                      <a:headEnd len="med" w="med" type="none"/>
                      <a:tailEnd len="med" w="med" type="none"/>
                    </a:lnL>
                    <a:lnR cap="flat" w="9525">
                      <a:solidFill>
                        <a:srgbClr val="FFFF00"/>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FFFF00"/>
                      </a:solidFill>
                      <a:prstDash val="solid"/>
                      <a:round/>
                      <a:headEnd len="med" w="med" type="none"/>
                      <a:tailEnd len="med" w="med" type="none"/>
                    </a:lnB>
                    <a:solidFill>
                      <a:srgbClr val="000000"/>
                    </a:solidFill>
                  </a:tcPr>
                </a:tc>
                <a:tc>
                  <a:txBody>
                    <a:bodyPr>
                      <a:noAutofit/>
                    </a:bodyPr>
                    <a:lstStyle/>
                    <a:p>
                      <a:pPr lvl="0" rtl="0" algn="ctr">
                        <a:spcBef>
                          <a:spcPts val="0"/>
                        </a:spcBef>
                        <a:buNone/>
                      </a:pPr>
                      <a:r>
                        <a:rPr b="1" lang="en-US" sz="1800"/>
                        <a:t>100%</a:t>
                      </a:r>
                    </a:p>
                  </a:txBody>
                  <a:tcPr marT="91425" marB="91425" marR="91425" marL="91425" anchor="ctr">
                    <a:lnL cap="flat" w="9525">
                      <a:solidFill>
                        <a:srgbClr val="FFFF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FFFF00"/>
                      </a:solidFill>
                      <a:prstDash val="solid"/>
                      <a:round/>
                      <a:headEnd len="med" w="med" type="none"/>
                      <a:tailEnd len="med" w="med" type="none"/>
                    </a:lnT>
                    <a:lnB cap="flat" w="9525">
                      <a:solidFill>
                        <a:srgbClr val="000000"/>
                      </a:solidFill>
                      <a:prstDash val="solid"/>
                      <a:round/>
                      <a:headEnd len="med" w="med" type="none"/>
                      <a:tailEnd len="med" w="med" type="none"/>
                    </a:lnB>
                    <a:solidFill>
                      <a:srgbClr val="FFD966"/>
                    </a:solidFill>
                  </a:tcPr>
                </a:tc>
                <a:tc>
                  <a:txBody>
                    <a:bodyPr>
                      <a:noAutofit/>
                    </a:bodyPr>
                    <a:lstStyle/>
                    <a:p>
                      <a:pPr lvl="0" rtl="0" algn="ctr">
                        <a:spcBef>
                          <a:spcPts val="0"/>
                        </a:spcBef>
                        <a:buNone/>
                      </a:pPr>
                      <a:r>
                        <a:rPr b="1" lang="en-US" sz="1800">
                          <a:solidFill>
                            <a:schemeClr val="dk1"/>
                          </a:solidFill>
                        </a:rPr>
                        <a:t>95.2%</a:t>
                      </a:r>
                    </a:p>
                  </a:txBody>
                  <a:tcPr marT="91425" marB="91425" marR="91425" marL="91425" anchor="ctr">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FFFF00"/>
                      </a:solidFill>
                      <a:prstDash val="solid"/>
                      <a:round/>
                      <a:headEnd len="med" w="med" type="none"/>
                      <a:tailEnd len="med" w="med" type="none"/>
                    </a:lnT>
                    <a:lnB cap="flat" w="9525">
                      <a:solidFill>
                        <a:srgbClr val="000000"/>
                      </a:solidFill>
                      <a:prstDash val="solid"/>
                      <a:round/>
                      <a:headEnd len="med" w="med" type="none"/>
                      <a:tailEnd len="med" w="med" type="none"/>
                    </a:lnB>
                    <a:solidFill>
                      <a:srgbClr val="FFD966"/>
                    </a:solidFill>
                  </a:tcPr>
                </a:tc>
              </a:tr>
              <a:tr h="478025">
                <a:tc>
                  <a:txBody>
                    <a:bodyPr>
                      <a:noAutofit/>
                    </a:bodyPr>
                    <a:lstStyle/>
                    <a:p>
                      <a:pPr lvl="0" rtl="0" algn="ctr">
                        <a:spcBef>
                          <a:spcPts val="0"/>
                        </a:spcBef>
                        <a:buNone/>
                      </a:pPr>
                      <a:r>
                        <a:rPr b="1" lang="en-US" sz="1800">
                          <a:solidFill>
                            <a:schemeClr val="hlink"/>
                          </a:solidFill>
                        </a:rPr>
                        <a:t>x:GDP PPP</a:t>
                      </a:r>
                    </a:p>
                  </a:txBody>
                  <a:tcPr marT="91425" marB="91425" marR="91425" marL="91425" anchor="ctr">
                    <a:lnL cap="flat" w="9525">
                      <a:solidFill>
                        <a:srgbClr val="FFFF00"/>
                      </a:solidFill>
                      <a:prstDash val="solid"/>
                      <a:round/>
                      <a:headEnd len="med" w="med" type="none"/>
                      <a:tailEnd len="med" w="med" type="none"/>
                    </a:lnL>
                    <a:lnR cap="flat" w="9525">
                      <a:solidFill>
                        <a:srgbClr val="FFFF00"/>
                      </a:solidFill>
                      <a:prstDash val="solid"/>
                      <a:round/>
                      <a:headEnd len="med" w="med" type="none"/>
                      <a:tailEnd len="med" w="med" type="none"/>
                    </a:lnR>
                    <a:lnT cap="flat" w="9525">
                      <a:solidFill>
                        <a:srgbClr val="FFFF00"/>
                      </a:solidFill>
                      <a:prstDash val="solid"/>
                      <a:round/>
                      <a:headEnd len="med" w="med" type="none"/>
                      <a:tailEnd len="med" w="med" type="none"/>
                    </a:lnT>
                    <a:lnB cap="flat" w="9525">
                      <a:solidFill>
                        <a:srgbClr val="FFFF00"/>
                      </a:solidFill>
                      <a:prstDash val="solid"/>
                      <a:round/>
                      <a:headEnd len="med" w="med" type="none"/>
                      <a:tailEnd len="med" w="med" type="none"/>
                    </a:lnB>
                    <a:solidFill>
                      <a:srgbClr val="000000"/>
                    </a:solidFill>
                  </a:tcPr>
                </a:tc>
                <a:tc>
                  <a:txBody>
                    <a:bodyPr>
                      <a:noAutofit/>
                    </a:bodyPr>
                    <a:lstStyle/>
                    <a:p>
                      <a:pPr lvl="0" rtl="0" algn="ctr">
                        <a:spcBef>
                          <a:spcPts val="0"/>
                        </a:spcBef>
                        <a:buNone/>
                      </a:pPr>
                      <a:r>
                        <a:rPr b="1" lang="en-US" sz="1800">
                          <a:solidFill>
                            <a:schemeClr val="dk1"/>
                          </a:solidFill>
                        </a:rPr>
                        <a:t>96.1%</a:t>
                      </a:r>
                    </a:p>
                  </a:txBody>
                  <a:tcPr marT="91425" marB="91425" marR="91425" marL="91425" anchor="ctr">
                    <a:lnL cap="flat" w="9525">
                      <a:solidFill>
                        <a:srgbClr val="FFFF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solidFill>
                      <a:srgbClr val="FFD966"/>
                    </a:solidFill>
                  </a:tcPr>
                </a:tc>
                <a:tc>
                  <a:txBody>
                    <a:bodyPr>
                      <a:noAutofit/>
                    </a:bodyPr>
                    <a:lstStyle/>
                    <a:p>
                      <a:pPr lvl="0" rtl="0" algn="ctr">
                        <a:spcBef>
                          <a:spcPts val="0"/>
                        </a:spcBef>
                        <a:buNone/>
                      </a:pPr>
                      <a:r>
                        <a:rPr b="1" lang="en-US" sz="1800"/>
                        <a:t>100%</a:t>
                      </a:r>
                    </a:p>
                  </a:txBody>
                  <a:tcPr marT="91425" marB="91425" marR="91425" marL="91425" anchor="ctr">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solidFill>
                      <a:srgbClr val="FFD966"/>
                    </a:solidFill>
                  </a:tcPr>
                </a:tc>
              </a:tr>
            </a:tbl>
          </a:graphicData>
        </a:graphic>
      </p:graphicFrame>
      <p:sp>
        <p:nvSpPr>
          <p:cNvPr id="557" name="Shape 557"/>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558" name="Shape 558"/>
          <p:cNvSpPr txBox="1"/>
          <p:nvPr>
            <p:ph idx="2" type="body"/>
          </p:nvPr>
        </p:nvSpPr>
        <p:spPr>
          <a:xfrm>
            <a:off x="4356850" y="5029825"/>
            <a:ext cx="3929999" cy="484799"/>
          </a:xfrm>
          <a:prstGeom prst="rect">
            <a:avLst/>
          </a:prstGeom>
          <a:ln>
            <a:noFill/>
          </a:ln>
        </p:spPr>
        <p:txBody>
          <a:bodyPr anchorCtr="0" anchor="ctr" bIns="91425" lIns="91425" rIns="91425" tIns="91425">
            <a:noAutofit/>
          </a:bodyPr>
          <a:lstStyle/>
          <a:p>
            <a:pPr indent="0" lvl="0" marL="0" rtl="0" algn="ctr">
              <a:lnSpc>
                <a:spcPct val="115000"/>
              </a:lnSpc>
              <a:spcBef>
                <a:spcPts val="0"/>
              </a:spcBef>
              <a:buNone/>
            </a:pPr>
            <a:r>
              <a:rPr lang="en-US" sz="3000"/>
              <a:t>Case C: x→y &lt; y→x</a:t>
            </a:r>
          </a:p>
        </p:txBody>
      </p:sp>
      <p:sp>
        <p:nvSpPr>
          <p:cNvPr id="559" name="Shape 559"/>
          <p:cNvSpPr txBox="1"/>
          <p:nvPr>
            <p:ph idx="3" type="body"/>
          </p:nvPr>
        </p:nvSpPr>
        <p:spPr>
          <a:xfrm>
            <a:off x="6776300" y="5140900"/>
            <a:ext cx="462600" cy="484799"/>
          </a:xfrm>
          <a:prstGeom prst="rect">
            <a:avLst/>
          </a:prstGeom>
          <a:ln>
            <a:noFill/>
          </a:ln>
        </p:spPr>
        <p:txBody>
          <a:bodyPr anchorCtr="0" anchor="ctr" bIns="91425" lIns="91425" rIns="91425" tIns="91425">
            <a:noAutofit/>
          </a:bodyPr>
          <a:lstStyle/>
          <a:p>
            <a:pPr indent="0" lvl="0" marL="0" rtl="0" algn="ctr">
              <a:lnSpc>
                <a:spcPct val="115000"/>
              </a:lnSpc>
              <a:spcBef>
                <a:spcPts val="0"/>
              </a:spcBef>
              <a:buNone/>
            </a:pPr>
            <a:r>
              <a:rPr lang="en-US" sz="3000"/>
              <a:t>~</a:t>
            </a:r>
          </a:p>
        </p:txBody>
      </p:sp>
      <p:sp>
        <p:nvSpPr>
          <p:cNvPr id="560" name="Shape 560"/>
          <p:cNvSpPr txBox="1"/>
          <p:nvPr>
            <p:ph idx="4" type="body"/>
          </p:nvPr>
        </p:nvSpPr>
        <p:spPr>
          <a:xfrm>
            <a:off x="4356850" y="5514625"/>
            <a:ext cx="3929999" cy="484799"/>
          </a:xfrm>
          <a:prstGeom prst="rect">
            <a:avLst/>
          </a:prstGeom>
          <a:ln>
            <a:noFill/>
          </a:ln>
        </p:spPr>
        <p:txBody>
          <a:bodyPr anchorCtr="0" anchor="ctr" bIns="91425" lIns="91425" rIns="91425" tIns="91425">
            <a:noAutofit/>
          </a:bodyPr>
          <a:lstStyle/>
          <a:p>
            <a:pPr indent="0" lvl="0" marL="0" rtl="0" algn="ctr">
              <a:lnSpc>
                <a:spcPct val="115000"/>
              </a:lnSpc>
              <a:spcBef>
                <a:spcPts val="0"/>
              </a:spcBef>
              <a:buNone/>
            </a:pPr>
            <a:r>
              <a:rPr lang="en-US" sz="3000"/>
              <a:t>threshold: 3%</a:t>
            </a:r>
          </a:p>
        </p:txBody>
      </p:sp>
      <p:cxnSp>
        <p:nvCxnSpPr>
          <p:cNvPr id="561" name="Shape 561"/>
          <p:cNvCxnSpPr>
            <a:stCxn id="552" idx="6"/>
            <a:endCxn id="553" idx="0"/>
          </p:cNvCxnSpPr>
          <p:nvPr/>
        </p:nvCxnSpPr>
        <p:spPr>
          <a:xfrm flipH="1">
            <a:off x="1789375" y="2982849"/>
            <a:ext cx="960000" cy="1458600"/>
          </a:xfrm>
          <a:prstGeom prst="curvedConnector4">
            <a:avLst>
              <a:gd fmla="val -24805" name="adj1"/>
              <a:gd fmla="val 80970" name="adj2"/>
            </a:avLst>
          </a:prstGeom>
          <a:noFill/>
          <a:ln cap="flat" w="76200">
            <a:solidFill>
              <a:srgbClr val="000000"/>
            </a:solidFill>
            <a:prstDash val="solid"/>
            <a:round/>
            <a:headEnd len="lg" w="lg" type="none"/>
            <a:tailEnd len="lg" w="lg" type="stealth"/>
          </a:ln>
        </p:spPr>
      </p:cxnSp>
      <p:sp>
        <p:nvSpPr>
          <p:cNvPr id="562" name="Shape 562"/>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pic>
        <p:nvPicPr>
          <p:cNvPr id="563" name="Shape 563"/>
          <p:cNvPicPr preferRelativeResize="0"/>
          <p:nvPr/>
        </p:nvPicPr>
        <p:blipFill rotWithShape="1">
          <a:blip r:embed="rId3">
            <a:alphaModFix/>
          </a:blip>
          <a:srcRect b="0" l="23518" r="0" t="0"/>
          <a:stretch/>
        </p:blipFill>
        <p:spPr>
          <a:xfrm>
            <a:off x="4736125" y="1088200"/>
            <a:ext cx="3586099" cy="1021975"/>
          </a:xfrm>
          <a:prstGeom prst="rect">
            <a:avLst/>
          </a:prstGeom>
          <a:noFill/>
          <a:ln>
            <a:noFill/>
          </a:ln>
        </p:spPr>
      </p:pic>
      <p:sp>
        <p:nvSpPr>
          <p:cNvPr id="564" name="Shape 564"/>
          <p:cNvSpPr txBox="1"/>
          <p:nvPr/>
        </p:nvSpPr>
        <p:spPr>
          <a:xfrm>
            <a:off x="4185325" y="1332750"/>
            <a:ext cx="550799" cy="787800"/>
          </a:xfrm>
          <a:prstGeom prst="rect">
            <a:avLst/>
          </a:prstGeom>
          <a:noFill/>
          <a:ln>
            <a:noFill/>
          </a:ln>
        </p:spPr>
        <p:txBody>
          <a:bodyPr anchorCtr="0" anchor="t" bIns="91425" lIns="91425" rIns="91425" tIns="91425">
            <a:noAutofit/>
          </a:bodyPr>
          <a:lstStyle/>
          <a:p>
            <a:pPr lvl="0" rtl="0">
              <a:spcBef>
                <a:spcPts val="0"/>
              </a:spcBef>
              <a:buNone/>
            </a:pPr>
            <a:r>
              <a:rPr lang="en-US" sz="2400">
                <a:latin typeface="Times New Roman"/>
                <a:ea typeface="Times New Roman"/>
                <a:cs typeface="Times New Roman"/>
                <a:sym typeface="Times New Roman"/>
              </a:rPr>
              <a:t>1−</a:t>
            </a:r>
          </a:p>
        </p:txBody>
      </p:sp>
      <p:sp>
        <p:nvSpPr>
          <p:cNvPr id="565" name="Shape 565"/>
          <p:cNvSpPr txBox="1"/>
          <p:nvPr/>
        </p:nvSpPr>
        <p:spPr>
          <a:xfrm>
            <a:off x="8471550" y="1332750"/>
            <a:ext cx="449700" cy="787800"/>
          </a:xfrm>
          <a:prstGeom prst="rect">
            <a:avLst/>
          </a:prstGeom>
          <a:noFill/>
          <a:ln>
            <a:noFill/>
          </a:ln>
        </p:spPr>
        <p:txBody>
          <a:bodyPr anchorCtr="0" anchor="t" bIns="91425" lIns="91425" rIns="91425" tIns="91425">
            <a:noAutofit/>
          </a:bodyPr>
          <a:lstStyle/>
          <a:p>
            <a:pPr lvl="0" rtl="0">
              <a:spcBef>
                <a:spcPts val="0"/>
              </a:spcBef>
              <a:buNone/>
            </a:pPr>
            <a:r>
              <a:rPr i="1" lang="en-US" sz="2400">
                <a:latin typeface="Times New Roman"/>
                <a:ea typeface="Times New Roman"/>
                <a:cs typeface="Times New Roman"/>
                <a:sym typeface="Times New Roman"/>
              </a:rPr>
              <a:t>Y</a:t>
            </a:r>
          </a:p>
        </p:txBody>
      </p:sp>
      <p:cxnSp>
        <p:nvCxnSpPr>
          <p:cNvPr id="566" name="Shape 566"/>
          <p:cNvCxnSpPr/>
          <p:nvPr/>
        </p:nvCxnSpPr>
        <p:spPr>
          <a:xfrm flipH="1" rot="10800000">
            <a:off x="8344087" y="1291512"/>
            <a:ext cx="181800" cy="678599"/>
          </a:xfrm>
          <a:prstGeom prst="straightConnector1">
            <a:avLst/>
          </a:prstGeom>
          <a:noFill/>
          <a:ln cap="flat" w="19050">
            <a:solidFill>
              <a:schemeClr val="dk2"/>
            </a:solidFill>
            <a:prstDash val="solid"/>
            <a:round/>
            <a:headEnd len="lg" w="lg" type="none"/>
            <a:tailEnd len="lg" w="lg" type="none"/>
          </a:ln>
        </p:spPr>
      </p:cxnSp>
      <p:cxnSp>
        <p:nvCxnSpPr>
          <p:cNvPr id="567" name="Shape 567"/>
          <p:cNvCxnSpPr/>
          <p:nvPr/>
        </p:nvCxnSpPr>
        <p:spPr>
          <a:xfrm>
            <a:off x="8579100" y="1477125"/>
            <a:ext cx="205200" cy="0"/>
          </a:xfrm>
          <a:prstGeom prst="straightConnector1">
            <a:avLst/>
          </a:prstGeom>
          <a:noFill/>
          <a:ln cap="flat" w="19050">
            <a:solidFill>
              <a:schemeClr val="dk2"/>
            </a:solidFill>
            <a:prstDash val="solid"/>
            <a:round/>
            <a:headEnd len="lg" w="lg" type="none"/>
            <a:tailEnd len="lg" w="lg" type="non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54"/>
                                        </p:tgtEl>
                                      </p:cBhvr>
                                    </p:animEffect>
                                    <p:set>
                                      <p:cBhvr>
                                        <p:cTn dur="1" fill="hold">
                                          <p:stCondLst>
                                            <p:cond delay="1000"/>
                                          </p:stCondLst>
                                        </p:cTn>
                                        <p:tgtEl>
                                          <p:spTgt spid="55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555"/>
                                        </p:tgtEl>
                                      </p:cBhvr>
                                    </p:animEffect>
                                    <p:set>
                                      <p:cBhvr>
                                        <p:cTn dur="1" fill="hold">
                                          <p:stCondLst>
                                            <p:cond delay="1000"/>
                                          </p:stCondLst>
                                        </p:cTn>
                                        <p:tgtEl>
                                          <p:spTgt spid="55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000"/>
                                        <p:tgtEl>
                                          <p:spTgt spid="5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2" name="Shape 572"/>
        <p:cNvGrpSpPr/>
        <p:nvPr/>
      </p:nvGrpSpPr>
      <p:grpSpPr>
        <a:xfrm>
          <a:off x="0" y="0"/>
          <a:ext cx="0" cy="0"/>
          <a:chOff x="0" y="0"/>
          <a:chExt cx="0" cy="0"/>
        </a:xfrm>
      </p:grpSpPr>
      <p:sp>
        <p:nvSpPr>
          <p:cNvPr id="573" name="Shape 573"/>
          <p:cNvSpPr txBox="1"/>
          <p:nvPr>
            <p:ph idx="1" type="body"/>
          </p:nvPr>
        </p:nvSpPr>
        <p:spPr>
          <a:xfrm>
            <a:off x="465500" y="1228463"/>
            <a:ext cx="8403300" cy="484799"/>
          </a:xfrm>
          <a:prstGeom prst="rect">
            <a:avLst/>
          </a:prstGeom>
          <a:ln>
            <a:noFill/>
          </a:ln>
        </p:spPr>
        <p:txBody>
          <a:bodyPr anchorCtr="0" anchor="t" bIns="91425" lIns="91425" rIns="91425" tIns="91425">
            <a:noAutofit/>
          </a:bodyPr>
          <a:lstStyle/>
          <a:p>
            <a:pPr indent="-342900" lvl="0" marL="457200" rtl="0">
              <a:lnSpc>
                <a:spcPct val="115000"/>
              </a:lnSpc>
              <a:spcBef>
                <a:spcPts val="0"/>
              </a:spcBef>
              <a:buClr>
                <a:schemeClr val="dk1"/>
              </a:buClr>
              <a:buSzPct val="100000"/>
              <a:buFont typeface="Arial"/>
              <a:buChar char="●"/>
            </a:pPr>
            <a:r>
              <a:rPr lang="en-US"/>
              <a:t>STE</a:t>
            </a:r>
          </a:p>
          <a:p>
            <a:pPr indent="0" lvl="0" marL="457200" rtl="0" algn="just">
              <a:lnSpc>
                <a:spcPct val="115000"/>
              </a:lnSpc>
              <a:spcBef>
                <a:spcPts val="0"/>
              </a:spcBef>
              <a:buNone/>
            </a:pPr>
            <a:r>
              <a:t/>
            </a:r>
            <a:endParaRPr/>
          </a:p>
        </p:txBody>
      </p:sp>
      <p:sp>
        <p:nvSpPr>
          <p:cNvPr id="574" name="Shape 574"/>
          <p:cNvSpPr txBox="1"/>
          <p:nvPr>
            <p:ph type="title"/>
          </p:nvPr>
        </p:nvSpPr>
        <p:spPr>
          <a:xfrm>
            <a:off x="3050" y="638575"/>
            <a:ext cx="9112499" cy="484799"/>
          </a:xfrm>
          <a:prstGeom prst="rect">
            <a:avLst/>
          </a:prstGeom>
          <a:ln>
            <a:noFill/>
          </a:ln>
        </p:spPr>
        <p:txBody>
          <a:bodyPr anchorCtr="0" anchor="ctr" bIns="91425" lIns="91425" rIns="91425" tIns="91425">
            <a:noAutofit/>
          </a:bodyPr>
          <a:lstStyle/>
          <a:p>
            <a:pPr lvl="0" rtl="0" algn="ctr">
              <a:spcBef>
                <a:spcPts val="0"/>
              </a:spcBef>
              <a:buNone/>
            </a:pPr>
            <a:r>
              <a:rPr lang="en-US"/>
              <a:t>Dependence Analysis</a:t>
            </a:r>
          </a:p>
        </p:txBody>
      </p:sp>
      <p:sp>
        <p:nvSpPr>
          <p:cNvPr id="575" name="Shape 575"/>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576" name="Shape 576"/>
          <p:cNvSpPr/>
          <p:nvPr/>
        </p:nvSpPr>
        <p:spPr>
          <a:xfrm>
            <a:off x="829075" y="2079550"/>
            <a:ext cx="1920300" cy="1806599"/>
          </a:xfrm>
          <a:prstGeom prst="ellipse">
            <a:avLst/>
          </a:prstGeom>
          <a:solidFill>
            <a:srgbClr val="FF0000"/>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solidFill>
                  <a:schemeClr val="lt1"/>
                </a:solidFill>
              </a:rPr>
              <a:t>% Adults with High School Education</a:t>
            </a:r>
          </a:p>
        </p:txBody>
      </p:sp>
      <p:sp>
        <p:nvSpPr>
          <p:cNvPr id="577" name="Shape 577"/>
          <p:cNvSpPr/>
          <p:nvPr/>
        </p:nvSpPr>
        <p:spPr>
          <a:xfrm>
            <a:off x="829176" y="4441596"/>
            <a:ext cx="1920300" cy="1807200"/>
          </a:xfrm>
          <a:prstGeom prst="ellipse">
            <a:avLst/>
          </a:prstGeom>
          <a:solidFill>
            <a:srgbClr val="0000FF"/>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solidFill>
                  <a:schemeClr val="lt1"/>
                </a:solidFill>
              </a:rPr>
              <a:t>New Trademark Applications</a:t>
            </a:r>
          </a:p>
        </p:txBody>
      </p:sp>
      <p:cxnSp>
        <p:nvCxnSpPr>
          <p:cNvPr id="578" name="Shape 578"/>
          <p:cNvCxnSpPr>
            <a:stCxn id="576" idx="6"/>
            <a:endCxn id="577" idx="0"/>
          </p:cNvCxnSpPr>
          <p:nvPr/>
        </p:nvCxnSpPr>
        <p:spPr>
          <a:xfrm flipH="1">
            <a:off x="1789375" y="2982849"/>
            <a:ext cx="960000" cy="1458600"/>
          </a:xfrm>
          <a:prstGeom prst="curvedConnector4">
            <a:avLst>
              <a:gd fmla="val -24805" name="adj1"/>
              <a:gd fmla="val 80970" name="adj2"/>
            </a:avLst>
          </a:prstGeom>
          <a:noFill/>
          <a:ln cap="flat" w="28575">
            <a:solidFill>
              <a:srgbClr val="FF0000"/>
            </a:solidFill>
            <a:prstDash val="solid"/>
            <a:round/>
            <a:headEnd len="lg" w="lg" type="none"/>
            <a:tailEnd len="lg" w="lg" type="stealth"/>
          </a:ln>
        </p:spPr>
      </p:cxnSp>
      <p:cxnSp>
        <p:nvCxnSpPr>
          <p:cNvPr id="579" name="Shape 579"/>
          <p:cNvCxnSpPr>
            <a:stCxn id="576" idx="4"/>
            <a:endCxn id="577" idx="2"/>
          </p:cNvCxnSpPr>
          <p:nvPr/>
        </p:nvCxnSpPr>
        <p:spPr>
          <a:xfrm rot="5400000">
            <a:off x="579775" y="4135599"/>
            <a:ext cx="1458900" cy="960000"/>
          </a:xfrm>
          <a:prstGeom prst="curvedConnector4">
            <a:avLst>
              <a:gd fmla="val 19036" name="adj1"/>
              <a:gd fmla="val 124810" name="adj2"/>
            </a:avLst>
          </a:prstGeom>
          <a:noFill/>
          <a:ln cap="flat" w="28575">
            <a:solidFill>
              <a:srgbClr val="0000FF"/>
            </a:solidFill>
            <a:prstDash val="solid"/>
            <a:round/>
            <a:headEnd len="lg" w="lg" type="stealth"/>
            <a:tailEnd len="lg" w="lg" type="none"/>
          </a:ln>
        </p:spPr>
      </p:cxnSp>
      <p:graphicFrame>
        <p:nvGraphicFramePr>
          <p:cNvPr id="580" name="Shape 580"/>
          <p:cNvGraphicFramePr/>
          <p:nvPr/>
        </p:nvGraphicFramePr>
        <p:xfrm>
          <a:off x="3267475" y="2727950"/>
          <a:ext cx="3000000" cy="3000000"/>
        </p:xfrm>
        <a:graphic>
          <a:graphicData uri="http://schemas.openxmlformats.org/drawingml/2006/table">
            <a:tbl>
              <a:tblPr>
                <a:noFill/>
                <a:tableStyleId>{31642A91-F8D7-4125-A2F5-F8A87734AA8F}</a:tableStyleId>
              </a:tblPr>
              <a:tblGrid>
                <a:gridCol w="1686950"/>
                <a:gridCol w="1837000"/>
                <a:gridCol w="1897050"/>
              </a:tblGrid>
              <a:tr h="443675">
                <a:tc>
                  <a:txBody>
                    <a:bodyPr>
                      <a:noAutofit/>
                    </a:bodyPr>
                    <a:lstStyle/>
                    <a:p>
                      <a:pPr lvl="0" rtl="0" algn="ctr">
                        <a:spcBef>
                          <a:spcPts val="0"/>
                        </a:spcBef>
                        <a:buNone/>
                      </a:pPr>
                      <a:r>
                        <a:t/>
                      </a:r>
                      <a:endParaRPr b="1" sz="1800"/>
                    </a:p>
                  </a:txBody>
                  <a:tcPr marT="91425" marB="91425" marR="91425" marL="91425" anchor="ctr">
                    <a:lnL cap="flat" w="9525">
                      <a:solidFill>
                        <a:srgbClr val="000000">
                          <a:alpha val="0"/>
                        </a:srgbClr>
                      </a:solidFill>
                      <a:prstDash val="solid"/>
                      <a:round/>
                      <a:headEnd len="med" w="med" type="none"/>
                      <a:tailEnd len="med" w="med" type="none"/>
                    </a:lnL>
                    <a:lnR cap="flat" w="9525">
                      <a:solidFill>
                        <a:srgbClr val="FFFF00">
                          <a:alpha val="0"/>
                        </a:srgbClr>
                      </a:solidFill>
                      <a:prstDash val="solid"/>
                      <a:round/>
                      <a:headEnd len="med" w="med" type="none"/>
                      <a:tailEnd len="med" w="med" type="none"/>
                    </a:lnR>
                    <a:lnT cap="flat" w="9525">
                      <a:solidFill>
                        <a:srgbClr val="000000">
                          <a:alpha val="0"/>
                        </a:srgbClr>
                      </a:solidFill>
                      <a:prstDash val="solid"/>
                      <a:round/>
                      <a:headEnd len="med" w="med" type="none"/>
                      <a:tailEnd len="med" w="med" type="none"/>
                    </a:lnT>
                    <a:lnB cap="flat" w="9525">
                      <a:solidFill>
                        <a:srgbClr val="FFFF00">
                          <a:alpha val="0"/>
                        </a:srgbClr>
                      </a:solidFill>
                      <a:prstDash val="solid"/>
                      <a:round/>
                      <a:headEnd len="med" w="med" type="none"/>
                      <a:tailEnd len="med" w="med" type="none"/>
                    </a:lnB>
                  </a:tcPr>
                </a:tc>
                <a:tc>
                  <a:txBody>
                    <a:bodyPr>
                      <a:noAutofit/>
                    </a:bodyPr>
                    <a:lstStyle/>
                    <a:p>
                      <a:pPr lvl="0" rtl="0" algn="ctr">
                        <a:spcBef>
                          <a:spcPts val="0"/>
                        </a:spcBef>
                        <a:buNone/>
                      </a:pPr>
                      <a:r>
                        <a:rPr b="1" lang="en-US" sz="1800">
                          <a:solidFill>
                            <a:srgbClr val="FF0000"/>
                          </a:solidFill>
                        </a:rPr>
                        <a:t>y:</a:t>
                      </a:r>
                      <a:r>
                        <a:rPr b="1" lang="en-US" sz="1800">
                          <a:solidFill>
                            <a:srgbClr val="FF0000"/>
                          </a:solidFill>
                          <a:latin typeface="Arial Narrow"/>
                          <a:ea typeface="Arial Narrow"/>
                          <a:cs typeface="Arial Narrow"/>
                          <a:sym typeface="Arial Narrow"/>
                        </a:rPr>
                        <a:t>High School</a:t>
                      </a:r>
                    </a:p>
                  </a:txBody>
                  <a:tcPr marT="91425" marB="91425" marR="91425" marL="91425" anchor="ctr">
                    <a:lnL cap="flat" w="9525">
                      <a:solidFill>
                        <a:srgbClr val="FFFF00">
                          <a:alpha val="0"/>
                        </a:srgbClr>
                      </a:solidFill>
                      <a:prstDash val="solid"/>
                      <a:round/>
                      <a:headEnd len="med" w="med" type="none"/>
                      <a:tailEnd len="med" w="med" type="none"/>
                    </a:lnL>
                    <a:lnR cap="flat" w="9525">
                      <a:solidFill>
                        <a:srgbClr val="FFFF00"/>
                      </a:solidFill>
                      <a:prstDash val="solid"/>
                      <a:round/>
                      <a:headEnd len="med" w="med" type="none"/>
                      <a:tailEnd len="med" w="med" type="none"/>
                    </a:lnR>
                    <a:lnT cap="flat" w="9525">
                      <a:solidFill>
                        <a:srgbClr val="FFFF00"/>
                      </a:solidFill>
                      <a:prstDash val="solid"/>
                      <a:round/>
                      <a:headEnd len="med" w="med" type="none"/>
                      <a:tailEnd len="med" w="med" type="none"/>
                    </a:lnT>
                    <a:lnB cap="flat" w="9525">
                      <a:solidFill>
                        <a:srgbClr val="FFFF00"/>
                      </a:solidFill>
                      <a:prstDash val="solid"/>
                      <a:round/>
                      <a:headEnd len="med" w="med" type="none"/>
                      <a:tailEnd len="med" w="med" type="none"/>
                    </a:lnB>
                    <a:solidFill>
                      <a:srgbClr val="000000"/>
                    </a:solidFill>
                  </a:tcPr>
                </a:tc>
                <a:tc>
                  <a:txBody>
                    <a:bodyPr>
                      <a:noAutofit/>
                    </a:bodyPr>
                    <a:lstStyle/>
                    <a:p>
                      <a:pPr lvl="0" rtl="0" algn="ctr">
                        <a:spcBef>
                          <a:spcPts val="0"/>
                        </a:spcBef>
                        <a:buNone/>
                      </a:pPr>
                      <a:r>
                        <a:rPr b="1" lang="en-US" sz="1800">
                          <a:solidFill>
                            <a:schemeClr val="hlink"/>
                          </a:solidFill>
                        </a:rPr>
                        <a:t>y:Trademarks</a:t>
                      </a:r>
                    </a:p>
                  </a:txBody>
                  <a:tcPr marT="91425" marB="91425" marR="91425" marL="91425" anchor="ctr">
                    <a:lnL cap="flat" w="9525">
                      <a:solidFill>
                        <a:srgbClr val="FFFF00"/>
                      </a:solidFill>
                      <a:prstDash val="solid"/>
                      <a:round/>
                      <a:headEnd len="med" w="med" type="none"/>
                      <a:tailEnd len="med" w="med" type="none"/>
                    </a:lnL>
                    <a:lnR cap="flat" w="9525">
                      <a:solidFill>
                        <a:srgbClr val="FFFF00"/>
                      </a:solidFill>
                      <a:prstDash val="solid"/>
                      <a:round/>
                      <a:headEnd len="med" w="med" type="none"/>
                      <a:tailEnd len="med" w="med" type="none"/>
                    </a:lnR>
                    <a:lnT cap="flat" w="9525">
                      <a:solidFill>
                        <a:srgbClr val="FFFF00"/>
                      </a:solidFill>
                      <a:prstDash val="solid"/>
                      <a:round/>
                      <a:headEnd len="med" w="med" type="none"/>
                      <a:tailEnd len="med" w="med" type="none"/>
                    </a:lnT>
                    <a:lnB cap="flat" w="9525">
                      <a:solidFill>
                        <a:srgbClr val="FFFF00"/>
                      </a:solidFill>
                      <a:prstDash val="solid"/>
                      <a:round/>
                      <a:headEnd len="med" w="med" type="none"/>
                      <a:tailEnd len="med" w="med" type="none"/>
                    </a:lnB>
                    <a:solidFill>
                      <a:srgbClr val="000000"/>
                    </a:solidFill>
                  </a:tcPr>
                </a:tc>
              </a:tr>
              <a:tr h="523050">
                <a:tc>
                  <a:txBody>
                    <a:bodyPr>
                      <a:noAutofit/>
                    </a:bodyPr>
                    <a:lstStyle/>
                    <a:p>
                      <a:pPr lvl="0" rtl="0" algn="ctr">
                        <a:spcBef>
                          <a:spcPts val="0"/>
                        </a:spcBef>
                        <a:buNone/>
                      </a:pPr>
                      <a:r>
                        <a:rPr b="1" lang="en-US" sz="1800">
                          <a:solidFill>
                            <a:srgbClr val="FF0000"/>
                          </a:solidFill>
                          <a:latin typeface="Arial Narrow"/>
                          <a:ea typeface="Arial Narrow"/>
                          <a:cs typeface="Arial Narrow"/>
                          <a:sym typeface="Arial Narrow"/>
                        </a:rPr>
                        <a:t>x:High School</a:t>
                      </a:r>
                    </a:p>
                  </a:txBody>
                  <a:tcPr marT="91425" marB="91425" marR="91425" marL="91425" anchor="ctr">
                    <a:lnL cap="flat" w="9525">
                      <a:solidFill>
                        <a:srgbClr val="FFFF00"/>
                      </a:solidFill>
                      <a:prstDash val="solid"/>
                      <a:round/>
                      <a:headEnd len="med" w="med" type="none"/>
                      <a:tailEnd len="med" w="med" type="none"/>
                    </a:lnL>
                    <a:lnR cap="flat" w="9525">
                      <a:solidFill>
                        <a:srgbClr val="FFFF00"/>
                      </a:solidFill>
                      <a:prstDash val="solid"/>
                      <a:round/>
                      <a:headEnd len="med" w="med" type="none"/>
                      <a:tailEnd len="med" w="med" type="none"/>
                    </a:lnR>
                    <a:lnT cap="flat" w="9525">
                      <a:solidFill>
                        <a:srgbClr val="FFFF00">
                          <a:alpha val="0"/>
                        </a:srgbClr>
                      </a:solidFill>
                      <a:prstDash val="solid"/>
                      <a:round/>
                      <a:headEnd len="med" w="med" type="none"/>
                      <a:tailEnd len="med" w="med" type="none"/>
                    </a:lnT>
                    <a:lnB cap="flat" w="9525">
                      <a:solidFill>
                        <a:srgbClr val="FFFF00"/>
                      </a:solidFill>
                      <a:prstDash val="solid"/>
                      <a:round/>
                      <a:headEnd len="med" w="med" type="none"/>
                      <a:tailEnd len="med" w="med" type="none"/>
                    </a:lnB>
                    <a:solidFill>
                      <a:srgbClr val="000000"/>
                    </a:solidFill>
                  </a:tcPr>
                </a:tc>
                <a:tc>
                  <a:txBody>
                    <a:bodyPr>
                      <a:noAutofit/>
                    </a:bodyPr>
                    <a:lstStyle/>
                    <a:p>
                      <a:pPr lvl="0" rtl="0" algn="ctr">
                        <a:spcBef>
                          <a:spcPts val="0"/>
                        </a:spcBef>
                        <a:buNone/>
                      </a:pPr>
                      <a:r>
                        <a:rPr b="1" lang="en-US" sz="1800"/>
                        <a:t>100%</a:t>
                      </a:r>
                    </a:p>
                  </a:txBody>
                  <a:tcPr marT="91425" marB="91425" marR="91425" marL="91425" anchor="ctr">
                    <a:lnL cap="flat" w="9525">
                      <a:solidFill>
                        <a:srgbClr val="FFFF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FFFF00"/>
                      </a:solidFill>
                      <a:prstDash val="solid"/>
                      <a:round/>
                      <a:headEnd len="med" w="med" type="none"/>
                      <a:tailEnd len="med" w="med" type="none"/>
                    </a:lnT>
                    <a:lnB cap="flat" w="9525">
                      <a:solidFill>
                        <a:srgbClr val="000000"/>
                      </a:solidFill>
                      <a:prstDash val="solid"/>
                      <a:round/>
                      <a:headEnd len="med" w="med" type="none"/>
                      <a:tailEnd len="med" w="med" type="none"/>
                    </a:lnB>
                    <a:solidFill>
                      <a:srgbClr val="FFD966"/>
                    </a:solidFill>
                  </a:tcPr>
                </a:tc>
                <a:tc>
                  <a:txBody>
                    <a:bodyPr>
                      <a:noAutofit/>
                    </a:bodyPr>
                    <a:lstStyle/>
                    <a:p>
                      <a:pPr lvl="0" rtl="0" algn="ctr">
                        <a:spcBef>
                          <a:spcPts val="0"/>
                        </a:spcBef>
                        <a:buNone/>
                      </a:pPr>
                      <a:r>
                        <a:rPr b="1" lang="en-US" sz="1800"/>
                        <a:t>45.2%</a:t>
                      </a:r>
                    </a:p>
                  </a:txBody>
                  <a:tcPr marT="91425" marB="91425" marR="91425" marL="91425" anchor="ctr">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FFFF00"/>
                      </a:solidFill>
                      <a:prstDash val="solid"/>
                      <a:round/>
                      <a:headEnd len="med" w="med" type="none"/>
                      <a:tailEnd len="med" w="med" type="none"/>
                    </a:lnT>
                    <a:lnB cap="flat" w="9525">
                      <a:solidFill>
                        <a:srgbClr val="000000"/>
                      </a:solidFill>
                      <a:prstDash val="solid"/>
                      <a:round/>
                      <a:headEnd len="med" w="med" type="none"/>
                      <a:tailEnd len="med" w="med" type="none"/>
                    </a:lnB>
                    <a:solidFill>
                      <a:srgbClr val="FFD966"/>
                    </a:solidFill>
                  </a:tcPr>
                </a:tc>
              </a:tr>
              <a:tr h="478025">
                <a:tc>
                  <a:txBody>
                    <a:bodyPr>
                      <a:noAutofit/>
                    </a:bodyPr>
                    <a:lstStyle/>
                    <a:p>
                      <a:pPr lvl="0" rtl="0" algn="ctr">
                        <a:spcBef>
                          <a:spcPts val="0"/>
                        </a:spcBef>
                        <a:buNone/>
                      </a:pPr>
                      <a:r>
                        <a:rPr b="1" lang="en-US" sz="1800">
                          <a:solidFill>
                            <a:schemeClr val="hlink"/>
                          </a:solidFill>
                        </a:rPr>
                        <a:t>x:Trademarks</a:t>
                      </a:r>
                    </a:p>
                  </a:txBody>
                  <a:tcPr marT="91425" marB="91425" marR="91425" marL="91425" anchor="ctr">
                    <a:lnL cap="flat" w="9525">
                      <a:solidFill>
                        <a:srgbClr val="FFFF00"/>
                      </a:solidFill>
                      <a:prstDash val="solid"/>
                      <a:round/>
                      <a:headEnd len="med" w="med" type="none"/>
                      <a:tailEnd len="med" w="med" type="none"/>
                    </a:lnL>
                    <a:lnR cap="flat" w="9525">
                      <a:solidFill>
                        <a:srgbClr val="FFFF00"/>
                      </a:solidFill>
                      <a:prstDash val="solid"/>
                      <a:round/>
                      <a:headEnd len="med" w="med" type="none"/>
                      <a:tailEnd len="med" w="med" type="none"/>
                    </a:lnR>
                    <a:lnT cap="flat" w="9525">
                      <a:solidFill>
                        <a:srgbClr val="FFFF00"/>
                      </a:solidFill>
                      <a:prstDash val="solid"/>
                      <a:round/>
                      <a:headEnd len="med" w="med" type="none"/>
                      <a:tailEnd len="med" w="med" type="none"/>
                    </a:lnT>
                    <a:lnB cap="flat" w="9525">
                      <a:solidFill>
                        <a:srgbClr val="FFFF00"/>
                      </a:solidFill>
                      <a:prstDash val="solid"/>
                      <a:round/>
                      <a:headEnd len="med" w="med" type="none"/>
                      <a:tailEnd len="med" w="med" type="none"/>
                    </a:lnB>
                    <a:solidFill>
                      <a:srgbClr val="000000"/>
                    </a:solidFill>
                  </a:tcPr>
                </a:tc>
                <a:tc>
                  <a:txBody>
                    <a:bodyPr>
                      <a:noAutofit/>
                    </a:bodyPr>
                    <a:lstStyle/>
                    <a:p>
                      <a:pPr lvl="0" rtl="0" algn="ctr">
                        <a:spcBef>
                          <a:spcPts val="0"/>
                        </a:spcBef>
                        <a:buNone/>
                      </a:pPr>
                      <a:r>
                        <a:rPr b="1" lang="en-US" sz="1800">
                          <a:solidFill>
                            <a:schemeClr val="dk1"/>
                          </a:solidFill>
                        </a:rPr>
                        <a:t>DK/DC</a:t>
                      </a:r>
                    </a:p>
                  </a:txBody>
                  <a:tcPr marT="91425" marB="91425" marR="91425" marL="91425" anchor="ctr">
                    <a:lnL cap="flat" w="9525">
                      <a:solidFill>
                        <a:srgbClr val="FFFF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solidFill>
                      <a:srgbClr val="FFD966"/>
                    </a:solidFill>
                  </a:tcPr>
                </a:tc>
                <a:tc>
                  <a:txBody>
                    <a:bodyPr>
                      <a:noAutofit/>
                    </a:bodyPr>
                    <a:lstStyle/>
                    <a:p>
                      <a:pPr lvl="0" rtl="0" algn="ctr">
                        <a:spcBef>
                          <a:spcPts val="0"/>
                        </a:spcBef>
                        <a:buNone/>
                      </a:pPr>
                      <a:r>
                        <a:rPr b="1" lang="en-US" sz="1800"/>
                        <a:t>100%</a:t>
                      </a:r>
                    </a:p>
                  </a:txBody>
                  <a:tcPr marT="91425" marB="91425" marR="91425" marL="91425" anchor="ctr">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solidFill>
                      <a:srgbClr val="FFD966"/>
                    </a:solidFill>
                  </a:tcPr>
                </a:tc>
              </a:tr>
            </a:tbl>
          </a:graphicData>
        </a:graphic>
      </p:graphicFrame>
      <p:sp>
        <p:nvSpPr>
          <p:cNvPr id="581" name="Shape 581"/>
          <p:cNvSpPr txBox="1"/>
          <p:nvPr/>
        </p:nvSpPr>
        <p:spPr>
          <a:xfrm>
            <a:off x="3267325" y="2040000"/>
            <a:ext cx="5421000" cy="404400"/>
          </a:xfrm>
          <a:prstGeom prst="rect">
            <a:avLst/>
          </a:prstGeom>
          <a:noFill/>
          <a:ln>
            <a:noFill/>
          </a:ln>
        </p:spPr>
        <p:txBody>
          <a:bodyPr anchorCtr="0" anchor="t" bIns="91425" lIns="91425" rIns="91425" tIns="91425">
            <a:noAutofit/>
          </a:bodyPr>
          <a:lstStyle/>
          <a:p>
            <a:pPr lvl="0" rtl="0" algn="ctr">
              <a:spcBef>
                <a:spcPts val="0"/>
              </a:spcBef>
              <a:buNone/>
            </a:pPr>
            <a:r>
              <a:rPr b="1" lang="en-US" sz="1800">
                <a:latin typeface="Georgia"/>
                <a:ea typeface="Georgia"/>
                <a:cs typeface="Georgia"/>
                <a:sym typeface="Georgia"/>
              </a:rPr>
              <a:t>Dependence Analysis for South Asia</a:t>
            </a:r>
          </a:p>
          <a:p>
            <a:pPr lvl="0" rtl="0" algn="ctr">
              <a:spcBef>
                <a:spcPts val="0"/>
              </a:spcBef>
              <a:buNone/>
            </a:pPr>
            <a:r>
              <a:rPr b="1" lang="en-US" sz="1800">
                <a:latin typeface="Georgia"/>
                <a:ea typeface="Georgia"/>
                <a:cs typeface="Georgia"/>
                <a:sym typeface="Georgia"/>
              </a:rPr>
              <a:t>1994-2010</a:t>
            </a:r>
          </a:p>
        </p:txBody>
      </p:sp>
      <p:sp>
        <p:nvSpPr>
          <p:cNvPr id="582" name="Shape 582"/>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583" name="Shape 583"/>
          <p:cNvSpPr txBox="1"/>
          <p:nvPr>
            <p:ph idx="2" type="body"/>
          </p:nvPr>
        </p:nvSpPr>
        <p:spPr>
          <a:xfrm>
            <a:off x="4356850" y="5029825"/>
            <a:ext cx="3929999" cy="484799"/>
          </a:xfrm>
          <a:prstGeom prst="rect">
            <a:avLst/>
          </a:prstGeom>
          <a:ln>
            <a:noFill/>
          </a:ln>
        </p:spPr>
        <p:txBody>
          <a:bodyPr anchorCtr="0" anchor="ctr" bIns="91425" lIns="91425" rIns="91425" tIns="91425">
            <a:noAutofit/>
          </a:bodyPr>
          <a:lstStyle/>
          <a:p>
            <a:pPr indent="0" lvl="0" marL="0" rtl="0" algn="ctr">
              <a:lnSpc>
                <a:spcPct val="115000"/>
              </a:lnSpc>
              <a:spcBef>
                <a:spcPts val="0"/>
              </a:spcBef>
              <a:buNone/>
            </a:pPr>
            <a:r>
              <a:rPr lang="en-US" sz="3000"/>
              <a:t>Case D: x→y small</a:t>
            </a:r>
          </a:p>
        </p:txBody>
      </p:sp>
      <p:sp>
        <p:nvSpPr>
          <p:cNvPr id="584" name="Shape 584"/>
          <p:cNvSpPr txBox="1"/>
          <p:nvPr>
            <p:ph idx="3" type="body"/>
          </p:nvPr>
        </p:nvSpPr>
        <p:spPr>
          <a:xfrm>
            <a:off x="4356850" y="5514625"/>
            <a:ext cx="3929999" cy="484799"/>
          </a:xfrm>
          <a:prstGeom prst="rect">
            <a:avLst/>
          </a:prstGeom>
          <a:ln>
            <a:noFill/>
          </a:ln>
        </p:spPr>
        <p:txBody>
          <a:bodyPr anchorCtr="0" anchor="ctr" bIns="91425" lIns="91425" rIns="91425" tIns="91425">
            <a:noAutofit/>
          </a:bodyPr>
          <a:lstStyle/>
          <a:p>
            <a:pPr indent="0" lvl="0" marL="0" rtl="0" algn="ctr">
              <a:lnSpc>
                <a:spcPct val="115000"/>
              </a:lnSpc>
              <a:spcBef>
                <a:spcPts val="0"/>
              </a:spcBef>
              <a:buNone/>
            </a:pPr>
            <a:r>
              <a:rPr lang="en-US" sz="3000"/>
              <a:t>minimum: 60%</a:t>
            </a:r>
          </a:p>
        </p:txBody>
      </p:sp>
      <p:sp>
        <p:nvSpPr>
          <p:cNvPr id="585" name="Shape 585"/>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pic>
        <p:nvPicPr>
          <p:cNvPr id="586" name="Shape 586"/>
          <p:cNvPicPr preferRelativeResize="0"/>
          <p:nvPr/>
        </p:nvPicPr>
        <p:blipFill rotWithShape="1">
          <a:blip r:embed="rId3">
            <a:alphaModFix/>
          </a:blip>
          <a:srcRect b="0" l="23518" r="0" t="0"/>
          <a:stretch/>
        </p:blipFill>
        <p:spPr>
          <a:xfrm>
            <a:off x="4736125" y="1088200"/>
            <a:ext cx="3586099" cy="1021975"/>
          </a:xfrm>
          <a:prstGeom prst="rect">
            <a:avLst/>
          </a:prstGeom>
          <a:noFill/>
          <a:ln>
            <a:noFill/>
          </a:ln>
        </p:spPr>
      </p:pic>
      <p:sp>
        <p:nvSpPr>
          <p:cNvPr id="587" name="Shape 587"/>
          <p:cNvSpPr txBox="1"/>
          <p:nvPr/>
        </p:nvSpPr>
        <p:spPr>
          <a:xfrm>
            <a:off x="4185325" y="1332750"/>
            <a:ext cx="550799" cy="787800"/>
          </a:xfrm>
          <a:prstGeom prst="rect">
            <a:avLst/>
          </a:prstGeom>
          <a:noFill/>
          <a:ln>
            <a:noFill/>
          </a:ln>
        </p:spPr>
        <p:txBody>
          <a:bodyPr anchorCtr="0" anchor="t" bIns="91425" lIns="91425" rIns="91425" tIns="91425">
            <a:noAutofit/>
          </a:bodyPr>
          <a:lstStyle/>
          <a:p>
            <a:pPr lvl="0" rtl="0">
              <a:spcBef>
                <a:spcPts val="0"/>
              </a:spcBef>
              <a:buNone/>
            </a:pPr>
            <a:r>
              <a:rPr lang="en-US" sz="2400">
                <a:latin typeface="Times New Roman"/>
                <a:ea typeface="Times New Roman"/>
                <a:cs typeface="Times New Roman"/>
                <a:sym typeface="Times New Roman"/>
              </a:rPr>
              <a:t>1−</a:t>
            </a:r>
          </a:p>
        </p:txBody>
      </p:sp>
      <p:sp>
        <p:nvSpPr>
          <p:cNvPr id="588" name="Shape 588"/>
          <p:cNvSpPr txBox="1"/>
          <p:nvPr/>
        </p:nvSpPr>
        <p:spPr>
          <a:xfrm>
            <a:off x="8471550" y="1332750"/>
            <a:ext cx="449700" cy="787800"/>
          </a:xfrm>
          <a:prstGeom prst="rect">
            <a:avLst/>
          </a:prstGeom>
          <a:noFill/>
          <a:ln>
            <a:noFill/>
          </a:ln>
        </p:spPr>
        <p:txBody>
          <a:bodyPr anchorCtr="0" anchor="t" bIns="91425" lIns="91425" rIns="91425" tIns="91425">
            <a:noAutofit/>
          </a:bodyPr>
          <a:lstStyle/>
          <a:p>
            <a:pPr lvl="0" rtl="0">
              <a:spcBef>
                <a:spcPts val="0"/>
              </a:spcBef>
              <a:buNone/>
            </a:pPr>
            <a:r>
              <a:rPr i="1" lang="en-US" sz="2400">
                <a:latin typeface="Times New Roman"/>
                <a:ea typeface="Times New Roman"/>
                <a:cs typeface="Times New Roman"/>
                <a:sym typeface="Times New Roman"/>
              </a:rPr>
              <a:t>Y</a:t>
            </a:r>
          </a:p>
        </p:txBody>
      </p:sp>
      <p:cxnSp>
        <p:nvCxnSpPr>
          <p:cNvPr id="589" name="Shape 589"/>
          <p:cNvCxnSpPr/>
          <p:nvPr/>
        </p:nvCxnSpPr>
        <p:spPr>
          <a:xfrm flipH="1" rot="10800000">
            <a:off x="8344087" y="1291512"/>
            <a:ext cx="181800" cy="678599"/>
          </a:xfrm>
          <a:prstGeom prst="straightConnector1">
            <a:avLst/>
          </a:prstGeom>
          <a:noFill/>
          <a:ln cap="flat" w="19050">
            <a:solidFill>
              <a:schemeClr val="dk2"/>
            </a:solidFill>
            <a:prstDash val="solid"/>
            <a:round/>
            <a:headEnd len="lg" w="lg" type="none"/>
            <a:tailEnd len="lg" w="lg" type="none"/>
          </a:ln>
        </p:spPr>
      </p:cxnSp>
      <p:cxnSp>
        <p:nvCxnSpPr>
          <p:cNvPr id="590" name="Shape 590"/>
          <p:cNvCxnSpPr/>
          <p:nvPr/>
        </p:nvCxnSpPr>
        <p:spPr>
          <a:xfrm>
            <a:off x="8579100" y="1477125"/>
            <a:ext cx="205200" cy="0"/>
          </a:xfrm>
          <a:prstGeom prst="straightConnector1">
            <a:avLst/>
          </a:prstGeom>
          <a:noFill/>
          <a:ln cap="flat" w="19050">
            <a:solidFill>
              <a:schemeClr val="dk2"/>
            </a:solidFill>
            <a:prstDash val="solid"/>
            <a:round/>
            <a:headEnd len="lg" w="lg" type="none"/>
            <a:tailEnd len="lg" w="lg" type="non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1000"/>
                                        <p:tgtEl>
                                          <p:spTgt spid="5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78"/>
                                        </p:tgtEl>
                                      </p:cBhvr>
                                    </p:animEffect>
                                    <p:set>
                                      <p:cBhvr>
                                        <p:cTn dur="1" fill="hold">
                                          <p:stCondLst>
                                            <p:cond delay="1000"/>
                                          </p:stCondLst>
                                        </p:cTn>
                                        <p:tgtEl>
                                          <p:spTgt spid="57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579"/>
                                        </p:tgtEl>
                                      </p:cBhvr>
                                    </p:animEffect>
                                    <p:set>
                                      <p:cBhvr>
                                        <p:cTn dur="1" fill="hold">
                                          <p:stCondLst>
                                            <p:cond delay="1000"/>
                                          </p:stCondLst>
                                        </p:cTn>
                                        <p:tgtEl>
                                          <p:spTgt spid="57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5" name="Shape 595"/>
        <p:cNvGrpSpPr/>
        <p:nvPr/>
      </p:nvGrpSpPr>
      <p:grpSpPr>
        <a:xfrm>
          <a:off x="0" y="0"/>
          <a:ext cx="0" cy="0"/>
          <a:chOff x="0" y="0"/>
          <a:chExt cx="0" cy="0"/>
        </a:xfrm>
      </p:grpSpPr>
      <p:sp>
        <p:nvSpPr>
          <p:cNvPr id="596" name="Shape 596"/>
          <p:cNvSpPr txBox="1"/>
          <p:nvPr>
            <p:ph type="title"/>
          </p:nvPr>
        </p:nvSpPr>
        <p:spPr>
          <a:xfrm>
            <a:off x="0" y="562375"/>
            <a:ext cx="9144000" cy="484799"/>
          </a:xfrm>
          <a:prstGeom prst="rect">
            <a:avLst/>
          </a:prstGeom>
        </p:spPr>
        <p:txBody>
          <a:bodyPr anchorCtr="0" anchor="ctr" bIns="91425" lIns="91425" rIns="91425" tIns="91425">
            <a:noAutofit/>
          </a:bodyPr>
          <a:lstStyle/>
          <a:p>
            <a:pPr algn="ctr">
              <a:spcBef>
                <a:spcPts val="0"/>
              </a:spcBef>
              <a:buNone/>
            </a:pPr>
            <a:r>
              <a:rPr lang="en-US"/>
              <a:t>Missing values &amp; scaling</a:t>
            </a:r>
          </a:p>
        </p:txBody>
      </p:sp>
      <p:sp>
        <p:nvSpPr>
          <p:cNvPr id="597" name="Shape 597"/>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598" name="Shape 598"/>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grpSp>
        <p:nvGrpSpPr>
          <p:cNvPr id="599" name="Shape 599"/>
          <p:cNvGrpSpPr/>
          <p:nvPr/>
        </p:nvGrpSpPr>
        <p:grpSpPr>
          <a:xfrm>
            <a:off x="641787" y="1336012"/>
            <a:ext cx="4385775" cy="3889917"/>
            <a:chOff x="641787" y="1336012"/>
            <a:chExt cx="4385775" cy="3889917"/>
          </a:xfrm>
        </p:grpSpPr>
        <p:pic>
          <p:nvPicPr>
            <p:cNvPr id="600" name="Shape 600"/>
            <p:cNvPicPr preferRelativeResize="0"/>
            <p:nvPr/>
          </p:nvPicPr>
          <p:blipFill>
            <a:blip r:embed="rId3">
              <a:alphaModFix/>
            </a:blip>
            <a:stretch>
              <a:fillRect/>
            </a:stretch>
          </p:blipFill>
          <p:spPr>
            <a:xfrm>
              <a:off x="775225" y="1961075"/>
              <a:ext cx="1847849" cy="3264854"/>
            </a:xfrm>
            <a:prstGeom prst="rect">
              <a:avLst/>
            </a:prstGeom>
            <a:noFill/>
            <a:ln>
              <a:noFill/>
            </a:ln>
          </p:spPr>
        </p:pic>
        <p:pic>
          <p:nvPicPr>
            <p:cNvPr id="601" name="Shape 601"/>
            <p:cNvPicPr preferRelativeResize="0"/>
            <p:nvPr/>
          </p:nvPicPr>
          <p:blipFill>
            <a:blip r:embed="rId4">
              <a:alphaModFix/>
            </a:blip>
            <a:stretch>
              <a:fillRect/>
            </a:stretch>
          </p:blipFill>
          <p:spPr>
            <a:xfrm>
              <a:off x="3179712" y="1961062"/>
              <a:ext cx="1847850" cy="1343025"/>
            </a:xfrm>
            <a:prstGeom prst="rect">
              <a:avLst/>
            </a:prstGeom>
            <a:noFill/>
            <a:ln>
              <a:noFill/>
            </a:ln>
          </p:spPr>
        </p:pic>
        <p:sp>
          <p:nvSpPr>
            <p:cNvPr id="602" name="Shape 602"/>
            <p:cNvSpPr/>
            <p:nvPr/>
          </p:nvSpPr>
          <p:spPr>
            <a:xfrm rot="-5400000">
              <a:off x="2514087" y="2483937"/>
              <a:ext cx="774599" cy="297300"/>
            </a:xfrm>
            <a:prstGeom prst="downArrow">
              <a:avLst>
                <a:gd fmla="val 50000" name="adj1"/>
                <a:gd fmla="val 50000" name="adj2"/>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03" name="Shape 603"/>
            <p:cNvSpPr txBox="1"/>
            <p:nvPr/>
          </p:nvSpPr>
          <p:spPr>
            <a:xfrm>
              <a:off x="641787" y="1336012"/>
              <a:ext cx="2133599" cy="404400"/>
            </a:xfrm>
            <a:prstGeom prst="rect">
              <a:avLst/>
            </a:prstGeom>
            <a:noFill/>
            <a:ln>
              <a:noFill/>
            </a:ln>
          </p:spPr>
          <p:txBody>
            <a:bodyPr anchorCtr="0" anchor="t" bIns="91425" lIns="91425" rIns="91425" tIns="91425">
              <a:noAutofit/>
            </a:bodyPr>
            <a:lstStyle/>
            <a:p>
              <a:pPr lvl="0" rtl="0" algn="ctr">
                <a:spcBef>
                  <a:spcPts val="0"/>
                </a:spcBef>
                <a:buNone/>
              </a:pPr>
              <a:r>
                <a:rPr b="1" lang="en-US" sz="1800">
                  <a:latin typeface="Georgia"/>
                  <a:ea typeface="Georgia"/>
                  <a:cs typeface="Georgia"/>
                  <a:sym typeface="Georgia"/>
                </a:rPr>
                <a:t>Latin America</a:t>
              </a:r>
            </a:p>
            <a:p>
              <a:pPr lvl="0" rtl="0" algn="ctr">
                <a:spcBef>
                  <a:spcPts val="0"/>
                </a:spcBef>
                <a:buNone/>
              </a:pPr>
              <a:r>
                <a:rPr b="1" lang="en-US" sz="1800">
                  <a:latin typeface="Georgia"/>
                  <a:ea typeface="Georgia"/>
                  <a:cs typeface="Georgia"/>
                  <a:sym typeface="Georgia"/>
                </a:rPr>
                <a:t>1996-2011</a:t>
              </a:r>
            </a:p>
          </p:txBody>
        </p:sp>
      </p:grpSp>
      <p:grpSp>
        <p:nvGrpSpPr>
          <p:cNvPr id="604" name="Shape 604"/>
          <p:cNvGrpSpPr/>
          <p:nvPr/>
        </p:nvGrpSpPr>
        <p:grpSpPr>
          <a:xfrm>
            <a:off x="4645600" y="3287375"/>
            <a:ext cx="3720174" cy="2987350"/>
            <a:chOff x="4645600" y="3287375"/>
            <a:chExt cx="3720174" cy="2987350"/>
          </a:xfrm>
        </p:grpSpPr>
        <p:pic>
          <p:nvPicPr>
            <p:cNvPr id="605" name="Shape 605"/>
            <p:cNvPicPr preferRelativeResize="0"/>
            <p:nvPr/>
          </p:nvPicPr>
          <p:blipFill>
            <a:blip r:embed="rId5">
              <a:alphaModFix/>
            </a:blip>
            <a:stretch>
              <a:fillRect/>
            </a:stretch>
          </p:blipFill>
          <p:spPr>
            <a:xfrm>
              <a:off x="4645600" y="3776525"/>
              <a:ext cx="3720174" cy="2498200"/>
            </a:xfrm>
            <a:prstGeom prst="rect">
              <a:avLst/>
            </a:prstGeom>
            <a:noFill/>
            <a:ln>
              <a:noFill/>
            </a:ln>
          </p:spPr>
        </p:pic>
        <p:sp>
          <p:nvSpPr>
            <p:cNvPr id="606" name="Shape 606"/>
            <p:cNvSpPr txBox="1"/>
            <p:nvPr/>
          </p:nvSpPr>
          <p:spPr>
            <a:xfrm>
              <a:off x="5136975" y="3287375"/>
              <a:ext cx="2855399" cy="404400"/>
            </a:xfrm>
            <a:prstGeom prst="rect">
              <a:avLst/>
            </a:prstGeom>
            <a:noFill/>
            <a:ln>
              <a:noFill/>
            </a:ln>
          </p:spPr>
          <p:txBody>
            <a:bodyPr anchorCtr="0" anchor="t" bIns="91425" lIns="91425" rIns="91425" tIns="91425">
              <a:noAutofit/>
            </a:bodyPr>
            <a:lstStyle/>
            <a:p>
              <a:pPr lvl="0" rtl="0" algn="ctr">
                <a:spcBef>
                  <a:spcPts val="0"/>
                </a:spcBef>
                <a:buNone/>
              </a:pPr>
              <a:r>
                <a:rPr b="1" lang="en-US" sz="1800">
                  <a:latin typeface="Georgia"/>
                  <a:ea typeface="Georgia"/>
                  <a:cs typeface="Georgia"/>
                  <a:sym typeface="Georgia"/>
                </a:rPr>
                <a:t>Scale by Population</a:t>
              </a:r>
            </a:p>
          </p:txBody>
        </p:sp>
      </p:grpSp>
      <p:pic>
        <p:nvPicPr>
          <p:cNvPr id="607" name="Shape 607"/>
          <p:cNvPicPr preferRelativeResize="0"/>
          <p:nvPr/>
        </p:nvPicPr>
        <p:blipFill>
          <a:blip r:embed="rId6">
            <a:alphaModFix/>
          </a:blip>
          <a:stretch>
            <a:fillRect/>
          </a:stretch>
        </p:blipFill>
        <p:spPr>
          <a:xfrm>
            <a:off x="3732603" y="4419875"/>
            <a:ext cx="5112524" cy="92954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1000"/>
                                        <p:tgtEl>
                                          <p:spTgt spid="6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2" name="Shape 612"/>
        <p:cNvGrpSpPr/>
        <p:nvPr/>
      </p:nvGrpSpPr>
      <p:grpSpPr>
        <a:xfrm>
          <a:off x="0" y="0"/>
          <a:ext cx="0" cy="0"/>
          <a:chOff x="0" y="0"/>
          <a:chExt cx="0" cy="0"/>
        </a:xfrm>
      </p:grpSpPr>
      <p:sp>
        <p:nvSpPr>
          <p:cNvPr id="613" name="Shape 613"/>
          <p:cNvSpPr txBox="1"/>
          <p:nvPr>
            <p:ph idx="1" type="body"/>
          </p:nvPr>
        </p:nvSpPr>
        <p:spPr>
          <a:xfrm>
            <a:off x="465500" y="1838063"/>
            <a:ext cx="8403300" cy="484799"/>
          </a:xfrm>
          <a:prstGeom prst="rect">
            <a:avLst/>
          </a:prstGeom>
          <a:ln>
            <a:noFill/>
          </a:ln>
        </p:spPr>
        <p:txBody>
          <a:bodyPr anchorCtr="0" anchor="t" bIns="91425" lIns="91425" rIns="91425" tIns="91425">
            <a:noAutofit/>
          </a:bodyPr>
          <a:lstStyle/>
          <a:p>
            <a:pPr indent="-342900" lvl="0" marL="457200" rtl="0">
              <a:lnSpc>
                <a:spcPct val="115000"/>
              </a:lnSpc>
              <a:spcBef>
                <a:spcPts val="0"/>
              </a:spcBef>
              <a:buClr>
                <a:schemeClr val="dk1"/>
              </a:buClr>
              <a:buSzPct val="100000"/>
              <a:buFont typeface="Arial"/>
              <a:buChar char="●"/>
            </a:pPr>
            <a:r>
              <a:rPr lang="en-US"/>
              <a:t>Variables Dependency table</a:t>
            </a:r>
          </a:p>
          <a:p>
            <a:pPr indent="0" lvl="0" marL="457200" rtl="0" algn="just">
              <a:lnSpc>
                <a:spcPct val="115000"/>
              </a:lnSpc>
              <a:spcBef>
                <a:spcPts val="0"/>
              </a:spcBef>
              <a:buNone/>
            </a:pPr>
            <a:r>
              <a:t/>
            </a:r>
            <a:endParaRPr/>
          </a:p>
        </p:txBody>
      </p:sp>
      <p:sp>
        <p:nvSpPr>
          <p:cNvPr id="614" name="Shape 614"/>
          <p:cNvSpPr txBox="1"/>
          <p:nvPr>
            <p:ph type="title"/>
          </p:nvPr>
        </p:nvSpPr>
        <p:spPr>
          <a:xfrm>
            <a:off x="3050" y="638575"/>
            <a:ext cx="9144000" cy="484799"/>
          </a:xfrm>
          <a:prstGeom prst="rect">
            <a:avLst/>
          </a:prstGeom>
          <a:ln>
            <a:noFill/>
          </a:ln>
        </p:spPr>
        <p:txBody>
          <a:bodyPr anchorCtr="0" anchor="ctr" bIns="91425" lIns="91425" rIns="91425" tIns="91425">
            <a:noAutofit/>
          </a:bodyPr>
          <a:lstStyle/>
          <a:p>
            <a:pPr lvl="0" rtl="0" algn="ctr">
              <a:spcBef>
                <a:spcPts val="0"/>
              </a:spcBef>
              <a:buNone/>
            </a:pPr>
            <a:r>
              <a:rPr lang="en-US"/>
              <a:t>Bayesian Network Construction</a:t>
            </a:r>
          </a:p>
        </p:txBody>
      </p:sp>
      <p:sp>
        <p:nvSpPr>
          <p:cNvPr id="615" name="Shape 615"/>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616" name="Shape 616"/>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617" name="Shape 617"/>
          <p:cNvSpPr txBox="1"/>
          <p:nvPr/>
        </p:nvSpPr>
        <p:spPr>
          <a:xfrm>
            <a:off x="715500" y="2533925"/>
            <a:ext cx="7713000" cy="1893299"/>
          </a:xfrm>
          <a:prstGeom prst="rect">
            <a:avLst/>
          </a:prstGeom>
          <a:solidFill>
            <a:srgbClr val="EFEFEF"/>
          </a:solidFill>
          <a:ln cap="flat" w="7620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sz="1200">
                <a:latin typeface="Courier New"/>
                <a:ea typeface="Courier New"/>
                <a:cs typeface="Courier New"/>
                <a:sym typeface="Courier New"/>
              </a:rPr>
              <a:t>Europe_STE_vals = </a:t>
            </a:r>
          </a:p>
          <a:p>
            <a:pPr lvl="0" rtl="0">
              <a:spcBef>
                <a:spcPts val="0"/>
              </a:spcBef>
              <a:buNone/>
            </a:pPr>
            <a:r>
              <a:t/>
            </a:r>
            <a:endParaRPr sz="1200">
              <a:latin typeface="Courier New"/>
              <a:ea typeface="Courier New"/>
              <a:cs typeface="Courier New"/>
              <a:sym typeface="Courier New"/>
            </a:endParaRPr>
          </a:p>
          <a:p>
            <a:pPr lvl="0" rtl="0">
              <a:spcBef>
                <a:spcPts val="0"/>
              </a:spcBef>
              <a:buNone/>
            </a:pPr>
            <a:r>
              <a:rPr lang="en-US" sz="1200">
                <a:latin typeface="Courier New"/>
                <a:ea typeface="Courier New"/>
                <a:cs typeface="Courier New"/>
                <a:sym typeface="Courier New"/>
              </a:rPr>
              <a:t>                   Education_to_var   var_to_Education   var_to_PPP    PPP_to_var</a:t>
            </a:r>
          </a:p>
          <a:p>
            <a:pPr lvl="0" rtl="0">
              <a:spcBef>
                <a:spcPts val="0"/>
              </a:spcBef>
              <a:buNone/>
            </a:pPr>
            <a:r>
              <a:rPr lang="en-US" sz="1200">
                <a:latin typeface="Courier New"/>
                <a:ea typeface="Courier New"/>
                <a:cs typeface="Courier New"/>
                <a:sym typeface="Courier New"/>
              </a:rPr>
              <a:t>                   ________________   ________________   __________    __________</a:t>
            </a:r>
          </a:p>
          <a:p>
            <a:pPr lvl="0" rtl="0">
              <a:spcBef>
                <a:spcPts val="0"/>
              </a:spcBef>
              <a:buNone/>
            </a:pPr>
            <a:r>
              <a:t/>
            </a:r>
            <a:endParaRPr sz="1200">
              <a:latin typeface="Courier New"/>
              <a:ea typeface="Courier New"/>
              <a:cs typeface="Courier New"/>
              <a:sym typeface="Courier New"/>
            </a:endParaRPr>
          </a:p>
          <a:p>
            <a:pPr lvl="0" rtl="0">
              <a:spcBef>
                <a:spcPts val="0"/>
              </a:spcBef>
              <a:buNone/>
            </a:pPr>
            <a:r>
              <a:rPr lang="en-US" sz="1200">
                <a:latin typeface="Courier New"/>
                <a:ea typeface="Courier New"/>
                <a:cs typeface="Courier New"/>
                <a:sym typeface="Courier New"/>
              </a:rPr>
              <a:t>    Agriculture    0.81713            0.88326            0.96397       0.93637   </a:t>
            </a:r>
          </a:p>
          <a:p>
            <a:pPr lvl="0" rtl="0">
              <a:spcBef>
                <a:spcPts val="0"/>
              </a:spcBef>
              <a:buNone/>
            </a:pPr>
            <a:r>
              <a:rPr lang="en-US" sz="1200">
                <a:latin typeface="Courier New"/>
                <a:ea typeface="Courier New"/>
                <a:cs typeface="Courier New"/>
                <a:sym typeface="Courier New"/>
              </a:rPr>
              <a:t>    Industry       0.94811            0.86542            0.94017       0.96867   </a:t>
            </a:r>
          </a:p>
          <a:p>
            <a:pPr lvl="0" rtl="0">
              <a:spcBef>
                <a:spcPts val="0"/>
              </a:spcBef>
              <a:buNone/>
            </a:pPr>
            <a:r>
              <a:rPr lang="en-US" sz="1200">
                <a:latin typeface="Courier New"/>
                <a:ea typeface="Courier New"/>
                <a:cs typeface="Courier New"/>
                <a:sym typeface="Courier New"/>
              </a:rPr>
              <a:t>    Government     0.96491            0.83388            0.88326       0.96941   </a:t>
            </a:r>
          </a:p>
          <a:p>
            <a:pPr lvl="0" rtl="0">
              <a:spcBef>
                <a:spcPts val="0"/>
              </a:spcBef>
              <a:buNone/>
            </a:pPr>
            <a:r>
              <a:rPr lang="en-US" sz="1200">
                <a:latin typeface="Courier New"/>
                <a:ea typeface="Courier New"/>
                <a:cs typeface="Courier New"/>
                <a:sym typeface="Courier New"/>
              </a:rPr>
              <a:t>    Articles       0.94117            0.88830            0.94374        0.9537   </a:t>
            </a:r>
          </a:p>
        </p:txBody>
      </p:sp>
      <p:sp>
        <p:nvSpPr>
          <p:cNvPr id="618" name="Shape 618"/>
          <p:cNvSpPr txBox="1"/>
          <p:nvPr/>
        </p:nvSpPr>
        <p:spPr>
          <a:xfrm>
            <a:off x="2635450" y="4950550"/>
            <a:ext cx="4849800" cy="1710600"/>
          </a:xfrm>
          <a:prstGeom prst="rect">
            <a:avLst/>
          </a:prstGeom>
          <a:solidFill>
            <a:srgbClr val="F3F3F3"/>
          </a:solidFill>
          <a:ln cap="flat" w="7620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sz="1200">
                <a:solidFill>
                  <a:schemeClr val="dk1"/>
                </a:solidFill>
                <a:latin typeface="Courier New"/>
                <a:ea typeface="Courier New"/>
                <a:cs typeface="Courier New"/>
                <a:sym typeface="Courier New"/>
              </a:rPr>
              <a:t>Europe_STE_deps = </a:t>
            </a:r>
          </a:p>
          <a:p>
            <a:pPr lvl="0" rtl="0">
              <a:spcBef>
                <a:spcPts val="0"/>
              </a:spcBef>
              <a:buNone/>
            </a:pPr>
            <a:r>
              <a:t/>
            </a:r>
            <a:endParaRPr sz="1200">
              <a:solidFill>
                <a:schemeClr val="dk1"/>
              </a:solidFill>
              <a:latin typeface="Courier New"/>
              <a:ea typeface="Courier New"/>
              <a:cs typeface="Courier New"/>
              <a:sym typeface="Courier New"/>
            </a:endParaRPr>
          </a:p>
          <a:p>
            <a:pPr lvl="0" rtl="0">
              <a:spcBef>
                <a:spcPts val="0"/>
              </a:spcBef>
              <a:buNone/>
            </a:pPr>
            <a:r>
              <a:rPr lang="en-US" sz="1200">
                <a:solidFill>
                  <a:schemeClr val="dk1"/>
                </a:solidFill>
                <a:latin typeface="Courier New"/>
                <a:ea typeface="Courier New"/>
                <a:cs typeface="Courier New"/>
                <a:sym typeface="Courier New"/>
              </a:rPr>
              <a:t>                   Education_to_var  var_to_PPP</a:t>
            </a:r>
          </a:p>
          <a:p>
            <a:pPr lvl="0" rtl="0">
              <a:spcBef>
                <a:spcPts val="0"/>
              </a:spcBef>
              <a:buNone/>
            </a:pPr>
            <a:r>
              <a:rPr lang="en-US" sz="1200">
                <a:solidFill>
                  <a:schemeClr val="dk1"/>
                </a:solidFill>
                <a:latin typeface="Courier New"/>
                <a:ea typeface="Courier New"/>
                <a:cs typeface="Courier New"/>
                <a:sym typeface="Courier New"/>
              </a:rPr>
              <a:t>                   ________________  __________</a:t>
            </a:r>
          </a:p>
          <a:p>
            <a:pPr lvl="0" rtl="0">
              <a:spcBef>
                <a:spcPts val="0"/>
              </a:spcBef>
              <a:buNone/>
            </a:pPr>
            <a:r>
              <a:t/>
            </a:r>
            <a:endParaRPr sz="1200">
              <a:solidFill>
                <a:schemeClr val="dk1"/>
              </a:solidFill>
              <a:latin typeface="Courier New"/>
              <a:ea typeface="Courier New"/>
              <a:cs typeface="Courier New"/>
              <a:sym typeface="Courier New"/>
            </a:endParaRPr>
          </a:p>
          <a:p>
            <a:pPr lvl="0" rtl="0">
              <a:spcBef>
                <a:spcPts val="0"/>
              </a:spcBef>
              <a:buNone/>
            </a:pPr>
            <a:r>
              <a:rPr lang="en-US" sz="1200">
                <a:solidFill>
                  <a:schemeClr val="dk1"/>
                </a:solidFill>
                <a:latin typeface="Courier New"/>
                <a:ea typeface="Courier New"/>
                <a:cs typeface="Courier New"/>
                <a:sym typeface="Courier New"/>
              </a:rPr>
              <a:t>    Agriculture    false              true      </a:t>
            </a:r>
          </a:p>
          <a:p>
            <a:pPr lvl="0" rtl="0">
              <a:spcBef>
                <a:spcPts val="0"/>
              </a:spcBef>
              <a:buNone/>
            </a:pPr>
            <a:r>
              <a:rPr lang="en-US" sz="1200">
                <a:solidFill>
                  <a:schemeClr val="dk1"/>
                </a:solidFill>
                <a:latin typeface="Courier New"/>
                <a:ea typeface="Courier New"/>
                <a:cs typeface="Courier New"/>
                <a:sym typeface="Courier New"/>
              </a:rPr>
              <a:t>    Industry       true               true      </a:t>
            </a:r>
          </a:p>
          <a:p>
            <a:pPr lvl="0" rtl="0">
              <a:spcBef>
                <a:spcPts val="0"/>
              </a:spcBef>
              <a:buNone/>
            </a:pPr>
            <a:r>
              <a:rPr lang="en-US" sz="1200">
                <a:solidFill>
                  <a:schemeClr val="dk1"/>
                </a:solidFill>
                <a:latin typeface="Courier New"/>
                <a:ea typeface="Courier New"/>
                <a:cs typeface="Courier New"/>
                <a:sym typeface="Courier New"/>
              </a:rPr>
              <a:t>    Government     true               false     </a:t>
            </a:r>
          </a:p>
          <a:p>
            <a:pPr lvl="0" rtl="0">
              <a:spcBef>
                <a:spcPts val="0"/>
              </a:spcBef>
              <a:buNone/>
            </a:pPr>
            <a:r>
              <a:rPr lang="en-US" sz="1200">
                <a:solidFill>
                  <a:schemeClr val="dk1"/>
                </a:solidFill>
                <a:latin typeface="Courier New"/>
                <a:ea typeface="Courier New"/>
                <a:cs typeface="Courier New"/>
                <a:sym typeface="Courier New"/>
              </a:rPr>
              <a:t>    Articles       true               true      </a:t>
            </a:r>
          </a:p>
        </p:txBody>
      </p:sp>
      <p:sp>
        <p:nvSpPr>
          <p:cNvPr id="619" name="Shape 619"/>
          <p:cNvSpPr/>
          <p:nvPr/>
        </p:nvSpPr>
        <p:spPr>
          <a:xfrm>
            <a:off x="4709950" y="4545750"/>
            <a:ext cx="774599" cy="365099"/>
          </a:xfrm>
          <a:prstGeom prst="downArrow">
            <a:avLst>
              <a:gd fmla="val 50000" name="adj1"/>
              <a:gd fmla="val 50000" name="adj2"/>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nvGrpSpPr>
          <p:cNvPr id="620" name="Shape 620"/>
          <p:cNvGrpSpPr/>
          <p:nvPr/>
        </p:nvGrpSpPr>
        <p:grpSpPr>
          <a:xfrm>
            <a:off x="384061" y="4775248"/>
            <a:ext cx="1560528" cy="1840994"/>
            <a:chOff x="1492126" y="2132213"/>
            <a:chExt cx="3897423" cy="4597888"/>
          </a:xfrm>
        </p:grpSpPr>
        <p:grpSp>
          <p:nvGrpSpPr>
            <p:cNvPr id="621" name="Shape 621"/>
            <p:cNvGrpSpPr/>
            <p:nvPr/>
          </p:nvGrpSpPr>
          <p:grpSpPr>
            <a:xfrm>
              <a:off x="1492126" y="3714813"/>
              <a:ext cx="2677488" cy="3015289"/>
              <a:chOff x="2934211" y="2672951"/>
              <a:chExt cx="1343109" cy="1599792"/>
            </a:xfrm>
          </p:grpSpPr>
          <p:sp>
            <p:nvSpPr>
              <p:cNvPr id="622" name="Shape 622"/>
              <p:cNvSpPr/>
              <p:nvPr/>
            </p:nvSpPr>
            <p:spPr>
              <a:xfrm>
                <a:off x="2934211" y="2706820"/>
                <a:ext cx="610800" cy="6399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600">
                    <a:solidFill>
                      <a:srgbClr val="FFFF00"/>
                    </a:solidFill>
                  </a:rPr>
                  <a:t>Agr</a:t>
                </a:r>
              </a:p>
            </p:txBody>
          </p:sp>
          <p:sp>
            <p:nvSpPr>
              <p:cNvPr id="623" name="Shape 623"/>
              <p:cNvSpPr/>
              <p:nvPr/>
            </p:nvSpPr>
            <p:spPr>
              <a:xfrm>
                <a:off x="3620862" y="2672951"/>
                <a:ext cx="610800" cy="6399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600">
                    <a:solidFill>
                      <a:srgbClr val="FFFF00"/>
                    </a:solidFill>
                  </a:rPr>
                  <a:t>Ind</a:t>
                </a:r>
              </a:p>
            </p:txBody>
          </p:sp>
          <p:sp>
            <p:nvSpPr>
              <p:cNvPr id="624" name="Shape 624"/>
              <p:cNvSpPr/>
              <p:nvPr/>
            </p:nvSpPr>
            <p:spPr>
              <a:xfrm>
                <a:off x="3587021" y="3584843"/>
                <a:ext cx="690300" cy="687900"/>
              </a:xfrm>
              <a:prstGeom prst="ellipse">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b="1" lang="en-US" sz="600"/>
                  <a:t>GDP PPP</a:t>
                </a:r>
              </a:p>
            </p:txBody>
          </p:sp>
          <p:cxnSp>
            <p:nvCxnSpPr>
              <p:cNvPr id="625" name="Shape 625"/>
              <p:cNvCxnSpPr>
                <a:stCxn id="622" idx="4"/>
                <a:endCxn id="624" idx="0"/>
              </p:cNvCxnSpPr>
              <p:nvPr/>
            </p:nvCxnSpPr>
            <p:spPr>
              <a:xfrm>
                <a:off x="3239611" y="3346720"/>
                <a:ext cx="692700" cy="238200"/>
              </a:xfrm>
              <a:prstGeom prst="straightConnector1">
                <a:avLst/>
              </a:prstGeom>
              <a:noFill/>
              <a:ln cap="flat" w="19050">
                <a:solidFill>
                  <a:srgbClr val="000000"/>
                </a:solidFill>
                <a:prstDash val="solid"/>
                <a:round/>
                <a:headEnd len="lg" w="lg" type="none"/>
                <a:tailEnd len="lg" w="lg" type="triangle"/>
              </a:ln>
            </p:spPr>
          </p:cxnSp>
          <p:cxnSp>
            <p:nvCxnSpPr>
              <p:cNvPr id="626" name="Shape 626"/>
              <p:cNvCxnSpPr>
                <a:stCxn id="623" idx="4"/>
                <a:endCxn id="624" idx="0"/>
              </p:cNvCxnSpPr>
              <p:nvPr/>
            </p:nvCxnSpPr>
            <p:spPr>
              <a:xfrm>
                <a:off x="3926262" y="3312851"/>
                <a:ext cx="6000" cy="271800"/>
              </a:xfrm>
              <a:prstGeom prst="straightConnector1">
                <a:avLst/>
              </a:prstGeom>
              <a:noFill/>
              <a:ln cap="flat" w="19050">
                <a:solidFill>
                  <a:srgbClr val="000000"/>
                </a:solidFill>
                <a:prstDash val="solid"/>
                <a:round/>
                <a:headEnd len="lg" w="lg" type="none"/>
                <a:tailEnd len="lg" w="lg" type="triangle"/>
              </a:ln>
            </p:spPr>
          </p:cxnSp>
        </p:grpSp>
        <p:cxnSp>
          <p:nvCxnSpPr>
            <p:cNvPr id="627" name="Shape 627"/>
            <p:cNvCxnSpPr>
              <a:stCxn id="628" idx="4"/>
              <a:endCxn id="624" idx="0"/>
            </p:cNvCxnSpPr>
            <p:nvPr/>
          </p:nvCxnSpPr>
          <p:spPr>
            <a:xfrm flipH="1">
              <a:off x="3481549" y="4976399"/>
              <a:ext cx="1304400" cy="456900"/>
            </a:xfrm>
            <a:prstGeom prst="straightConnector1">
              <a:avLst/>
            </a:prstGeom>
            <a:noFill/>
            <a:ln cap="flat" w="19050">
              <a:solidFill>
                <a:srgbClr val="000000"/>
              </a:solidFill>
              <a:prstDash val="solid"/>
              <a:round/>
              <a:headEnd len="lg" w="lg" type="none"/>
              <a:tailEnd len="lg" w="lg" type="triangle"/>
            </a:ln>
          </p:spPr>
        </p:cxnSp>
        <p:sp>
          <p:nvSpPr>
            <p:cNvPr id="628" name="Shape 628"/>
            <p:cNvSpPr/>
            <p:nvPr/>
          </p:nvSpPr>
          <p:spPr>
            <a:xfrm>
              <a:off x="4182350" y="3778800"/>
              <a:ext cx="1207199" cy="1197599"/>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600">
                  <a:solidFill>
                    <a:srgbClr val="FFFF00"/>
                  </a:solidFill>
                </a:rPr>
                <a:t>jour</a:t>
              </a:r>
            </a:p>
          </p:txBody>
        </p:sp>
        <p:sp>
          <p:nvSpPr>
            <p:cNvPr id="629" name="Shape 629"/>
            <p:cNvSpPr/>
            <p:nvPr/>
          </p:nvSpPr>
          <p:spPr>
            <a:xfrm>
              <a:off x="2875690" y="2132213"/>
              <a:ext cx="1217700" cy="12060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600">
                  <a:solidFill>
                    <a:srgbClr val="FFFF00"/>
                  </a:solidFill>
                </a:rPr>
                <a:t>Edu</a:t>
              </a:r>
            </a:p>
          </p:txBody>
        </p:sp>
        <p:cxnSp>
          <p:nvCxnSpPr>
            <p:cNvPr id="630" name="Shape 630"/>
            <p:cNvCxnSpPr>
              <a:stCxn id="629" idx="4"/>
              <a:endCxn id="623" idx="0"/>
            </p:cNvCxnSpPr>
            <p:nvPr/>
          </p:nvCxnSpPr>
          <p:spPr>
            <a:xfrm flipH="1">
              <a:off x="3469540" y="3338213"/>
              <a:ext cx="15000" cy="376800"/>
            </a:xfrm>
            <a:prstGeom prst="straightConnector1">
              <a:avLst/>
            </a:prstGeom>
            <a:noFill/>
            <a:ln cap="flat" w="19050">
              <a:solidFill>
                <a:srgbClr val="000000"/>
              </a:solidFill>
              <a:prstDash val="solid"/>
              <a:round/>
              <a:headEnd len="lg" w="lg" type="none"/>
              <a:tailEnd len="lg" w="lg" type="triangle"/>
            </a:ln>
          </p:spPr>
        </p:cxnSp>
        <p:cxnSp>
          <p:nvCxnSpPr>
            <p:cNvPr id="631" name="Shape 631"/>
            <p:cNvCxnSpPr>
              <a:stCxn id="629" idx="4"/>
              <a:endCxn id="628" idx="0"/>
            </p:cNvCxnSpPr>
            <p:nvPr/>
          </p:nvCxnSpPr>
          <p:spPr>
            <a:xfrm>
              <a:off x="3484540" y="3338213"/>
              <a:ext cx="1301400" cy="440700"/>
            </a:xfrm>
            <a:prstGeom prst="straightConnector1">
              <a:avLst/>
            </a:prstGeom>
            <a:noFill/>
            <a:ln cap="flat" w="19050">
              <a:solidFill>
                <a:srgbClr val="000000"/>
              </a:solidFill>
              <a:prstDash val="solid"/>
              <a:round/>
              <a:headEnd len="lg" w="lg" type="none"/>
              <a:tailEnd len="lg" w="lg" type="triangle"/>
            </a:ln>
          </p:spPr>
        </p:cxnSp>
      </p:grpSp>
      <p:sp>
        <p:nvSpPr>
          <p:cNvPr id="632" name="Shape 632"/>
          <p:cNvSpPr/>
          <p:nvPr/>
        </p:nvSpPr>
        <p:spPr>
          <a:xfrm flipH="1" rot="5400000">
            <a:off x="1954575" y="5652550"/>
            <a:ext cx="774599" cy="306600"/>
          </a:xfrm>
          <a:prstGeom prst="downArrow">
            <a:avLst>
              <a:gd fmla="val 50000" name="adj1"/>
              <a:gd fmla="val 50000" name="adj2"/>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33" name="Shape 633"/>
          <p:cNvSpPr/>
          <p:nvPr/>
        </p:nvSpPr>
        <p:spPr>
          <a:xfrm>
            <a:off x="6555100" y="2173125"/>
            <a:ext cx="774599" cy="441900"/>
          </a:xfrm>
          <a:prstGeom prst="downArrow">
            <a:avLst>
              <a:gd fmla="val 50000" name="adj1"/>
              <a:gd fmla="val 50000" name="adj2"/>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34" name="Shape 634"/>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grpSp>
        <p:nvGrpSpPr>
          <p:cNvPr id="635" name="Shape 635"/>
          <p:cNvGrpSpPr/>
          <p:nvPr/>
        </p:nvGrpSpPr>
        <p:grpSpPr>
          <a:xfrm>
            <a:off x="5412982" y="1173488"/>
            <a:ext cx="3116566" cy="938215"/>
            <a:chOff x="2508650" y="1224812"/>
            <a:chExt cx="3488823" cy="1008617"/>
          </a:xfrm>
        </p:grpSpPr>
        <p:pic>
          <p:nvPicPr>
            <p:cNvPr id="636" name="Shape 636"/>
            <p:cNvPicPr preferRelativeResize="0"/>
            <p:nvPr/>
          </p:nvPicPr>
          <p:blipFill>
            <a:blip r:embed="rId3">
              <a:alphaModFix/>
            </a:blip>
            <a:stretch>
              <a:fillRect/>
            </a:stretch>
          </p:blipFill>
          <p:spPr>
            <a:xfrm>
              <a:off x="2508650" y="1224812"/>
              <a:ext cx="3488823" cy="1008617"/>
            </a:xfrm>
            <a:prstGeom prst="rect">
              <a:avLst/>
            </a:prstGeom>
            <a:noFill/>
            <a:ln>
              <a:noFill/>
            </a:ln>
          </p:spPr>
        </p:pic>
        <p:sp>
          <p:nvSpPr>
            <p:cNvPr id="637" name="Shape 637"/>
            <p:cNvSpPr txBox="1"/>
            <p:nvPr/>
          </p:nvSpPr>
          <p:spPr>
            <a:xfrm>
              <a:off x="2584085" y="1395209"/>
              <a:ext cx="3293400" cy="704999"/>
            </a:xfrm>
            <a:prstGeom prst="rect">
              <a:avLst/>
            </a:prstGeom>
            <a:noFill/>
            <a:ln>
              <a:noFill/>
            </a:ln>
          </p:spPr>
          <p:txBody>
            <a:bodyPr anchorCtr="0" anchor="t" bIns="91425" lIns="91425" rIns="91425" tIns="91425">
              <a:noAutofit/>
            </a:bodyPr>
            <a:lstStyle/>
            <a:p>
              <a:pPr lvl="0" rtl="0" algn="ctr">
                <a:spcBef>
                  <a:spcPts val="0"/>
                </a:spcBef>
                <a:buNone/>
              </a:pPr>
              <a:r>
                <a:rPr b="1" lang="en-US" sz="3000">
                  <a:latin typeface="Georgia"/>
                  <a:ea typeface="Georgia"/>
                  <a:cs typeface="Georgia"/>
                  <a:sym typeface="Georgia"/>
                </a:rPr>
                <a:t>Region Data</a:t>
              </a:r>
            </a:p>
          </p:txBody>
        </p:sp>
      </p:gr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33"/>
                                        </p:tgtEl>
                                        <p:attrNameLst>
                                          <p:attrName>style.visibility</p:attrName>
                                        </p:attrNameLst>
                                      </p:cBhvr>
                                      <p:to>
                                        <p:strVal val="visible"/>
                                      </p:to>
                                    </p:set>
                                    <p:animEffect filter="fade" transition="in">
                                      <p:cBhvr>
                                        <p:cTn dur="1000"/>
                                        <p:tgtEl>
                                          <p:spTgt spid="63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17"/>
                                        </p:tgtEl>
                                        <p:attrNameLst>
                                          <p:attrName>style.visibility</p:attrName>
                                        </p:attrNameLst>
                                      </p:cBhvr>
                                      <p:to>
                                        <p:strVal val="visible"/>
                                      </p:to>
                                    </p:set>
                                    <p:animEffect filter="fade" transition="in">
                                      <p:cBhvr>
                                        <p:cTn dur="1000"/>
                                        <p:tgtEl>
                                          <p:spTgt spid="61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1000"/>
                                        <p:tgtEl>
                                          <p:spTgt spid="61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18"/>
                                        </p:tgtEl>
                                        <p:attrNameLst>
                                          <p:attrName>style.visibility</p:attrName>
                                        </p:attrNameLst>
                                      </p:cBhvr>
                                      <p:to>
                                        <p:strVal val="visible"/>
                                      </p:to>
                                    </p:set>
                                    <p:animEffect filter="fade" transition="in">
                                      <p:cBhvr>
                                        <p:cTn dur="1000"/>
                                        <p:tgtEl>
                                          <p:spTgt spid="618"/>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632"/>
                                        </p:tgtEl>
                                        <p:attrNameLst>
                                          <p:attrName>style.visibility</p:attrName>
                                        </p:attrNameLst>
                                      </p:cBhvr>
                                      <p:to>
                                        <p:strVal val="visible"/>
                                      </p:to>
                                    </p:set>
                                    <p:animEffect filter="fade" transition="in">
                                      <p:cBhvr>
                                        <p:cTn dur="1000"/>
                                        <p:tgtEl>
                                          <p:spTgt spid="632"/>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1000"/>
                                        <p:tgtEl>
                                          <p:spTgt spid="6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128" name="Shape 128"/>
          <p:cNvSpPr/>
          <p:nvPr/>
        </p:nvSpPr>
        <p:spPr>
          <a:xfrm>
            <a:off x="377300" y="1966225"/>
            <a:ext cx="5753699" cy="4292999"/>
          </a:xfrm>
          <a:prstGeom prst="roundRect">
            <a:avLst>
              <a:gd fmla="val 4755" name="adj"/>
            </a:avLst>
          </a:prstGeom>
          <a:noFill/>
          <a:ln cap="flat" w="50800">
            <a:solidFill>
              <a:srgbClr val="FFC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Clr>
                <a:srgbClr val="000000"/>
              </a:buClr>
              <a:buFont typeface="Arial"/>
              <a:buNone/>
            </a:pPr>
            <a:r>
              <a:t/>
            </a:r>
            <a:endParaRPr b="0" baseline="0" i="0" sz="1800" u="none" cap="none" strike="noStrike">
              <a:solidFill>
                <a:schemeClr val="lt1"/>
              </a:solidFill>
              <a:latin typeface="Calibri"/>
              <a:ea typeface="Calibri"/>
              <a:cs typeface="Calibri"/>
              <a:sym typeface="Calibri"/>
            </a:endParaRPr>
          </a:p>
        </p:txBody>
      </p:sp>
      <p:sp>
        <p:nvSpPr>
          <p:cNvPr id="129" name="Shape 129"/>
          <p:cNvSpPr/>
          <p:nvPr/>
        </p:nvSpPr>
        <p:spPr>
          <a:xfrm>
            <a:off x="550775" y="3477775"/>
            <a:ext cx="5480399" cy="540899"/>
          </a:xfrm>
          <a:prstGeom prst="roundRect">
            <a:avLst>
              <a:gd fmla="val 16667" name="adj"/>
            </a:avLst>
          </a:prstGeom>
          <a:solidFill>
            <a:srgbClr val="B7B7B7"/>
          </a:solidFill>
          <a:ln cap="flat" w="1905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45833"/>
              <a:buFont typeface="Arial"/>
              <a:buNone/>
            </a:pPr>
            <a:r>
              <a:rPr b="1" lang="en-US" sz="2400">
                <a:solidFill>
                  <a:srgbClr val="999999"/>
                </a:solidFill>
                <a:latin typeface="Quattrocento"/>
                <a:ea typeface="Quattrocento"/>
                <a:cs typeface="Quattrocento"/>
                <a:sym typeface="Quattrocento"/>
              </a:rPr>
              <a:t>Related Works</a:t>
            </a:r>
          </a:p>
        </p:txBody>
      </p:sp>
      <p:sp>
        <p:nvSpPr>
          <p:cNvPr id="130" name="Shape 130"/>
          <p:cNvSpPr/>
          <p:nvPr/>
        </p:nvSpPr>
        <p:spPr>
          <a:xfrm>
            <a:off x="569125" y="4167150"/>
            <a:ext cx="5462100" cy="553200"/>
          </a:xfrm>
          <a:prstGeom prst="roundRect">
            <a:avLst>
              <a:gd fmla="val 16667" name="adj"/>
            </a:avLst>
          </a:prstGeom>
          <a:solidFill>
            <a:srgbClr val="B7B7B7"/>
          </a:solidFill>
          <a:ln cap="flat" w="1905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45833"/>
              <a:buFont typeface="Arial"/>
              <a:buNone/>
            </a:pPr>
            <a:r>
              <a:rPr b="1" lang="en-US" sz="2400">
                <a:solidFill>
                  <a:srgbClr val="999999"/>
                </a:solidFill>
                <a:latin typeface="Quattrocento"/>
                <a:ea typeface="Quattrocento"/>
                <a:cs typeface="Quattrocento"/>
                <a:sym typeface="Quattrocento"/>
              </a:rPr>
              <a:t>Proposed Method &amp; Implementation</a:t>
            </a:r>
          </a:p>
        </p:txBody>
      </p:sp>
      <p:sp>
        <p:nvSpPr>
          <p:cNvPr id="131" name="Shape 131"/>
          <p:cNvSpPr/>
          <p:nvPr/>
        </p:nvSpPr>
        <p:spPr>
          <a:xfrm>
            <a:off x="532322" y="4857000"/>
            <a:ext cx="5462100" cy="553200"/>
          </a:xfrm>
          <a:prstGeom prst="roundRect">
            <a:avLst>
              <a:gd fmla="val 16667" name="adj"/>
            </a:avLst>
          </a:prstGeom>
          <a:solidFill>
            <a:srgbClr val="B7B7B7"/>
          </a:solidFill>
          <a:ln cap="flat" w="1905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45833"/>
              <a:buFont typeface="Arial"/>
              <a:buNone/>
            </a:pPr>
            <a:r>
              <a:rPr b="1" lang="en-US" sz="2400">
                <a:solidFill>
                  <a:srgbClr val="999999"/>
                </a:solidFill>
                <a:latin typeface="Quattrocento"/>
                <a:ea typeface="Quattrocento"/>
                <a:cs typeface="Quattrocento"/>
                <a:sym typeface="Quattrocento"/>
              </a:rPr>
              <a:t>Experimental Results</a:t>
            </a:r>
          </a:p>
        </p:txBody>
      </p:sp>
      <p:sp>
        <p:nvSpPr>
          <p:cNvPr id="132" name="Shape 132"/>
          <p:cNvSpPr/>
          <p:nvPr/>
        </p:nvSpPr>
        <p:spPr>
          <a:xfrm>
            <a:off x="393374" y="1228400"/>
            <a:ext cx="5592900" cy="533399"/>
          </a:xfrm>
          <a:prstGeom prst="roundRect">
            <a:avLst>
              <a:gd fmla="val 16667" name="adj"/>
            </a:avLst>
          </a:prstGeom>
          <a:gradFill>
            <a:gsLst>
              <a:gs pos="0">
                <a:srgbClr val="D09A12"/>
              </a:gs>
              <a:gs pos="27000">
                <a:srgbClr val="D09A12"/>
              </a:gs>
              <a:gs pos="79000">
                <a:srgbClr val="FFC000"/>
              </a:gs>
              <a:gs pos="100000">
                <a:srgbClr val="FFC000"/>
              </a:gs>
            </a:gsLst>
            <a:lin ang="16200037" scaled="0"/>
          </a:gradFill>
          <a:ln cap="flat" w="9525">
            <a:solidFill>
              <a:srgbClr val="F6923F"/>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800">
                <a:solidFill>
                  <a:schemeClr val="dk1"/>
                </a:solidFill>
                <a:latin typeface="Georgia"/>
                <a:ea typeface="Georgia"/>
                <a:cs typeface="Georgia"/>
                <a:sym typeface="Georgia"/>
              </a:rPr>
              <a:t>Agenda</a:t>
            </a:r>
          </a:p>
        </p:txBody>
      </p:sp>
      <p:sp>
        <p:nvSpPr>
          <p:cNvPr id="133" name="Shape 133"/>
          <p:cNvSpPr/>
          <p:nvPr/>
        </p:nvSpPr>
        <p:spPr>
          <a:xfrm>
            <a:off x="549174" y="2110225"/>
            <a:ext cx="5480399" cy="540899"/>
          </a:xfrm>
          <a:prstGeom prst="roundRect">
            <a:avLst>
              <a:gd fmla="val 16667" name="adj"/>
            </a:avLst>
          </a:prstGeom>
          <a:gradFill>
            <a:gsLst>
              <a:gs pos="0">
                <a:schemeClr val="dk1"/>
              </a:gs>
              <a:gs pos="80000">
                <a:schemeClr val="dk1"/>
              </a:gs>
              <a:gs pos="100000">
                <a:schemeClr val="dk1"/>
              </a:gs>
            </a:gsLst>
            <a:lin ang="16200037" scaled="0"/>
          </a:gradFill>
          <a:ln cap="flat"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FFFF00"/>
                </a:solidFill>
                <a:latin typeface="Quattrocento"/>
                <a:ea typeface="Quattrocento"/>
                <a:cs typeface="Quattrocento"/>
                <a:sym typeface="Quattrocento"/>
              </a:rPr>
              <a:t>Introduction &amp; Motivation</a:t>
            </a:r>
          </a:p>
        </p:txBody>
      </p:sp>
      <p:sp>
        <p:nvSpPr>
          <p:cNvPr id="134" name="Shape 134"/>
          <p:cNvSpPr/>
          <p:nvPr/>
        </p:nvSpPr>
        <p:spPr>
          <a:xfrm>
            <a:off x="539098" y="5562600"/>
            <a:ext cx="5462100" cy="553200"/>
          </a:xfrm>
          <a:prstGeom prst="roundRect">
            <a:avLst>
              <a:gd fmla="val 16667" name="adj"/>
            </a:avLst>
          </a:prstGeom>
          <a:solidFill>
            <a:srgbClr val="B7B7B7"/>
          </a:solidFill>
          <a:ln cap="flat" w="1905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45833"/>
              <a:buFont typeface="Arial"/>
              <a:buNone/>
            </a:pPr>
            <a:r>
              <a:rPr b="1" lang="en-US" sz="2400">
                <a:solidFill>
                  <a:srgbClr val="999999"/>
                </a:solidFill>
                <a:latin typeface="Quattrocento"/>
                <a:ea typeface="Quattrocento"/>
                <a:cs typeface="Quattrocento"/>
                <a:sym typeface="Quattrocento"/>
              </a:rPr>
              <a:t>Conclusion</a:t>
            </a:r>
          </a:p>
        </p:txBody>
      </p:sp>
      <p:sp>
        <p:nvSpPr>
          <p:cNvPr id="135" name="Shape 135"/>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136" name="Shape 136"/>
          <p:cNvSpPr/>
          <p:nvPr/>
        </p:nvSpPr>
        <p:spPr>
          <a:xfrm>
            <a:off x="549177" y="2796025"/>
            <a:ext cx="5462100" cy="540899"/>
          </a:xfrm>
          <a:prstGeom prst="roundRect">
            <a:avLst>
              <a:gd fmla="val 16667" name="adj"/>
            </a:avLst>
          </a:prstGeom>
          <a:solidFill>
            <a:srgbClr val="B7B7B7"/>
          </a:solidFill>
          <a:ln cap="flat" w="19050">
            <a:solidFill>
              <a:schemeClr val="dk2"/>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45833"/>
              <a:buFont typeface="Arial"/>
              <a:buNone/>
            </a:pPr>
            <a:r>
              <a:rPr b="1" lang="en-US" sz="2400">
                <a:solidFill>
                  <a:srgbClr val="999999"/>
                </a:solidFill>
                <a:latin typeface="Quattrocento"/>
                <a:ea typeface="Quattrocento"/>
                <a:cs typeface="Quattrocento"/>
                <a:sym typeface="Quattrocento"/>
              </a:rPr>
              <a:t>Problem Definition &amp; Formulation</a:t>
            </a:r>
          </a:p>
        </p:txBody>
      </p:sp>
      <p:sp>
        <p:nvSpPr>
          <p:cNvPr id="137" name="Shape 137"/>
          <p:cNvSpPr txBox="1"/>
          <p:nvPr>
            <p:ph idx="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sp>
        <p:nvSpPr>
          <p:cNvPr id="138" name="Shape 138"/>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Tree>
  </p:cSld>
  <p:clrMapOvr>
    <a:masterClrMapping/>
  </p:clrMapOvr>
  <p:transition spd="med">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2" name="Shape 642"/>
        <p:cNvGrpSpPr/>
        <p:nvPr/>
      </p:nvGrpSpPr>
      <p:grpSpPr>
        <a:xfrm>
          <a:off x="0" y="0"/>
          <a:ext cx="0" cy="0"/>
          <a:chOff x="0" y="0"/>
          <a:chExt cx="0" cy="0"/>
        </a:xfrm>
      </p:grpSpPr>
      <p:sp>
        <p:nvSpPr>
          <p:cNvPr id="643" name="Shape 643"/>
          <p:cNvSpPr txBox="1"/>
          <p:nvPr>
            <p:ph type="title"/>
          </p:nvPr>
        </p:nvSpPr>
        <p:spPr>
          <a:xfrm>
            <a:off x="384050" y="562375"/>
            <a:ext cx="8476500" cy="484799"/>
          </a:xfrm>
          <a:prstGeom prst="rect">
            <a:avLst/>
          </a:prstGeom>
        </p:spPr>
        <p:txBody>
          <a:bodyPr anchorCtr="0" anchor="ctr" bIns="91425" lIns="91425" rIns="91425" tIns="91425">
            <a:noAutofit/>
          </a:bodyPr>
          <a:lstStyle/>
          <a:p>
            <a:pPr algn="ctr">
              <a:spcBef>
                <a:spcPts val="0"/>
              </a:spcBef>
              <a:buNone/>
            </a:pPr>
            <a:r>
              <a:rPr lang="en-US"/>
              <a:t>Bayesian Network Evaluation</a:t>
            </a:r>
          </a:p>
        </p:txBody>
      </p:sp>
      <p:sp>
        <p:nvSpPr>
          <p:cNvPr id="644" name="Shape 644"/>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grpSp>
        <p:nvGrpSpPr>
          <p:cNvPr id="645" name="Shape 645"/>
          <p:cNvGrpSpPr/>
          <p:nvPr/>
        </p:nvGrpSpPr>
        <p:grpSpPr>
          <a:xfrm>
            <a:off x="384061" y="4775248"/>
            <a:ext cx="1560528" cy="1840994"/>
            <a:chOff x="1492126" y="2132213"/>
            <a:chExt cx="3897423" cy="4597888"/>
          </a:xfrm>
        </p:grpSpPr>
        <p:grpSp>
          <p:nvGrpSpPr>
            <p:cNvPr id="646" name="Shape 646"/>
            <p:cNvGrpSpPr/>
            <p:nvPr/>
          </p:nvGrpSpPr>
          <p:grpSpPr>
            <a:xfrm>
              <a:off x="1492126" y="3714813"/>
              <a:ext cx="2677488" cy="3015289"/>
              <a:chOff x="2934211" y="2672951"/>
              <a:chExt cx="1343109" cy="1599792"/>
            </a:xfrm>
          </p:grpSpPr>
          <p:sp>
            <p:nvSpPr>
              <p:cNvPr id="647" name="Shape 647"/>
              <p:cNvSpPr/>
              <p:nvPr/>
            </p:nvSpPr>
            <p:spPr>
              <a:xfrm>
                <a:off x="2934211" y="2706820"/>
                <a:ext cx="610800" cy="6399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600">
                    <a:solidFill>
                      <a:srgbClr val="FFFF00"/>
                    </a:solidFill>
                  </a:rPr>
                  <a:t>Agr</a:t>
                </a:r>
              </a:p>
            </p:txBody>
          </p:sp>
          <p:sp>
            <p:nvSpPr>
              <p:cNvPr id="648" name="Shape 648"/>
              <p:cNvSpPr/>
              <p:nvPr/>
            </p:nvSpPr>
            <p:spPr>
              <a:xfrm>
                <a:off x="3620862" y="2672951"/>
                <a:ext cx="610800" cy="6399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600">
                    <a:solidFill>
                      <a:srgbClr val="FFFF00"/>
                    </a:solidFill>
                  </a:rPr>
                  <a:t>Ind</a:t>
                </a:r>
              </a:p>
            </p:txBody>
          </p:sp>
          <p:sp>
            <p:nvSpPr>
              <p:cNvPr id="649" name="Shape 649"/>
              <p:cNvSpPr/>
              <p:nvPr/>
            </p:nvSpPr>
            <p:spPr>
              <a:xfrm>
                <a:off x="3587021" y="3584843"/>
                <a:ext cx="690300" cy="687900"/>
              </a:xfrm>
              <a:prstGeom prst="ellipse">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b="1" lang="en-US" sz="600"/>
                  <a:t>GDP PPP</a:t>
                </a:r>
              </a:p>
            </p:txBody>
          </p:sp>
          <p:cxnSp>
            <p:nvCxnSpPr>
              <p:cNvPr id="650" name="Shape 650"/>
              <p:cNvCxnSpPr>
                <a:stCxn id="647" idx="4"/>
                <a:endCxn id="649" idx="0"/>
              </p:cNvCxnSpPr>
              <p:nvPr/>
            </p:nvCxnSpPr>
            <p:spPr>
              <a:xfrm>
                <a:off x="3239611" y="3346720"/>
                <a:ext cx="692700" cy="238200"/>
              </a:xfrm>
              <a:prstGeom prst="straightConnector1">
                <a:avLst/>
              </a:prstGeom>
              <a:noFill/>
              <a:ln cap="flat" w="19050">
                <a:solidFill>
                  <a:srgbClr val="000000"/>
                </a:solidFill>
                <a:prstDash val="solid"/>
                <a:round/>
                <a:headEnd len="lg" w="lg" type="none"/>
                <a:tailEnd len="lg" w="lg" type="triangle"/>
              </a:ln>
            </p:spPr>
          </p:cxnSp>
          <p:cxnSp>
            <p:nvCxnSpPr>
              <p:cNvPr id="651" name="Shape 651"/>
              <p:cNvCxnSpPr>
                <a:stCxn id="648" idx="4"/>
                <a:endCxn id="649" idx="0"/>
              </p:cNvCxnSpPr>
              <p:nvPr/>
            </p:nvCxnSpPr>
            <p:spPr>
              <a:xfrm>
                <a:off x="3926262" y="3312851"/>
                <a:ext cx="6000" cy="271800"/>
              </a:xfrm>
              <a:prstGeom prst="straightConnector1">
                <a:avLst/>
              </a:prstGeom>
              <a:noFill/>
              <a:ln cap="flat" w="19050">
                <a:solidFill>
                  <a:srgbClr val="000000"/>
                </a:solidFill>
                <a:prstDash val="solid"/>
                <a:round/>
                <a:headEnd len="lg" w="lg" type="none"/>
                <a:tailEnd len="lg" w="lg" type="triangle"/>
              </a:ln>
            </p:spPr>
          </p:cxnSp>
        </p:grpSp>
        <p:cxnSp>
          <p:nvCxnSpPr>
            <p:cNvPr id="652" name="Shape 652"/>
            <p:cNvCxnSpPr>
              <a:stCxn id="653" idx="4"/>
              <a:endCxn id="649" idx="0"/>
            </p:cNvCxnSpPr>
            <p:nvPr/>
          </p:nvCxnSpPr>
          <p:spPr>
            <a:xfrm flipH="1">
              <a:off x="3481549" y="4976399"/>
              <a:ext cx="1304400" cy="456900"/>
            </a:xfrm>
            <a:prstGeom prst="straightConnector1">
              <a:avLst/>
            </a:prstGeom>
            <a:noFill/>
            <a:ln cap="flat" w="19050">
              <a:solidFill>
                <a:srgbClr val="000000"/>
              </a:solidFill>
              <a:prstDash val="solid"/>
              <a:round/>
              <a:headEnd len="lg" w="lg" type="none"/>
              <a:tailEnd len="lg" w="lg" type="triangle"/>
            </a:ln>
          </p:spPr>
        </p:cxnSp>
        <p:sp>
          <p:nvSpPr>
            <p:cNvPr id="653" name="Shape 653"/>
            <p:cNvSpPr/>
            <p:nvPr/>
          </p:nvSpPr>
          <p:spPr>
            <a:xfrm>
              <a:off x="4182350" y="3778800"/>
              <a:ext cx="1207199" cy="1197599"/>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600">
                  <a:solidFill>
                    <a:srgbClr val="FFFF00"/>
                  </a:solidFill>
                </a:rPr>
                <a:t>jour</a:t>
              </a:r>
            </a:p>
          </p:txBody>
        </p:sp>
        <p:sp>
          <p:nvSpPr>
            <p:cNvPr id="654" name="Shape 654"/>
            <p:cNvSpPr/>
            <p:nvPr/>
          </p:nvSpPr>
          <p:spPr>
            <a:xfrm>
              <a:off x="2875690" y="2132213"/>
              <a:ext cx="1217700" cy="12060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600">
                  <a:solidFill>
                    <a:srgbClr val="FFFF00"/>
                  </a:solidFill>
                </a:rPr>
                <a:t>Edu</a:t>
              </a:r>
            </a:p>
          </p:txBody>
        </p:sp>
        <p:cxnSp>
          <p:nvCxnSpPr>
            <p:cNvPr id="655" name="Shape 655"/>
            <p:cNvCxnSpPr>
              <a:stCxn id="654" idx="4"/>
              <a:endCxn id="648" idx="0"/>
            </p:cNvCxnSpPr>
            <p:nvPr/>
          </p:nvCxnSpPr>
          <p:spPr>
            <a:xfrm flipH="1">
              <a:off x="3469540" y="3338213"/>
              <a:ext cx="15000" cy="376800"/>
            </a:xfrm>
            <a:prstGeom prst="straightConnector1">
              <a:avLst/>
            </a:prstGeom>
            <a:noFill/>
            <a:ln cap="flat" w="19050">
              <a:solidFill>
                <a:srgbClr val="000000"/>
              </a:solidFill>
              <a:prstDash val="solid"/>
              <a:round/>
              <a:headEnd len="lg" w="lg" type="none"/>
              <a:tailEnd len="lg" w="lg" type="triangle"/>
            </a:ln>
          </p:spPr>
        </p:cxnSp>
        <p:cxnSp>
          <p:nvCxnSpPr>
            <p:cNvPr id="656" name="Shape 656"/>
            <p:cNvCxnSpPr>
              <a:stCxn id="654" idx="4"/>
              <a:endCxn id="653" idx="0"/>
            </p:cNvCxnSpPr>
            <p:nvPr/>
          </p:nvCxnSpPr>
          <p:spPr>
            <a:xfrm>
              <a:off x="3484540" y="3338213"/>
              <a:ext cx="1301400" cy="440700"/>
            </a:xfrm>
            <a:prstGeom prst="straightConnector1">
              <a:avLst/>
            </a:prstGeom>
            <a:noFill/>
            <a:ln cap="flat" w="19050">
              <a:solidFill>
                <a:srgbClr val="000000"/>
              </a:solidFill>
              <a:prstDash val="solid"/>
              <a:round/>
              <a:headEnd len="lg" w="lg" type="none"/>
              <a:tailEnd len="lg" w="lg" type="triangle"/>
            </a:ln>
          </p:spPr>
        </p:cxnSp>
      </p:grpSp>
      <p:sp>
        <p:nvSpPr>
          <p:cNvPr id="657" name="Shape 657"/>
          <p:cNvSpPr/>
          <p:nvPr/>
        </p:nvSpPr>
        <p:spPr>
          <a:xfrm rot="-5400000">
            <a:off x="1857587" y="5547087"/>
            <a:ext cx="774599" cy="297300"/>
          </a:xfrm>
          <a:prstGeom prst="downArrow">
            <a:avLst>
              <a:gd fmla="val 50000" name="adj1"/>
              <a:gd fmla="val 50000" name="adj2"/>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58" name="Shape 658"/>
          <p:cNvSpPr/>
          <p:nvPr/>
        </p:nvSpPr>
        <p:spPr>
          <a:xfrm rot="-5400000">
            <a:off x="5758800" y="5547087"/>
            <a:ext cx="774599" cy="297300"/>
          </a:xfrm>
          <a:prstGeom prst="downArrow">
            <a:avLst>
              <a:gd fmla="val 50000" name="adj1"/>
              <a:gd fmla="val 50000" name="adj2"/>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nvGrpSpPr>
          <p:cNvPr id="659" name="Shape 659"/>
          <p:cNvGrpSpPr/>
          <p:nvPr/>
        </p:nvGrpSpPr>
        <p:grpSpPr>
          <a:xfrm>
            <a:off x="2676282" y="1148679"/>
            <a:ext cx="3116566" cy="1008617"/>
            <a:chOff x="2508650" y="1224812"/>
            <a:chExt cx="3488823" cy="1008617"/>
          </a:xfrm>
        </p:grpSpPr>
        <p:pic>
          <p:nvPicPr>
            <p:cNvPr id="660" name="Shape 660"/>
            <p:cNvPicPr preferRelativeResize="0"/>
            <p:nvPr/>
          </p:nvPicPr>
          <p:blipFill>
            <a:blip r:embed="rId3">
              <a:alphaModFix/>
            </a:blip>
            <a:stretch>
              <a:fillRect/>
            </a:stretch>
          </p:blipFill>
          <p:spPr>
            <a:xfrm>
              <a:off x="2508650" y="1224812"/>
              <a:ext cx="3488823" cy="1008617"/>
            </a:xfrm>
            <a:prstGeom prst="rect">
              <a:avLst/>
            </a:prstGeom>
            <a:noFill/>
            <a:ln>
              <a:noFill/>
            </a:ln>
          </p:spPr>
        </p:pic>
        <p:sp>
          <p:nvSpPr>
            <p:cNvPr id="661" name="Shape 661"/>
            <p:cNvSpPr txBox="1"/>
            <p:nvPr/>
          </p:nvSpPr>
          <p:spPr>
            <a:xfrm>
              <a:off x="2584085" y="1395209"/>
              <a:ext cx="3293400" cy="704999"/>
            </a:xfrm>
            <a:prstGeom prst="rect">
              <a:avLst/>
            </a:prstGeom>
            <a:noFill/>
            <a:ln>
              <a:noFill/>
            </a:ln>
          </p:spPr>
          <p:txBody>
            <a:bodyPr anchorCtr="0" anchor="t" bIns="91425" lIns="91425" rIns="91425" tIns="91425">
              <a:noAutofit/>
            </a:bodyPr>
            <a:lstStyle/>
            <a:p>
              <a:pPr lvl="0" rtl="0" algn="ctr">
                <a:spcBef>
                  <a:spcPts val="0"/>
                </a:spcBef>
                <a:buNone/>
              </a:pPr>
              <a:r>
                <a:rPr b="1" lang="en-US" sz="3000">
                  <a:latin typeface="Georgia"/>
                  <a:ea typeface="Georgia"/>
                  <a:cs typeface="Georgia"/>
                  <a:sym typeface="Georgia"/>
                </a:rPr>
                <a:t>Region Data</a:t>
              </a:r>
            </a:p>
          </p:txBody>
        </p:sp>
      </p:grpSp>
      <p:sp>
        <p:nvSpPr>
          <p:cNvPr id="662" name="Shape 662"/>
          <p:cNvSpPr/>
          <p:nvPr/>
        </p:nvSpPr>
        <p:spPr>
          <a:xfrm>
            <a:off x="3865762" y="2193839"/>
            <a:ext cx="774599" cy="297300"/>
          </a:xfrm>
          <a:prstGeom prst="downArrow">
            <a:avLst>
              <a:gd fmla="val 50000" name="adj1"/>
              <a:gd fmla="val 50000" name="adj2"/>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63" name="Shape 663"/>
          <p:cNvSpPr/>
          <p:nvPr/>
        </p:nvSpPr>
        <p:spPr>
          <a:xfrm>
            <a:off x="3865762" y="4887253"/>
            <a:ext cx="774599" cy="297300"/>
          </a:xfrm>
          <a:prstGeom prst="downArrow">
            <a:avLst>
              <a:gd fmla="val 50000" name="adj1"/>
              <a:gd fmla="val 50000" name="adj2"/>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64" name="Shape 664"/>
          <p:cNvSpPr/>
          <p:nvPr/>
        </p:nvSpPr>
        <p:spPr>
          <a:xfrm>
            <a:off x="2508650" y="5261977"/>
            <a:ext cx="3348299" cy="1151399"/>
          </a:xfrm>
          <a:prstGeom prst="roundRect">
            <a:avLst>
              <a:gd fmla="val 16667" name="adj"/>
            </a:avLst>
          </a:prstGeom>
          <a:solidFill>
            <a:srgbClr val="000000"/>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a:solidFill>
                  <a:srgbClr val="FFFF00"/>
                </a:solidFill>
                <a:latin typeface="Georgia"/>
                <a:ea typeface="Georgia"/>
                <a:cs typeface="Georgia"/>
                <a:sym typeface="Georgia"/>
              </a:rPr>
              <a:t>Maximum likelihood Estimation with Laplacian Smoothing (k = 1)</a:t>
            </a:r>
          </a:p>
        </p:txBody>
      </p:sp>
      <p:grpSp>
        <p:nvGrpSpPr>
          <p:cNvPr id="665" name="Shape 665"/>
          <p:cNvGrpSpPr/>
          <p:nvPr/>
        </p:nvGrpSpPr>
        <p:grpSpPr>
          <a:xfrm>
            <a:off x="2749975" y="2533925"/>
            <a:ext cx="3043440" cy="2310713"/>
            <a:chOff x="696875" y="1153950"/>
            <a:chExt cx="3043440" cy="2310713"/>
          </a:xfrm>
        </p:grpSpPr>
        <p:sp>
          <p:nvSpPr>
            <p:cNvPr id="666" name="Shape 666"/>
            <p:cNvSpPr/>
            <p:nvPr/>
          </p:nvSpPr>
          <p:spPr>
            <a:xfrm>
              <a:off x="696875" y="1153950"/>
              <a:ext cx="3043440" cy="2310713"/>
            </a:xfrm>
            <a:prstGeom prst="flowChartDocument">
              <a:avLst/>
            </a:prstGeom>
            <a:solidFill>
              <a:srgbClr val="F3F3F3"/>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67" name="Shape 667"/>
            <p:cNvSpPr txBox="1"/>
            <p:nvPr/>
          </p:nvSpPr>
          <p:spPr>
            <a:xfrm>
              <a:off x="1229887" y="1214762"/>
              <a:ext cx="2510399" cy="1610699"/>
            </a:xfrm>
            <a:prstGeom prst="rect">
              <a:avLst/>
            </a:prstGeom>
            <a:noFill/>
            <a:ln>
              <a:noFill/>
            </a:ln>
          </p:spPr>
          <p:txBody>
            <a:bodyPr anchorCtr="0" anchor="ctr" bIns="91425" lIns="91425" rIns="91425" tIns="91425">
              <a:noAutofit/>
            </a:bodyPr>
            <a:lstStyle/>
            <a:p>
              <a:pPr lvl="0" rtl="0">
                <a:spcBef>
                  <a:spcPts val="0"/>
                </a:spcBef>
                <a:buNone/>
              </a:pPr>
              <a:r>
                <a:rPr b="1" lang="en-US">
                  <a:latin typeface="Courier New"/>
                  <a:ea typeface="Courier New"/>
                  <a:cs typeface="Courier New"/>
                  <a:sym typeface="Courier New"/>
                </a:rPr>
                <a:t>jour agr ind edu ppp</a:t>
              </a:r>
            </a:p>
            <a:p>
              <a:pPr lvl="0" rtl="0">
                <a:spcBef>
                  <a:spcPts val="0"/>
                </a:spcBef>
                <a:buNone/>
              </a:pPr>
              <a:r>
                <a:rPr b="1" lang="en-US">
                  <a:latin typeface="Courier New"/>
                  <a:ea typeface="Courier New"/>
                  <a:cs typeface="Courier New"/>
                  <a:sym typeface="Courier New"/>
                </a:rPr>
                <a:t>---- --- --- --- ---</a:t>
              </a:r>
            </a:p>
            <a:p>
              <a:pPr lvl="0" rtl="0">
                <a:spcBef>
                  <a:spcPts val="0"/>
                </a:spcBef>
                <a:buNone/>
              </a:pPr>
              <a:r>
                <a:rPr b="1" lang="en-US">
                  <a:latin typeface="Courier New"/>
                  <a:ea typeface="Courier New"/>
                  <a:cs typeface="Courier New"/>
                  <a:sym typeface="Courier New"/>
                </a:rPr>
                <a:t>  M   H   H   L   L</a:t>
              </a:r>
            </a:p>
            <a:p>
              <a:pPr lvl="0" rtl="0">
                <a:spcBef>
                  <a:spcPts val="0"/>
                </a:spcBef>
                <a:buNone/>
              </a:pPr>
              <a:r>
                <a:rPr b="1" lang="en-US">
                  <a:latin typeface="Courier New"/>
                  <a:ea typeface="Courier New"/>
                  <a:cs typeface="Courier New"/>
                  <a:sym typeface="Courier New"/>
                </a:rPr>
                <a:t>  M   H   H   L   L</a:t>
              </a:r>
            </a:p>
            <a:p>
              <a:pPr lvl="0" rtl="0">
                <a:spcBef>
                  <a:spcPts val="0"/>
                </a:spcBef>
                <a:buNone/>
              </a:pPr>
              <a:r>
                <a:rPr b="1" lang="en-US">
                  <a:latin typeface="Courier New"/>
                  <a:ea typeface="Courier New"/>
                  <a:cs typeface="Courier New"/>
                  <a:sym typeface="Courier New"/>
                </a:rPr>
                <a:t>  M   H   M   M   L</a:t>
              </a:r>
            </a:p>
            <a:p>
              <a:pPr lvl="0" rtl="0">
                <a:spcBef>
                  <a:spcPts val="0"/>
                </a:spcBef>
                <a:buNone/>
              </a:pPr>
              <a:r>
                <a:rPr b="1" lang="en-US">
                  <a:latin typeface="Courier New"/>
                  <a:ea typeface="Courier New"/>
                  <a:cs typeface="Courier New"/>
                  <a:sym typeface="Courier New"/>
                </a:rPr>
                <a:t>  M   M   M       M</a:t>
              </a:r>
            </a:p>
            <a:p>
              <a:pPr lvl="0" rtl="0">
                <a:spcBef>
                  <a:spcPts val="0"/>
                </a:spcBef>
                <a:buNone/>
              </a:pPr>
              <a:r>
                <a:rPr b="1" lang="en-US">
                  <a:latin typeface="Courier New"/>
                  <a:ea typeface="Courier New"/>
                  <a:cs typeface="Courier New"/>
                  <a:sym typeface="Courier New"/>
                </a:rPr>
                <a:t>  M   L   M   M   M</a:t>
              </a:r>
            </a:p>
          </p:txBody>
        </p:sp>
        <p:sp>
          <p:nvSpPr>
            <p:cNvPr id="668" name="Shape 668"/>
            <p:cNvSpPr txBox="1"/>
            <p:nvPr/>
          </p:nvSpPr>
          <p:spPr>
            <a:xfrm>
              <a:off x="696875" y="1725918"/>
              <a:ext cx="593999" cy="1355100"/>
            </a:xfrm>
            <a:prstGeom prst="rect">
              <a:avLst/>
            </a:prstGeom>
            <a:noFill/>
            <a:ln>
              <a:noFill/>
            </a:ln>
          </p:spPr>
          <p:txBody>
            <a:bodyPr anchorCtr="0" anchor="b" bIns="91425" lIns="91425" rIns="91425" tIns="91425">
              <a:noAutofit/>
            </a:bodyPr>
            <a:lstStyle/>
            <a:p>
              <a:pPr lvl="0" rtl="0">
                <a:spcBef>
                  <a:spcPts val="0"/>
                </a:spcBef>
                <a:buNone/>
              </a:pPr>
              <a:r>
                <a:rPr b="1" lang="en-US"/>
                <a:t>1994</a:t>
              </a:r>
            </a:p>
            <a:p>
              <a:pPr lvl="0" rtl="0">
                <a:spcBef>
                  <a:spcPts val="0"/>
                </a:spcBef>
                <a:buNone/>
              </a:pPr>
              <a:r>
                <a:rPr b="1" lang="en-US"/>
                <a:t>1995</a:t>
              </a:r>
            </a:p>
            <a:p>
              <a:pPr lvl="0" rtl="0">
                <a:spcBef>
                  <a:spcPts val="0"/>
                </a:spcBef>
                <a:buNone/>
              </a:pPr>
              <a:r>
                <a:rPr b="1" lang="en-US"/>
                <a:t>1996</a:t>
              </a:r>
            </a:p>
            <a:p>
              <a:pPr lvl="0" rtl="0">
                <a:spcBef>
                  <a:spcPts val="0"/>
                </a:spcBef>
                <a:buNone/>
              </a:pPr>
              <a:r>
                <a:rPr b="1" lang="en-US"/>
                <a:t>1997</a:t>
              </a:r>
            </a:p>
            <a:p>
              <a:pPr lvl="0" rtl="0">
                <a:spcBef>
                  <a:spcPts val="0"/>
                </a:spcBef>
                <a:buNone/>
              </a:pPr>
              <a:r>
                <a:rPr b="1" lang="en-US"/>
                <a:t>1998</a:t>
              </a:r>
            </a:p>
            <a:p>
              <a:pPr lvl="0" rtl="0">
                <a:spcBef>
                  <a:spcPts val="0"/>
                </a:spcBef>
                <a:buNone/>
              </a:pPr>
              <a:r>
                <a:rPr b="1" lang="en-US"/>
                <a:t>...</a:t>
              </a:r>
            </a:p>
          </p:txBody>
        </p:sp>
      </p:grpSp>
      <p:sp>
        <p:nvSpPr>
          <p:cNvPr id="669" name="Shape 669"/>
          <p:cNvSpPr txBox="1"/>
          <p:nvPr/>
        </p:nvSpPr>
        <p:spPr>
          <a:xfrm>
            <a:off x="6435237" y="2620150"/>
            <a:ext cx="2240400" cy="3736199"/>
          </a:xfrm>
          <a:prstGeom prst="rect">
            <a:avLst/>
          </a:prstGeom>
          <a:solidFill>
            <a:srgbClr val="F3F3F3"/>
          </a:solidFill>
          <a:ln cap="flat" w="76200">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None/>
            </a:pPr>
            <a:r>
              <a:rPr lang="en-US" sz="800">
                <a:latin typeface="Courier New"/>
                <a:ea typeface="Courier New"/>
                <a:cs typeface="Courier New"/>
                <a:sym typeface="Courier New"/>
              </a:rPr>
              <a:t>jour agr ind PPP=H PPP=M PPP=L</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 --- ----- ----- -----</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H   H   H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H   H   M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H   H   L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H   M   H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H   M   M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H   M   L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H   L   H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H   L   M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H   L   L   0.50  0.25  0.25</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M   H   H   0.14  0.14  0.71</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M   H   M   0.25  0.25  0.50</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M   H   L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M   M   H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M   M   M   0.08  0.83  0.08</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M   M   L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M   L   H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M   L   M   0.50  0.33  0.17</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M   L   L   0.40  0.40  0.20</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L   H   H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L   H   M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L   H   L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L   M   H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L   M   M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L   M   L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L   L   H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L   L   M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L   L   L   0.33  0.33  0.33</a:t>
            </a:r>
          </a:p>
        </p:txBody>
      </p:sp>
    </p:spTree>
  </p:cSld>
  <p:clrMapOvr>
    <a:masterClrMapping/>
  </p:clrMapOvr>
  <p:transition spd="med">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500"/>
                                        <p:tgtEl>
                                          <p:spTgt spid="65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500"/>
                                        <p:tgtEl>
                                          <p:spTgt spid="66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500"/>
                                        <p:tgtEl>
                                          <p:spTgt spid="66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500"/>
                                        <p:tgtEl>
                                          <p:spTgt spid="657"/>
                                        </p:tgtEl>
                                      </p:cBhvr>
                                    </p:animEffect>
                                  </p:childTnLst>
                                </p:cTn>
                              </p:par>
                              <p:par>
                                <p:cTn fill="hold" nodeType="with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500"/>
                                        <p:tgtEl>
                                          <p:spTgt spid="66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500"/>
                                        <p:tgtEl>
                                          <p:spTgt spid="664"/>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500"/>
                                        <p:tgtEl>
                                          <p:spTgt spid="658"/>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500"/>
                                        <p:tgtEl>
                                          <p:spTgt spid="6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4" name="Shape 674"/>
        <p:cNvGrpSpPr/>
        <p:nvPr/>
      </p:nvGrpSpPr>
      <p:grpSpPr>
        <a:xfrm>
          <a:off x="0" y="0"/>
          <a:ext cx="0" cy="0"/>
          <a:chOff x="0" y="0"/>
          <a:chExt cx="0" cy="0"/>
        </a:xfrm>
      </p:grpSpPr>
      <p:sp>
        <p:nvSpPr>
          <p:cNvPr id="675" name="Shape 675"/>
          <p:cNvSpPr txBox="1"/>
          <p:nvPr>
            <p:ph type="title"/>
          </p:nvPr>
        </p:nvSpPr>
        <p:spPr>
          <a:xfrm>
            <a:off x="0" y="562375"/>
            <a:ext cx="9210599" cy="484799"/>
          </a:xfrm>
          <a:prstGeom prst="rect">
            <a:avLst/>
          </a:prstGeom>
        </p:spPr>
        <p:txBody>
          <a:bodyPr anchorCtr="0" anchor="ctr" bIns="91425" lIns="91425" rIns="91425" tIns="91425">
            <a:noAutofit/>
          </a:bodyPr>
          <a:lstStyle/>
          <a:p>
            <a:pPr algn="ctr">
              <a:spcBef>
                <a:spcPts val="0"/>
              </a:spcBef>
              <a:buNone/>
            </a:pPr>
            <a:r>
              <a:rPr lang="en-US"/>
              <a:t>Bayesian Network Evaluation</a:t>
            </a:r>
          </a:p>
        </p:txBody>
      </p:sp>
      <p:sp>
        <p:nvSpPr>
          <p:cNvPr id="676" name="Shape 676"/>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677" name="Shape 677"/>
          <p:cNvSpPr/>
          <p:nvPr/>
        </p:nvSpPr>
        <p:spPr>
          <a:xfrm rot="-5400000">
            <a:off x="3224000" y="2975537"/>
            <a:ext cx="774599" cy="297300"/>
          </a:xfrm>
          <a:prstGeom prst="downArrow">
            <a:avLst>
              <a:gd fmla="val 50000" name="adj1"/>
              <a:gd fmla="val 50000" name="adj2"/>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78" name="Shape 678"/>
          <p:cNvSpPr/>
          <p:nvPr/>
        </p:nvSpPr>
        <p:spPr>
          <a:xfrm rot="-5400000">
            <a:off x="5716459" y="2975537"/>
            <a:ext cx="774599" cy="297300"/>
          </a:xfrm>
          <a:prstGeom prst="downArrow">
            <a:avLst>
              <a:gd fmla="val 50000" name="adj1"/>
              <a:gd fmla="val 50000" name="adj2"/>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79" name="Shape 679"/>
          <p:cNvSpPr/>
          <p:nvPr/>
        </p:nvSpPr>
        <p:spPr>
          <a:xfrm>
            <a:off x="3881025" y="2736900"/>
            <a:ext cx="1953000" cy="774599"/>
          </a:xfrm>
          <a:prstGeom prst="roundRect">
            <a:avLst>
              <a:gd fmla="val 16667" name="adj"/>
            </a:avLst>
          </a:prstGeom>
          <a:solidFill>
            <a:srgbClr val="000000"/>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lvl="0" algn="ctr">
              <a:spcBef>
                <a:spcPts val="0"/>
              </a:spcBef>
              <a:buClr>
                <a:schemeClr val="dk1"/>
              </a:buClr>
              <a:buSzPct val="78571"/>
              <a:buFont typeface="Arial"/>
              <a:buNone/>
            </a:pPr>
            <a:r>
              <a:rPr lang="en-US">
                <a:solidFill>
                  <a:srgbClr val="FFFF00"/>
                </a:solidFill>
                <a:latin typeface="Georgia"/>
                <a:ea typeface="Georgia"/>
                <a:cs typeface="Georgia"/>
                <a:sym typeface="Georgia"/>
              </a:rPr>
              <a:t>Enumeration / Elimination</a:t>
            </a:r>
          </a:p>
        </p:txBody>
      </p:sp>
      <p:sp>
        <p:nvSpPr>
          <p:cNvPr id="680" name="Shape 680"/>
          <p:cNvSpPr/>
          <p:nvPr/>
        </p:nvSpPr>
        <p:spPr>
          <a:xfrm>
            <a:off x="6362125" y="2736900"/>
            <a:ext cx="1491299" cy="774599"/>
          </a:xfrm>
          <a:prstGeom prst="roundRect">
            <a:avLst>
              <a:gd fmla="val 16667" name="adj"/>
            </a:avLst>
          </a:prstGeom>
          <a:solidFill>
            <a:srgbClr val="000000"/>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a:solidFill>
                  <a:srgbClr val="FFFF00"/>
                </a:solidFill>
                <a:latin typeface="Georgia"/>
                <a:ea typeface="Georgia"/>
                <a:cs typeface="Georgia"/>
                <a:sym typeface="Georgia"/>
              </a:rPr>
              <a:t>Prediction</a:t>
            </a:r>
          </a:p>
        </p:txBody>
      </p:sp>
      <p:sp>
        <p:nvSpPr>
          <p:cNvPr id="681" name="Shape 681"/>
          <p:cNvSpPr txBox="1"/>
          <p:nvPr/>
        </p:nvSpPr>
        <p:spPr>
          <a:xfrm>
            <a:off x="1067562" y="1637100"/>
            <a:ext cx="2240400" cy="3736199"/>
          </a:xfrm>
          <a:prstGeom prst="rect">
            <a:avLst/>
          </a:prstGeom>
          <a:solidFill>
            <a:srgbClr val="F3F3F3"/>
          </a:solidFill>
          <a:ln cap="flat" w="76200">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None/>
            </a:pPr>
            <a:r>
              <a:rPr lang="en-US" sz="800">
                <a:latin typeface="Courier New"/>
                <a:ea typeface="Courier New"/>
                <a:cs typeface="Courier New"/>
                <a:sym typeface="Courier New"/>
              </a:rPr>
              <a:t>jour agr ind PPP=H PPP=M PPP=L</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 --- ----- ----- -----</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H   H   H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H   H   M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H   H   L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H   M   H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H   M   M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H   M   L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H   L   H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H   L   M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H   L   L   0.50  0.25  0.25</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M   H   H   0.14  0.14  0.71</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M   H   M   0.25  0.25  0.50</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M   H   L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M   M   H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M   M   M   0.08  0.83  0.08</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M   M   L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M   L   H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M   L   M   0.50  0.33  0.17</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M   L   L   0.40  0.40  0.20</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L   H   H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L   H   M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L   H   L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L   M   H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L   M   M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L   M   L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L   L   H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L   L   M   0.33  0.33  0.33</a:t>
            </a:r>
          </a:p>
          <a:p>
            <a:pPr indent="0" lvl="0" marL="0" marR="0" rtl="0" algn="l">
              <a:lnSpc>
                <a:spcPct val="100000"/>
              </a:lnSpc>
              <a:spcBef>
                <a:spcPts val="0"/>
              </a:spcBef>
              <a:spcAft>
                <a:spcPts val="0"/>
              </a:spcAft>
              <a:buNone/>
            </a:pPr>
            <a:r>
              <a:rPr lang="en-US" sz="800">
                <a:latin typeface="Courier New"/>
                <a:ea typeface="Courier New"/>
                <a:cs typeface="Courier New"/>
                <a:sym typeface="Courier New"/>
              </a:rPr>
              <a:t>  L   L   L   0.33  0.33  0.33</a:t>
            </a:r>
          </a:p>
        </p:txBody>
      </p:sp>
      <p:sp>
        <p:nvSpPr>
          <p:cNvPr id="682" name="Shape 682"/>
          <p:cNvSpPr txBox="1"/>
          <p:nvPr>
            <p:ph idx="1" type="body"/>
          </p:nvPr>
        </p:nvSpPr>
        <p:spPr>
          <a:xfrm>
            <a:off x="3975850" y="4039225"/>
            <a:ext cx="3929999" cy="484799"/>
          </a:xfrm>
          <a:prstGeom prst="rect">
            <a:avLst/>
          </a:prstGeom>
          <a:ln>
            <a:noFill/>
          </a:ln>
        </p:spPr>
        <p:txBody>
          <a:bodyPr anchorCtr="0" anchor="ctr" bIns="91425" lIns="91425" rIns="91425" tIns="91425">
            <a:noAutofit/>
          </a:bodyPr>
          <a:lstStyle/>
          <a:p>
            <a:pPr indent="0" lvl="0" marL="0" rtl="0" algn="ctr">
              <a:lnSpc>
                <a:spcPct val="115000"/>
              </a:lnSpc>
              <a:spcBef>
                <a:spcPts val="0"/>
              </a:spcBef>
              <a:buNone/>
            </a:pPr>
            <a:r>
              <a:rPr b="0" lang="en-US" sz="3000">
                <a:latin typeface="Georgia"/>
                <a:ea typeface="Georgia"/>
                <a:cs typeface="Georgia"/>
                <a:sym typeface="Georgia"/>
              </a:rPr>
              <a:t>P(PPP|Evidences)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77"/>
                                        </p:tgtEl>
                                        <p:attrNameLst>
                                          <p:attrName>style.visibility</p:attrName>
                                        </p:attrNameLst>
                                      </p:cBhvr>
                                      <p:to>
                                        <p:strVal val="visible"/>
                                      </p:to>
                                    </p:set>
                                    <p:animEffect filter="fade" transition="in">
                                      <p:cBhvr>
                                        <p:cTn dur="500"/>
                                        <p:tgtEl>
                                          <p:spTgt spid="677"/>
                                        </p:tgtEl>
                                      </p:cBhvr>
                                    </p:animEffect>
                                  </p:childTnLst>
                                </p:cTn>
                              </p:par>
                              <p:par>
                                <p:cTn fill="hold" nodeType="withEffect" presetClass="entr" presetID="10" presetSubtype="0">
                                  <p:stCondLst>
                                    <p:cond delay="0"/>
                                  </p:stCondLst>
                                  <p:childTnLst>
                                    <p:set>
                                      <p:cBhvr>
                                        <p:cTn dur="1" fill="hold">
                                          <p:stCondLst>
                                            <p:cond delay="0"/>
                                          </p:stCondLst>
                                        </p:cTn>
                                        <p:tgtEl>
                                          <p:spTgt spid="679"/>
                                        </p:tgtEl>
                                        <p:attrNameLst>
                                          <p:attrName>style.visibility</p:attrName>
                                        </p:attrNameLst>
                                      </p:cBhvr>
                                      <p:to>
                                        <p:strVal val="visible"/>
                                      </p:to>
                                    </p:set>
                                    <p:animEffect filter="fade" transition="in">
                                      <p:cBhvr>
                                        <p:cTn dur="500"/>
                                        <p:tgtEl>
                                          <p:spTgt spid="67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78"/>
                                        </p:tgtEl>
                                        <p:attrNameLst>
                                          <p:attrName>style.visibility</p:attrName>
                                        </p:attrNameLst>
                                      </p:cBhvr>
                                      <p:to>
                                        <p:strVal val="visible"/>
                                      </p:to>
                                    </p:set>
                                    <p:animEffect filter="fade" transition="in">
                                      <p:cBhvr>
                                        <p:cTn dur="500"/>
                                        <p:tgtEl>
                                          <p:spTgt spid="678"/>
                                        </p:tgtEl>
                                      </p:cBhvr>
                                    </p:animEffect>
                                  </p:childTnLst>
                                </p:cTn>
                              </p:par>
                              <p:par>
                                <p:cTn fill="hold" nodeType="withEffect" presetClass="entr" presetID="10" presetSubtype="0">
                                  <p:stCondLst>
                                    <p:cond delay="0"/>
                                  </p:stCondLst>
                                  <p:childTnLst>
                                    <p:set>
                                      <p:cBhvr>
                                        <p:cTn dur="1" fill="hold">
                                          <p:stCondLst>
                                            <p:cond delay="0"/>
                                          </p:stCondLst>
                                        </p:cTn>
                                        <p:tgtEl>
                                          <p:spTgt spid="680"/>
                                        </p:tgtEl>
                                        <p:attrNameLst>
                                          <p:attrName>style.visibility</p:attrName>
                                        </p:attrNameLst>
                                      </p:cBhvr>
                                      <p:to>
                                        <p:strVal val="visible"/>
                                      </p:to>
                                    </p:set>
                                    <p:animEffect filter="fade" transition="in">
                                      <p:cBhvr>
                                        <p:cTn dur="500"/>
                                        <p:tgtEl>
                                          <p:spTgt spid="6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1000"/>
                                        <p:tgtEl>
                                          <p:spTgt spid="6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7" name="Shape 687"/>
        <p:cNvGrpSpPr/>
        <p:nvPr/>
      </p:nvGrpSpPr>
      <p:grpSpPr>
        <a:xfrm>
          <a:off x="0" y="0"/>
          <a:ext cx="0" cy="0"/>
          <a:chOff x="0" y="0"/>
          <a:chExt cx="0" cy="0"/>
        </a:xfrm>
      </p:grpSpPr>
      <p:sp>
        <p:nvSpPr>
          <p:cNvPr id="688" name="Shape 688"/>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689" name="Shape 689"/>
          <p:cNvSpPr txBox="1"/>
          <p:nvPr>
            <p:ph idx="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sp>
        <p:nvSpPr>
          <p:cNvPr id="690" name="Shape 690"/>
          <p:cNvSpPr txBox="1"/>
          <p:nvPr>
            <p:ph idx="3"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sp>
        <p:nvSpPr>
          <p:cNvPr id="691" name="Shape 691"/>
          <p:cNvSpPr/>
          <p:nvPr/>
        </p:nvSpPr>
        <p:spPr>
          <a:xfrm>
            <a:off x="377300" y="1966225"/>
            <a:ext cx="5753699" cy="4292999"/>
          </a:xfrm>
          <a:prstGeom prst="roundRect">
            <a:avLst>
              <a:gd fmla="val 4755" name="adj"/>
            </a:avLst>
          </a:prstGeom>
          <a:noFill/>
          <a:ln cap="flat" w="50800">
            <a:solidFill>
              <a:srgbClr val="FFC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92" name="Shape 692"/>
          <p:cNvSpPr/>
          <p:nvPr/>
        </p:nvSpPr>
        <p:spPr>
          <a:xfrm>
            <a:off x="550775" y="3477775"/>
            <a:ext cx="5480399" cy="540899"/>
          </a:xfrm>
          <a:prstGeom prst="roundRect">
            <a:avLst>
              <a:gd fmla="val 16667" name="adj"/>
            </a:avLst>
          </a:prstGeom>
          <a:solidFill>
            <a:srgbClr val="B7B7B7"/>
          </a:solidFill>
          <a:ln cap="flat" w="1905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SzPct val="45833"/>
              <a:buNone/>
            </a:pPr>
            <a:r>
              <a:rPr b="1" lang="en-US" sz="2400">
                <a:solidFill>
                  <a:srgbClr val="999999"/>
                </a:solidFill>
                <a:latin typeface="Quattrocento"/>
                <a:ea typeface="Quattrocento"/>
                <a:cs typeface="Quattrocento"/>
                <a:sym typeface="Quattrocento"/>
              </a:rPr>
              <a:t>Problem Definition &amp; Formulation</a:t>
            </a:r>
          </a:p>
        </p:txBody>
      </p:sp>
      <p:sp>
        <p:nvSpPr>
          <p:cNvPr id="693" name="Shape 693"/>
          <p:cNvSpPr/>
          <p:nvPr/>
        </p:nvSpPr>
        <p:spPr>
          <a:xfrm>
            <a:off x="569125" y="4167150"/>
            <a:ext cx="5462100" cy="553200"/>
          </a:xfrm>
          <a:prstGeom prst="roundRect">
            <a:avLst>
              <a:gd fmla="val 16667" name="adj"/>
            </a:avLst>
          </a:prstGeom>
          <a:solidFill>
            <a:srgbClr val="B7B7B7"/>
          </a:solidFill>
          <a:ln cap="flat" w="1905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SzPct val="45833"/>
              <a:buNone/>
            </a:pPr>
            <a:r>
              <a:rPr b="1" lang="en-US" sz="2400">
                <a:solidFill>
                  <a:srgbClr val="999999"/>
                </a:solidFill>
                <a:latin typeface="Quattrocento"/>
                <a:ea typeface="Quattrocento"/>
                <a:cs typeface="Quattrocento"/>
                <a:sym typeface="Quattrocento"/>
              </a:rPr>
              <a:t>Proposed Method &amp; Implementation</a:t>
            </a:r>
          </a:p>
        </p:txBody>
      </p:sp>
      <p:sp>
        <p:nvSpPr>
          <p:cNvPr id="694" name="Shape 694"/>
          <p:cNvSpPr/>
          <p:nvPr/>
        </p:nvSpPr>
        <p:spPr>
          <a:xfrm>
            <a:off x="532322" y="4857000"/>
            <a:ext cx="5462100" cy="553200"/>
          </a:xfrm>
          <a:prstGeom prst="roundRect">
            <a:avLst>
              <a:gd fmla="val 16667" name="adj"/>
            </a:avLst>
          </a:prstGeom>
          <a:gradFill>
            <a:gsLst>
              <a:gs pos="0">
                <a:schemeClr val="dk1"/>
              </a:gs>
              <a:gs pos="80000">
                <a:schemeClr val="dk1"/>
              </a:gs>
              <a:gs pos="100000">
                <a:schemeClr val="dk1"/>
              </a:gs>
            </a:gsLst>
            <a:lin ang="16200037" scaled="0"/>
          </a:gradFill>
          <a:ln cap="flat"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1" lang="en-US" sz="2400">
                <a:solidFill>
                  <a:srgbClr val="FFFF00"/>
                </a:solidFill>
                <a:latin typeface="Quattrocento"/>
                <a:ea typeface="Quattrocento"/>
                <a:cs typeface="Quattrocento"/>
                <a:sym typeface="Quattrocento"/>
              </a:rPr>
              <a:t>Experimental Results</a:t>
            </a:r>
          </a:p>
        </p:txBody>
      </p:sp>
      <p:sp>
        <p:nvSpPr>
          <p:cNvPr id="695" name="Shape 695"/>
          <p:cNvSpPr/>
          <p:nvPr/>
        </p:nvSpPr>
        <p:spPr>
          <a:xfrm>
            <a:off x="393374" y="1228400"/>
            <a:ext cx="5592900" cy="533399"/>
          </a:xfrm>
          <a:prstGeom prst="roundRect">
            <a:avLst>
              <a:gd fmla="val 16667" name="adj"/>
            </a:avLst>
          </a:prstGeom>
          <a:gradFill>
            <a:gsLst>
              <a:gs pos="0">
                <a:srgbClr val="D09A12"/>
              </a:gs>
              <a:gs pos="27000">
                <a:srgbClr val="D09A12"/>
              </a:gs>
              <a:gs pos="79000">
                <a:srgbClr val="FFC000"/>
              </a:gs>
              <a:gs pos="100000">
                <a:srgbClr val="FFC000"/>
              </a:gs>
            </a:gsLst>
            <a:lin ang="16200037" scaled="0"/>
          </a:gradFill>
          <a:ln cap="flat" w="9525">
            <a:solidFill>
              <a:srgbClr val="F6923F"/>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800">
                <a:solidFill>
                  <a:schemeClr val="dk1"/>
                </a:solidFill>
                <a:latin typeface="Georgia"/>
                <a:ea typeface="Georgia"/>
                <a:cs typeface="Georgia"/>
                <a:sym typeface="Georgia"/>
              </a:rPr>
              <a:t>Agenda</a:t>
            </a:r>
          </a:p>
        </p:txBody>
      </p:sp>
      <p:sp>
        <p:nvSpPr>
          <p:cNvPr id="696" name="Shape 696"/>
          <p:cNvSpPr/>
          <p:nvPr/>
        </p:nvSpPr>
        <p:spPr>
          <a:xfrm>
            <a:off x="549174" y="2110225"/>
            <a:ext cx="5480399" cy="540899"/>
          </a:xfrm>
          <a:prstGeom prst="roundRect">
            <a:avLst>
              <a:gd fmla="val 16667" name="adj"/>
            </a:avLst>
          </a:prstGeom>
          <a:solidFill>
            <a:srgbClr val="B7B7B7"/>
          </a:solidFill>
          <a:ln cap="flat" w="1905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SzPct val="45833"/>
              <a:buNone/>
            </a:pPr>
            <a:r>
              <a:rPr b="1" lang="en-US" sz="2400">
                <a:solidFill>
                  <a:srgbClr val="999999"/>
                </a:solidFill>
                <a:latin typeface="Quattrocento"/>
                <a:ea typeface="Quattrocento"/>
                <a:cs typeface="Quattrocento"/>
                <a:sym typeface="Quattrocento"/>
              </a:rPr>
              <a:t>Introduction &amp; Motivation</a:t>
            </a:r>
          </a:p>
        </p:txBody>
      </p:sp>
      <p:sp>
        <p:nvSpPr>
          <p:cNvPr id="697" name="Shape 697"/>
          <p:cNvSpPr/>
          <p:nvPr/>
        </p:nvSpPr>
        <p:spPr>
          <a:xfrm>
            <a:off x="539098" y="5562600"/>
            <a:ext cx="5462100" cy="553200"/>
          </a:xfrm>
          <a:prstGeom prst="roundRect">
            <a:avLst>
              <a:gd fmla="val 16667" name="adj"/>
            </a:avLst>
          </a:prstGeom>
          <a:solidFill>
            <a:srgbClr val="B7B7B7"/>
          </a:solidFill>
          <a:ln cap="flat" w="1905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SzPct val="45833"/>
              <a:buNone/>
            </a:pPr>
            <a:r>
              <a:rPr b="1" lang="en-US" sz="2400">
                <a:solidFill>
                  <a:srgbClr val="999999"/>
                </a:solidFill>
                <a:latin typeface="Quattrocento"/>
                <a:ea typeface="Quattrocento"/>
                <a:cs typeface="Quattrocento"/>
                <a:sym typeface="Quattrocento"/>
              </a:rPr>
              <a:t>Conclusion</a:t>
            </a:r>
          </a:p>
        </p:txBody>
      </p:sp>
      <p:sp>
        <p:nvSpPr>
          <p:cNvPr id="698" name="Shape 698"/>
          <p:cNvSpPr/>
          <p:nvPr/>
        </p:nvSpPr>
        <p:spPr>
          <a:xfrm>
            <a:off x="549177" y="2796025"/>
            <a:ext cx="5462100" cy="540899"/>
          </a:xfrm>
          <a:prstGeom prst="roundRect">
            <a:avLst>
              <a:gd fmla="val 16667" name="adj"/>
            </a:avLst>
          </a:prstGeom>
          <a:solidFill>
            <a:srgbClr val="B7B7B7"/>
          </a:solidFill>
          <a:ln cap="flat" w="1905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45833"/>
              <a:buFont typeface="Arial"/>
              <a:buNone/>
            </a:pPr>
            <a:r>
              <a:rPr b="1" lang="en-US" sz="2400">
                <a:solidFill>
                  <a:srgbClr val="999999"/>
                </a:solidFill>
                <a:latin typeface="Quattrocento"/>
                <a:ea typeface="Quattrocento"/>
                <a:cs typeface="Quattrocento"/>
                <a:sym typeface="Quattrocento"/>
              </a:rPr>
              <a:t>Related Works</a:t>
            </a:r>
          </a:p>
        </p:txBody>
      </p:sp>
      <p:sp>
        <p:nvSpPr>
          <p:cNvPr id="699" name="Shape 699"/>
          <p:cNvSpPr txBox="1"/>
          <p:nvPr>
            <p:ph idx="4"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sp>
        <p:nvSpPr>
          <p:cNvPr id="700" name="Shape 700"/>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701" name="Shape 701"/>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6" name="Shape 706"/>
        <p:cNvGrpSpPr/>
        <p:nvPr/>
      </p:nvGrpSpPr>
      <p:grpSpPr>
        <a:xfrm>
          <a:off x="0" y="0"/>
          <a:ext cx="0" cy="0"/>
          <a:chOff x="0" y="0"/>
          <a:chExt cx="0" cy="0"/>
        </a:xfrm>
      </p:grpSpPr>
      <p:sp>
        <p:nvSpPr>
          <p:cNvPr id="707" name="Shape 707"/>
          <p:cNvSpPr/>
          <p:nvPr/>
        </p:nvSpPr>
        <p:spPr>
          <a:xfrm>
            <a:off x="2723250" y="4498976"/>
            <a:ext cx="3935099" cy="618900"/>
          </a:xfrm>
          <a:prstGeom prst="roundRect">
            <a:avLst>
              <a:gd fmla="val 16667" name="adj"/>
            </a:avLst>
          </a:prstGeom>
          <a:solidFill>
            <a:srgbClr val="FFFF00"/>
          </a:solidFill>
          <a:ln cap="flat"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US" sz="1800">
                <a:solidFill>
                  <a:schemeClr val="dk1"/>
                </a:solidFill>
                <a:latin typeface="Constantia"/>
                <a:ea typeface="Constantia"/>
                <a:cs typeface="Constantia"/>
                <a:sym typeface="Constantia"/>
              </a:rPr>
              <a:t>Constructed BN2</a:t>
            </a:r>
          </a:p>
          <a:p>
            <a:pPr lvl="0" rtl="0" algn="ctr">
              <a:spcBef>
                <a:spcPts val="0"/>
              </a:spcBef>
              <a:buClr>
                <a:schemeClr val="dk1"/>
              </a:buClr>
              <a:buFont typeface="Arial"/>
              <a:buNone/>
            </a:pPr>
            <a:r>
              <a:t/>
            </a:r>
            <a:endParaRPr b="1" sz="1800">
              <a:solidFill>
                <a:schemeClr val="dk1"/>
              </a:solidFill>
              <a:latin typeface="Constantia"/>
              <a:ea typeface="Constantia"/>
              <a:cs typeface="Constantia"/>
              <a:sym typeface="Constantia"/>
            </a:endParaRPr>
          </a:p>
        </p:txBody>
      </p:sp>
      <p:sp>
        <p:nvSpPr>
          <p:cNvPr id="708" name="Shape 708"/>
          <p:cNvSpPr/>
          <p:nvPr/>
        </p:nvSpPr>
        <p:spPr>
          <a:xfrm>
            <a:off x="1047600" y="1460598"/>
            <a:ext cx="6858000" cy="1476599"/>
          </a:xfrm>
          <a:prstGeom prst="rect">
            <a:avLst/>
          </a:prstGeom>
          <a:noFill/>
          <a:ln>
            <a:noFill/>
          </a:ln>
        </p:spPr>
        <p:txBody>
          <a:bodyPr anchorCtr="0" anchor="t" bIns="45700" lIns="91425" rIns="91425" tIns="45700">
            <a:noAutofit/>
          </a:bodyPr>
          <a:lstStyle/>
          <a:p>
            <a:pPr indent="0" lvl="1" marL="457200" marR="0" rtl="0" algn="ctr">
              <a:lnSpc>
                <a:spcPct val="150000"/>
              </a:lnSpc>
              <a:spcBef>
                <a:spcPts val="0"/>
              </a:spcBef>
              <a:buSzPct val="25000"/>
              <a:buNone/>
            </a:pPr>
            <a:r>
              <a:rPr b="1" lang="en-US" sz="9600">
                <a:solidFill>
                  <a:schemeClr val="dk1"/>
                </a:solidFill>
                <a:latin typeface="Constantia"/>
                <a:ea typeface="Constantia"/>
                <a:cs typeface="Constantia"/>
                <a:sym typeface="Constantia"/>
              </a:rPr>
              <a:t>Results</a:t>
            </a:r>
          </a:p>
        </p:txBody>
      </p:sp>
      <p:sp>
        <p:nvSpPr>
          <p:cNvPr id="709" name="Shape 709"/>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710" name="Shape 710"/>
          <p:cNvSpPr/>
          <p:nvPr/>
        </p:nvSpPr>
        <p:spPr>
          <a:xfrm>
            <a:off x="2723250" y="3093950"/>
            <a:ext cx="3935099" cy="618900"/>
          </a:xfrm>
          <a:prstGeom prst="roundRect">
            <a:avLst>
              <a:gd fmla="val 16667" name="adj"/>
            </a:avLst>
          </a:prstGeom>
          <a:solidFill>
            <a:srgbClr val="FFFF00"/>
          </a:solidFill>
          <a:ln cap="flat" w="19050">
            <a:solidFill>
              <a:srgbClr val="434343"/>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US" sz="1800">
                <a:latin typeface="Constantia"/>
                <a:ea typeface="Constantia"/>
                <a:cs typeface="Constantia"/>
                <a:sym typeface="Constantia"/>
              </a:rPr>
              <a:t>STE to construct BN1 and BN2</a:t>
            </a:r>
          </a:p>
        </p:txBody>
      </p:sp>
      <p:sp>
        <p:nvSpPr>
          <p:cNvPr id="711" name="Shape 711"/>
          <p:cNvSpPr/>
          <p:nvPr/>
        </p:nvSpPr>
        <p:spPr>
          <a:xfrm>
            <a:off x="2723250" y="3794007"/>
            <a:ext cx="3935099" cy="618900"/>
          </a:xfrm>
          <a:prstGeom prst="roundRect">
            <a:avLst>
              <a:gd fmla="val 16667" name="adj"/>
            </a:avLst>
          </a:prstGeom>
          <a:solidFill>
            <a:srgbClr val="FFFF00"/>
          </a:solidFill>
          <a:ln cap="flat"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Clr>
                <a:schemeClr val="dk1"/>
              </a:buClr>
              <a:buSzPct val="61111"/>
              <a:buFont typeface="Arial"/>
              <a:buNone/>
            </a:pPr>
            <a:r>
              <a:rPr b="1" lang="en-US" sz="1800">
                <a:solidFill>
                  <a:schemeClr val="dk1"/>
                </a:solidFill>
                <a:latin typeface="Constantia"/>
                <a:ea typeface="Constantia"/>
                <a:cs typeface="Constantia"/>
                <a:sym typeface="Constantia"/>
              </a:rPr>
              <a:t>Constructed BN1</a:t>
            </a:r>
          </a:p>
        </p:txBody>
      </p:sp>
      <p:sp>
        <p:nvSpPr>
          <p:cNvPr id="712" name="Shape 712"/>
          <p:cNvSpPr/>
          <p:nvPr/>
        </p:nvSpPr>
        <p:spPr>
          <a:xfrm>
            <a:off x="2723250" y="5199034"/>
            <a:ext cx="3935099" cy="618900"/>
          </a:xfrm>
          <a:prstGeom prst="roundRect">
            <a:avLst>
              <a:gd fmla="val 16667" name="adj"/>
            </a:avLst>
          </a:prstGeom>
          <a:solidFill>
            <a:srgbClr val="FFFF00"/>
          </a:solidFill>
          <a:ln cap="flat"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Clr>
                <a:schemeClr val="dk1"/>
              </a:buClr>
              <a:buSzPct val="61111"/>
              <a:buFont typeface="Arial"/>
              <a:buNone/>
            </a:pPr>
            <a:r>
              <a:rPr b="1" lang="en-US" sz="1800">
                <a:solidFill>
                  <a:schemeClr val="dk1"/>
                </a:solidFill>
                <a:latin typeface="Constantia"/>
                <a:ea typeface="Constantia"/>
                <a:cs typeface="Constantia"/>
                <a:sym typeface="Constantia"/>
              </a:rPr>
              <a:t>Accuracy for Baseline &amp; BN1</a:t>
            </a:r>
          </a:p>
        </p:txBody>
      </p:sp>
      <p:sp>
        <p:nvSpPr>
          <p:cNvPr id="713" name="Shape 713"/>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714" name="Shape 714"/>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10"/>
                                        </p:tgtEl>
                                        <p:attrNameLst>
                                          <p:attrName>style.visibility</p:attrName>
                                        </p:attrNameLst>
                                      </p:cBhvr>
                                      <p:to>
                                        <p:strVal val="visible"/>
                                      </p:to>
                                    </p:set>
                                    <p:animEffect filter="fade" transition="in">
                                      <p:cBhvr>
                                        <p:cTn dur="1000"/>
                                        <p:tgtEl>
                                          <p:spTgt spid="71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11"/>
                                        </p:tgtEl>
                                        <p:attrNameLst>
                                          <p:attrName>style.visibility</p:attrName>
                                        </p:attrNameLst>
                                      </p:cBhvr>
                                      <p:to>
                                        <p:strVal val="visible"/>
                                      </p:to>
                                    </p:set>
                                    <p:animEffect filter="fade" transition="in">
                                      <p:cBhvr>
                                        <p:cTn dur="1000"/>
                                        <p:tgtEl>
                                          <p:spTgt spid="71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07"/>
                                        </p:tgtEl>
                                        <p:attrNameLst>
                                          <p:attrName>style.visibility</p:attrName>
                                        </p:attrNameLst>
                                      </p:cBhvr>
                                      <p:to>
                                        <p:strVal val="visible"/>
                                      </p:to>
                                    </p:set>
                                    <p:animEffect filter="fade" transition="in">
                                      <p:cBhvr>
                                        <p:cTn dur="1000"/>
                                        <p:tgtEl>
                                          <p:spTgt spid="707"/>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712"/>
                                        </p:tgtEl>
                                        <p:attrNameLst>
                                          <p:attrName>style.visibility</p:attrName>
                                        </p:attrNameLst>
                                      </p:cBhvr>
                                      <p:to>
                                        <p:strVal val="visible"/>
                                      </p:to>
                                    </p:set>
                                    <p:animEffect filter="fade" transition="in">
                                      <p:cBhvr>
                                        <p:cTn dur="1000"/>
                                        <p:tgtEl>
                                          <p:spTgt spid="7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9" name="Shape 719"/>
        <p:cNvGrpSpPr/>
        <p:nvPr/>
      </p:nvGrpSpPr>
      <p:grpSpPr>
        <a:xfrm>
          <a:off x="0" y="0"/>
          <a:ext cx="0" cy="0"/>
          <a:chOff x="0" y="0"/>
          <a:chExt cx="0" cy="0"/>
        </a:xfrm>
      </p:grpSpPr>
      <p:sp>
        <p:nvSpPr>
          <p:cNvPr id="720" name="Shape 720"/>
          <p:cNvSpPr txBox="1"/>
          <p:nvPr>
            <p:ph type="title"/>
          </p:nvPr>
        </p:nvSpPr>
        <p:spPr>
          <a:xfrm>
            <a:off x="79250" y="714775"/>
            <a:ext cx="9036299" cy="484799"/>
          </a:xfrm>
          <a:prstGeom prst="rect">
            <a:avLst/>
          </a:prstGeom>
          <a:ln>
            <a:noFill/>
          </a:ln>
        </p:spPr>
        <p:txBody>
          <a:bodyPr anchorCtr="0" anchor="ctr" bIns="91425" lIns="91425" rIns="91425" tIns="91425">
            <a:noAutofit/>
          </a:bodyPr>
          <a:lstStyle/>
          <a:p>
            <a:pPr lvl="0" rtl="0" algn="ctr">
              <a:spcBef>
                <a:spcPts val="0"/>
              </a:spcBef>
              <a:buNone/>
            </a:pPr>
            <a:r>
              <a:rPr lang="en-US"/>
              <a:t>Bayesian Network Structures</a:t>
            </a:r>
          </a:p>
        </p:txBody>
      </p:sp>
      <p:sp>
        <p:nvSpPr>
          <p:cNvPr id="721" name="Shape 721"/>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722" name="Shape 722"/>
          <p:cNvSpPr txBox="1"/>
          <p:nvPr>
            <p:ph idx="2" type="title"/>
          </p:nvPr>
        </p:nvSpPr>
        <p:spPr>
          <a:xfrm>
            <a:off x="556050" y="1356375"/>
            <a:ext cx="4202399" cy="484799"/>
          </a:xfrm>
          <a:prstGeom prst="rect">
            <a:avLst/>
          </a:prstGeom>
          <a:solidFill>
            <a:srgbClr val="FFFF00"/>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u="none">
                <a:solidFill>
                  <a:schemeClr val="dk1"/>
                </a:solidFill>
              </a:rPr>
              <a:t>Baise Line Structure:</a:t>
            </a:r>
          </a:p>
        </p:txBody>
      </p:sp>
      <p:sp>
        <p:nvSpPr>
          <p:cNvPr id="723" name="Shape 723"/>
          <p:cNvSpPr/>
          <p:nvPr/>
        </p:nvSpPr>
        <p:spPr>
          <a:xfrm>
            <a:off x="5774264" y="2042695"/>
            <a:ext cx="1222200" cy="12156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b="1" lang="en-US" sz="1200">
                <a:solidFill>
                  <a:srgbClr val="FFFF00"/>
                </a:solidFill>
              </a:rPr>
              <a:t>Goverment</a:t>
            </a:r>
          </a:p>
          <a:p>
            <a:pPr lvl="0" rtl="0" algn="ctr">
              <a:spcBef>
                <a:spcPts val="0"/>
              </a:spcBef>
              <a:buNone/>
            </a:pPr>
            <a:r>
              <a:rPr b="1" lang="en-US" sz="1200">
                <a:solidFill>
                  <a:srgbClr val="FFFF00"/>
                </a:solidFill>
              </a:rPr>
              <a:t>spending</a:t>
            </a:r>
          </a:p>
        </p:txBody>
      </p:sp>
      <p:grpSp>
        <p:nvGrpSpPr>
          <p:cNvPr id="724" name="Shape 724"/>
          <p:cNvGrpSpPr/>
          <p:nvPr/>
        </p:nvGrpSpPr>
        <p:grpSpPr>
          <a:xfrm>
            <a:off x="698477" y="2042703"/>
            <a:ext cx="7972035" cy="4572666"/>
            <a:chOff x="2149925" y="2423800"/>
            <a:chExt cx="5089074" cy="2878425"/>
          </a:xfrm>
        </p:grpSpPr>
        <p:sp>
          <p:nvSpPr>
            <p:cNvPr id="725" name="Shape 725"/>
            <p:cNvSpPr/>
            <p:nvPr/>
          </p:nvSpPr>
          <p:spPr>
            <a:xfrm>
              <a:off x="2149925" y="2423800"/>
              <a:ext cx="831299" cy="8271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US" sz="1200">
                  <a:solidFill>
                    <a:srgbClr val="FFFF00"/>
                  </a:solidFill>
                </a:rPr>
                <a:t>College</a:t>
              </a:r>
            </a:p>
          </p:txBody>
        </p:sp>
        <p:sp>
          <p:nvSpPr>
            <p:cNvPr id="726" name="Shape 726"/>
            <p:cNvSpPr/>
            <p:nvPr/>
          </p:nvSpPr>
          <p:spPr>
            <a:xfrm>
              <a:off x="3243325" y="2423800"/>
              <a:ext cx="831299" cy="8271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200">
                  <a:solidFill>
                    <a:srgbClr val="FFFF00"/>
                  </a:solidFill>
                </a:rPr>
                <a:t>Agriculture</a:t>
              </a:r>
            </a:p>
          </p:txBody>
        </p:sp>
        <p:sp>
          <p:nvSpPr>
            <p:cNvPr id="727" name="Shape 727"/>
            <p:cNvSpPr/>
            <p:nvPr/>
          </p:nvSpPr>
          <p:spPr>
            <a:xfrm>
              <a:off x="4336725" y="2423800"/>
              <a:ext cx="831299" cy="8271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200">
                  <a:solidFill>
                    <a:srgbClr val="FFFF00"/>
                  </a:solidFill>
                </a:rPr>
                <a:t>Industry</a:t>
              </a:r>
            </a:p>
          </p:txBody>
        </p:sp>
        <p:sp>
          <p:nvSpPr>
            <p:cNvPr id="728" name="Shape 728"/>
            <p:cNvSpPr/>
            <p:nvPr/>
          </p:nvSpPr>
          <p:spPr>
            <a:xfrm>
              <a:off x="6407700" y="2423800"/>
              <a:ext cx="831299" cy="8271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200">
                  <a:solidFill>
                    <a:srgbClr val="FFFF00"/>
                  </a:solidFill>
                </a:rPr>
                <a:t>Journal Article</a:t>
              </a:r>
            </a:p>
          </p:txBody>
        </p:sp>
        <p:sp>
          <p:nvSpPr>
            <p:cNvPr id="729" name="Shape 729"/>
            <p:cNvSpPr/>
            <p:nvPr/>
          </p:nvSpPr>
          <p:spPr>
            <a:xfrm>
              <a:off x="4336725" y="4475125"/>
              <a:ext cx="831299" cy="827100"/>
            </a:xfrm>
            <a:prstGeom prst="ellipse">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800"/>
                <a:t>PPP</a:t>
              </a:r>
            </a:p>
          </p:txBody>
        </p:sp>
        <p:cxnSp>
          <p:nvCxnSpPr>
            <p:cNvPr id="730" name="Shape 730"/>
            <p:cNvCxnSpPr>
              <a:stCxn id="725" idx="4"/>
              <a:endCxn id="729" idx="0"/>
            </p:cNvCxnSpPr>
            <p:nvPr/>
          </p:nvCxnSpPr>
          <p:spPr>
            <a:xfrm>
              <a:off x="2565574" y="3250900"/>
              <a:ext cx="2186699" cy="1224300"/>
            </a:xfrm>
            <a:prstGeom prst="straightConnector1">
              <a:avLst/>
            </a:prstGeom>
            <a:noFill/>
            <a:ln cap="flat" w="19050">
              <a:solidFill>
                <a:srgbClr val="000000"/>
              </a:solidFill>
              <a:prstDash val="solid"/>
              <a:round/>
              <a:headEnd len="lg" w="lg" type="none"/>
              <a:tailEnd len="lg" w="lg" type="triangle"/>
            </a:ln>
          </p:spPr>
        </p:cxnSp>
        <p:cxnSp>
          <p:nvCxnSpPr>
            <p:cNvPr id="731" name="Shape 731"/>
            <p:cNvCxnSpPr>
              <a:stCxn id="726" idx="4"/>
              <a:endCxn id="729" idx="0"/>
            </p:cNvCxnSpPr>
            <p:nvPr/>
          </p:nvCxnSpPr>
          <p:spPr>
            <a:xfrm>
              <a:off x="3658974" y="3250900"/>
              <a:ext cx="1093200" cy="1224300"/>
            </a:xfrm>
            <a:prstGeom prst="straightConnector1">
              <a:avLst/>
            </a:prstGeom>
            <a:noFill/>
            <a:ln cap="flat" w="19050">
              <a:solidFill>
                <a:srgbClr val="000000"/>
              </a:solidFill>
              <a:prstDash val="solid"/>
              <a:round/>
              <a:headEnd len="lg" w="lg" type="none"/>
              <a:tailEnd len="lg" w="lg" type="triangle"/>
            </a:ln>
          </p:spPr>
        </p:cxnSp>
        <p:cxnSp>
          <p:nvCxnSpPr>
            <p:cNvPr id="732" name="Shape 732"/>
            <p:cNvCxnSpPr>
              <a:stCxn id="727" idx="4"/>
              <a:endCxn id="729" idx="0"/>
            </p:cNvCxnSpPr>
            <p:nvPr/>
          </p:nvCxnSpPr>
          <p:spPr>
            <a:xfrm>
              <a:off x="4752374" y="3250900"/>
              <a:ext cx="0" cy="1224300"/>
            </a:xfrm>
            <a:prstGeom prst="straightConnector1">
              <a:avLst/>
            </a:prstGeom>
            <a:noFill/>
            <a:ln cap="flat" w="19050">
              <a:solidFill>
                <a:srgbClr val="000000"/>
              </a:solidFill>
              <a:prstDash val="solid"/>
              <a:round/>
              <a:headEnd len="lg" w="lg" type="none"/>
              <a:tailEnd len="lg" w="lg" type="triangle"/>
            </a:ln>
          </p:spPr>
        </p:cxnSp>
        <p:cxnSp>
          <p:nvCxnSpPr>
            <p:cNvPr id="733" name="Shape 733"/>
            <p:cNvCxnSpPr>
              <a:stCxn id="723" idx="4"/>
              <a:endCxn id="729" idx="0"/>
            </p:cNvCxnSpPr>
            <p:nvPr/>
          </p:nvCxnSpPr>
          <p:spPr>
            <a:xfrm flipH="1">
              <a:off x="4752439" y="3188997"/>
              <a:ext cx="1027800" cy="1286100"/>
            </a:xfrm>
            <a:prstGeom prst="straightConnector1">
              <a:avLst/>
            </a:prstGeom>
            <a:noFill/>
            <a:ln cap="flat" w="19050">
              <a:solidFill>
                <a:srgbClr val="000000"/>
              </a:solidFill>
              <a:prstDash val="solid"/>
              <a:round/>
              <a:headEnd len="lg" w="lg" type="none"/>
              <a:tailEnd len="lg" w="lg" type="triangle"/>
            </a:ln>
          </p:spPr>
        </p:cxnSp>
        <p:cxnSp>
          <p:nvCxnSpPr>
            <p:cNvPr id="734" name="Shape 734"/>
            <p:cNvCxnSpPr>
              <a:stCxn id="728" idx="4"/>
              <a:endCxn id="729" idx="0"/>
            </p:cNvCxnSpPr>
            <p:nvPr/>
          </p:nvCxnSpPr>
          <p:spPr>
            <a:xfrm flipH="1">
              <a:off x="4752449" y="3250900"/>
              <a:ext cx="2070900" cy="1224300"/>
            </a:xfrm>
            <a:prstGeom prst="straightConnector1">
              <a:avLst/>
            </a:prstGeom>
            <a:noFill/>
            <a:ln cap="flat" w="19050">
              <a:solidFill>
                <a:srgbClr val="000000"/>
              </a:solidFill>
              <a:prstDash val="solid"/>
              <a:round/>
              <a:headEnd len="lg" w="lg" type="none"/>
              <a:tailEnd len="lg" w="lg" type="triangle"/>
            </a:ln>
          </p:spPr>
        </p:cxnSp>
      </p:grpSp>
      <p:sp>
        <p:nvSpPr>
          <p:cNvPr id="735" name="Shape 735"/>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0" name="Shape 740"/>
        <p:cNvGrpSpPr/>
        <p:nvPr/>
      </p:nvGrpSpPr>
      <p:grpSpPr>
        <a:xfrm>
          <a:off x="0" y="0"/>
          <a:ext cx="0" cy="0"/>
          <a:chOff x="0" y="0"/>
          <a:chExt cx="0" cy="0"/>
        </a:xfrm>
      </p:grpSpPr>
      <p:sp>
        <p:nvSpPr>
          <p:cNvPr id="741" name="Shape 741"/>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742" name="Shape 742"/>
          <p:cNvSpPr txBox="1"/>
          <p:nvPr>
            <p:ph type="title"/>
          </p:nvPr>
        </p:nvSpPr>
        <p:spPr>
          <a:xfrm>
            <a:off x="5745600" y="1356375"/>
            <a:ext cx="3246000" cy="484799"/>
          </a:xfrm>
          <a:prstGeom prst="rect">
            <a:avLst/>
          </a:prstGeom>
          <a:solidFill>
            <a:srgbClr val="FFFF00"/>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u="none">
                <a:solidFill>
                  <a:schemeClr val="dk1"/>
                </a:solidFill>
              </a:rPr>
              <a:t>Accuracy</a:t>
            </a:r>
          </a:p>
        </p:txBody>
      </p:sp>
      <p:sp>
        <p:nvSpPr>
          <p:cNvPr id="743" name="Shape 743"/>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744" name="Shape 744"/>
          <p:cNvSpPr/>
          <p:nvPr/>
        </p:nvSpPr>
        <p:spPr>
          <a:xfrm>
            <a:off x="7670700" y="2007699"/>
            <a:ext cx="1292700" cy="492000"/>
          </a:xfrm>
          <a:prstGeom prst="rect">
            <a:avLst/>
          </a:prstGeom>
          <a:solidFill>
            <a:srgbClr val="999999"/>
          </a:solidFill>
          <a:ln>
            <a:noFill/>
          </a:ln>
        </p:spPr>
        <p:txBody>
          <a:bodyPr anchorCtr="0" anchor="ctr" bIns="91425" lIns="91425" rIns="91425" tIns="91425">
            <a:noAutofit/>
          </a:bodyPr>
          <a:lstStyle/>
          <a:p>
            <a:pPr lvl="0" rtl="0" algn="ctr">
              <a:spcBef>
                <a:spcPts val="0"/>
              </a:spcBef>
              <a:buNone/>
            </a:pPr>
            <a:r>
              <a:rPr b="1" lang="en-US" sz="2400">
                <a:solidFill>
                  <a:schemeClr val="dk1"/>
                </a:solidFill>
              </a:rPr>
              <a:t>0.25</a:t>
            </a:r>
          </a:p>
        </p:txBody>
      </p:sp>
      <p:sp>
        <p:nvSpPr>
          <p:cNvPr id="745" name="Shape 745"/>
          <p:cNvSpPr txBox="1"/>
          <p:nvPr>
            <p:ph idx="2" type="title"/>
          </p:nvPr>
        </p:nvSpPr>
        <p:spPr>
          <a:xfrm>
            <a:off x="210300" y="1356375"/>
            <a:ext cx="5288099" cy="484799"/>
          </a:xfrm>
          <a:prstGeom prst="rect">
            <a:avLst/>
          </a:prstGeom>
          <a:solidFill>
            <a:srgbClr val="FFFF00"/>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u="none">
                <a:solidFill>
                  <a:schemeClr val="dk1"/>
                </a:solidFill>
              </a:rPr>
              <a:t>Baseline Structure:</a:t>
            </a:r>
          </a:p>
        </p:txBody>
      </p:sp>
      <p:cxnSp>
        <p:nvCxnSpPr>
          <p:cNvPr id="746" name="Shape 746"/>
          <p:cNvCxnSpPr/>
          <p:nvPr/>
        </p:nvCxnSpPr>
        <p:spPr>
          <a:xfrm flipH="1">
            <a:off x="5589107" y="1353550"/>
            <a:ext cx="3900" cy="4967099"/>
          </a:xfrm>
          <a:prstGeom prst="straightConnector1">
            <a:avLst/>
          </a:prstGeom>
          <a:noFill/>
          <a:ln cap="flat" w="19050">
            <a:solidFill>
              <a:schemeClr val="dk2"/>
            </a:solidFill>
            <a:prstDash val="solid"/>
            <a:round/>
            <a:headEnd len="lg" w="lg" type="none"/>
            <a:tailEnd len="lg" w="lg" type="none"/>
          </a:ln>
        </p:spPr>
      </p:cxnSp>
      <p:sp>
        <p:nvSpPr>
          <p:cNvPr id="747" name="Shape 747"/>
          <p:cNvSpPr txBox="1"/>
          <p:nvPr>
            <p:ph idx="3"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sp>
        <p:nvSpPr>
          <p:cNvPr id="748" name="Shape 748"/>
          <p:cNvSpPr txBox="1"/>
          <p:nvPr>
            <p:ph idx="4" type="title"/>
          </p:nvPr>
        </p:nvSpPr>
        <p:spPr>
          <a:xfrm>
            <a:off x="5745600" y="2007700"/>
            <a:ext cx="1896600" cy="484799"/>
          </a:xfrm>
          <a:prstGeom prst="rect">
            <a:avLst/>
          </a:prstGeom>
          <a:solidFill>
            <a:srgbClr val="1C4587"/>
          </a:solidFill>
          <a:ln>
            <a:noFill/>
          </a:ln>
        </p:spPr>
        <p:txBody>
          <a:bodyPr anchorCtr="0" anchor="ctr" bIns="91425" lIns="91425" rIns="91425" tIns="91425">
            <a:noAutofit/>
          </a:bodyPr>
          <a:lstStyle/>
          <a:p>
            <a:pPr lvl="0" rtl="0" algn="ctr">
              <a:spcBef>
                <a:spcPts val="0"/>
              </a:spcBef>
              <a:buNone/>
            </a:pPr>
            <a:r>
              <a:rPr lang="en-US" sz="1800" u="none">
                <a:solidFill>
                  <a:srgbClr val="FFFFFF"/>
                </a:solidFill>
              </a:rPr>
              <a:t>Africa</a:t>
            </a:r>
          </a:p>
        </p:txBody>
      </p:sp>
      <p:sp>
        <p:nvSpPr>
          <p:cNvPr id="749" name="Shape 749"/>
          <p:cNvSpPr txBox="1"/>
          <p:nvPr>
            <p:ph idx="5" type="title"/>
          </p:nvPr>
        </p:nvSpPr>
        <p:spPr>
          <a:xfrm>
            <a:off x="5745600" y="2574524"/>
            <a:ext cx="1896600" cy="484799"/>
          </a:xfrm>
          <a:prstGeom prst="rect">
            <a:avLst/>
          </a:prstGeom>
          <a:solidFill>
            <a:srgbClr val="1C4587"/>
          </a:solidFill>
          <a:ln>
            <a:noFill/>
          </a:ln>
        </p:spPr>
        <p:txBody>
          <a:bodyPr anchorCtr="0" anchor="ctr" bIns="91425" lIns="91425" rIns="91425" tIns="91425">
            <a:noAutofit/>
          </a:bodyPr>
          <a:lstStyle/>
          <a:p>
            <a:pPr lvl="0" rtl="0" algn="ctr">
              <a:spcBef>
                <a:spcPts val="0"/>
              </a:spcBef>
              <a:buNone/>
            </a:pPr>
            <a:r>
              <a:rPr lang="en-US" sz="1800" u="none">
                <a:solidFill>
                  <a:srgbClr val="FFFFFF"/>
                </a:solidFill>
              </a:rPr>
              <a:t>Middle East</a:t>
            </a:r>
          </a:p>
        </p:txBody>
      </p:sp>
      <p:sp>
        <p:nvSpPr>
          <p:cNvPr id="750" name="Shape 750"/>
          <p:cNvSpPr/>
          <p:nvPr/>
        </p:nvSpPr>
        <p:spPr>
          <a:xfrm>
            <a:off x="7670700" y="2574526"/>
            <a:ext cx="1292700" cy="492000"/>
          </a:xfrm>
          <a:prstGeom prst="rect">
            <a:avLst/>
          </a:prstGeom>
          <a:solidFill>
            <a:srgbClr val="999999"/>
          </a:solidFill>
          <a:ln>
            <a:noFill/>
          </a:ln>
        </p:spPr>
        <p:txBody>
          <a:bodyPr anchorCtr="0" anchor="ctr" bIns="91425" lIns="91425" rIns="91425" tIns="91425">
            <a:noAutofit/>
          </a:bodyPr>
          <a:lstStyle/>
          <a:p>
            <a:pPr lvl="0" rtl="0" algn="ctr">
              <a:spcBef>
                <a:spcPts val="0"/>
              </a:spcBef>
              <a:buNone/>
            </a:pPr>
            <a:r>
              <a:rPr b="1" lang="en-US" sz="2400">
                <a:solidFill>
                  <a:schemeClr val="dk1"/>
                </a:solidFill>
              </a:rPr>
              <a:t>0.25</a:t>
            </a:r>
          </a:p>
        </p:txBody>
      </p:sp>
      <p:sp>
        <p:nvSpPr>
          <p:cNvPr id="751" name="Shape 751"/>
          <p:cNvSpPr txBox="1"/>
          <p:nvPr>
            <p:ph idx="6" type="title"/>
          </p:nvPr>
        </p:nvSpPr>
        <p:spPr>
          <a:xfrm>
            <a:off x="5745600" y="3122180"/>
            <a:ext cx="1896600" cy="484799"/>
          </a:xfrm>
          <a:prstGeom prst="rect">
            <a:avLst/>
          </a:prstGeom>
          <a:solidFill>
            <a:srgbClr val="1C4587"/>
          </a:solidFill>
          <a:ln>
            <a:noFill/>
          </a:ln>
        </p:spPr>
        <p:txBody>
          <a:bodyPr anchorCtr="0" anchor="ctr" bIns="91425" lIns="91425" rIns="91425" tIns="91425">
            <a:noAutofit/>
          </a:bodyPr>
          <a:lstStyle/>
          <a:p>
            <a:pPr lvl="0" rtl="0" algn="ctr">
              <a:spcBef>
                <a:spcPts val="0"/>
              </a:spcBef>
              <a:buNone/>
            </a:pPr>
            <a:r>
              <a:rPr lang="en-US" sz="1800" u="none">
                <a:solidFill>
                  <a:srgbClr val="FFFFFF"/>
                </a:solidFill>
              </a:rPr>
              <a:t>Europe</a:t>
            </a:r>
          </a:p>
        </p:txBody>
      </p:sp>
      <p:sp>
        <p:nvSpPr>
          <p:cNvPr id="752" name="Shape 752"/>
          <p:cNvSpPr/>
          <p:nvPr/>
        </p:nvSpPr>
        <p:spPr>
          <a:xfrm>
            <a:off x="7670700" y="3122184"/>
            <a:ext cx="1292700" cy="492000"/>
          </a:xfrm>
          <a:prstGeom prst="rect">
            <a:avLst/>
          </a:prstGeom>
          <a:solidFill>
            <a:srgbClr val="999999"/>
          </a:solidFill>
          <a:ln>
            <a:noFill/>
          </a:ln>
        </p:spPr>
        <p:txBody>
          <a:bodyPr anchorCtr="0" anchor="ctr" bIns="91425" lIns="91425" rIns="91425" tIns="91425">
            <a:noAutofit/>
          </a:bodyPr>
          <a:lstStyle/>
          <a:p>
            <a:pPr lvl="0" rtl="0" algn="ctr">
              <a:spcBef>
                <a:spcPts val="0"/>
              </a:spcBef>
              <a:buNone/>
            </a:pPr>
            <a:r>
              <a:rPr b="1" lang="en-US" sz="2400">
                <a:solidFill>
                  <a:schemeClr val="dk1"/>
                </a:solidFill>
              </a:rPr>
              <a:t>0.92</a:t>
            </a:r>
          </a:p>
        </p:txBody>
      </p:sp>
      <p:sp>
        <p:nvSpPr>
          <p:cNvPr id="753" name="Shape 753"/>
          <p:cNvSpPr/>
          <p:nvPr/>
        </p:nvSpPr>
        <p:spPr>
          <a:xfrm>
            <a:off x="7670700" y="3684100"/>
            <a:ext cx="1292700" cy="492000"/>
          </a:xfrm>
          <a:prstGeom prst="rect">
            <a:avLst/>
          </a:prstGeom>
          <a:solidFill>
            <a:srgbClr val="999999"/>
          </a:solidFill>
          <a:ln>
            <a:noFill/>
          </a:ln>
        </p:spPr>
        <p:txBody>
          <a:bodyPr anchorCtr="0" anchor="ctr" bIns="91425" lIns="91425" rIns="91425" tIns="91425">
            <a:noAutofit/>
          </a:bodyPr>
          <a:lstStyle/>
          <a:p>
            <a:pPr lvl="0" rtl="0" algn="ctr">
              <a:spcBef>
                <a:spcPts val="0"/>
              </a:spcBef>
              <a:buNone/>
            </a:pPr>
            <a:r>
              <a:rPr b="1" lang="en-US" sz="2400">
                <a:solidFill>
                  <a:schemeClr val="dk1"/>
                </a:solidFill>
              </a:rPr>
              <a:t>0.58</a:t>
            </a:r>
          </a:p>
        </p:txBody>
      </p:sp>
      <p:sp>
        <p:nvSpPr>
          <p:cNvPr id="754" name="Shape 754"/>
          <p:cNvSpPr txBox="1"/>
          <p:nvPr>
            <p:ph idx="7" type="title"/>
          </p:nvPr>
        </p:nvSpPr>
        <p:spPr>
          <a:xfrm>
            <a:off x="5745600" y="3684094"/>
            <a:ext cx="1896600" cy="484799"/>
          </a:xfrm>
          <a:prstGeom prst="rect">
            <a:avLst/>
          </a:prstGeom>
          <a:solidFill>
            <a:srgbClr val="1C4587"/>
          </a:solidFill>
          <a:ln>
            <a:noFill/>
          </a:ln>
        </p:spPr>
        <p:txBody>
          <a:bodyPr anchorCtr="0" anchor="ctr" bIns="91425" lIns="91425" rIns="91425" tIns="91425">
            <a:noAutofit/>
          </a:bodyPr>
          <a:lstStyle/>
          <a:p>
            <a:pPr lvl="0" rtl="0" algn="ctr">
              <a:spcBef>
                <a:spcPts val="0"/>
              </a:spcBef>
              <a:buNone/>
            </a:pPr>
            <a:r>
              <a:rPr lang="en-US" sz="1800" u="none">
                <a:solidFill>
                  <a:srgbClr val="FFFFFF"/>
                </a:solidFill>
              </a:rPr>
              <a:t>Latin America</a:t>
            </a:r>
          </a:p>
        </p:txBody>
      </p:sp>
      <p:sp>
        <p:nvSpPr>
          <p:cNvPr id="755" name="Shape 755"/>
          <p:cNvSpPr txBox="1"/>
          <p:nvPr>
            <p:ph idx="8" type="title"/>
          </p:nvPr>
        </p:nvSpPr>
        <p:spPr>
          <a:xfrm>
            <a:off x="5745600" y="4250919"/>
            <a:ext cx="1896600" cy="484799"/>
          </a:xfrm>
          <a:prstGeom prst="rect">
            <a:avLst/>
          </a:prstGeom>
          <a:solidFill>
            <a:srgbClr val="1C4587"/>
          </a:solidFill>
          <a:ln>
            <a:noFill/>
          </a:ln>
        </p:spPr>
        <p:txBody>
          <a:bodyPr anchorCtr="0" anchor="ctr" bIns="91425" lIns="91425" rIns="91425" tIns="91425">
            <a:noAutofit/>
          </a:bodyPr>
          <a:lstStyle/>
          <a:p>
            <a:pPr lvl="0" rtl="0" algn="ctr">
              <a:spcBef>
                <a:spcPts val="0"/>
              </a:spcBef>
              <a:buNone/>
            </a:pPr>
            <a:r>
              <a:rPr lang="en-US" sz="1800" u="none">
                <a:solidFill>
                  <a:srgbClr val="FFFFFF"/>
                </a:solidFill>
              </a:rPr>
              <a:t>North America </a:t>
            </a:r>
          </a:p>
        </p:txBody>
      </p:sp>
      <p:sp>
        <p:nvSpPr>
          <p:cNvPr id="756" name="Shape 756"/>
          <p:cNvSpPr/>
          <p:nvPr/>
        </p:nvSpPr>
        <p:spPr>
          <a:xfrm>
            <a:off x="7670700" y="4250926"/>
            <a:ext cx="1292700" cy="492000"/>
          </a:xfrm>
          <a:prstGeom prst="rect">
            <a:avLst/>
          </a:prstGeom>
          <a:solidFill>
            <a:srgbClr val="999999"/>
          </a:solidFill>
          <a:ln>
            <a:noFill/>
          </a:ln>
        </p:spPr>
        <p:txBody>
          <a:bodyPr anchorCtr="0" anchor="ctr" bIns="91425" lIns="91425" rIns="91425" tIns="91425">
            <a:noAutofit/>
          </a:bodyPr>
          <a:lstStyle/>
          <a:p>
            <a:pPr lvl="0" rtl="0" algn="ctr">
              <a:spcBef>
                <a:spcPts val="0"/>
              </a:spcBef>
              <a:buNone/>
            </a:pPr>
            <a:r>
              <a:rPr b="1" lang="en-US" sz="2400">
                <a:solidFill>
                  <a:schemeClr val="dk1"/>
                </a:solidFill>
              </a:rPr>
              <a:t>0.46</a:t>
            </a:r>
          </a:p>
        </p:txBody>
      </p:sp>
      <p:sp>
        <p:nvSpPr>
          <p:cNvPr id="757" name="Shape 757"/>
          <p:cNvSpPr txBox="1"/>
          <p:nvPr>
            <p:ph idx="9" type="title"/>
          </p:nvPr>
        </p:nvSpPr>
        <p:spPr>
          <a:xfrm>
            <a:off x="5745600" y="4798575"/>
            <a:ext cx="1896600" cy="484799"/>
          </a:xfrm>
          <a:prstGeom prst="rect">
            <a:avLst/>
          </a:prstGeom>
          <a:solidFill>
            <a:srgbClr val="1C4587"/>
          </a:solidFill>
          <a:ln>
            <a:noFill/>
          </a:ln>
        </p:spPr>
        <p:txBody>
          <a:bodyPr anchorCtr="0" anchor="ctr" bIns="91425" lIns="91425" rIns="91425" tIns="91425">
            <a:noAutofit/>
          </a:bodyPr>
          <a:lstStyle/>
          <a:p>
            <a:pPr lvl="0" rtl="0" algn="ctr">
              <a:spcBef>
                <a:spcPts val="0"/>
              </a:spcBef>
              <a:buNone/>
            </a:pPr>
            <a:r>
              <a:rPr lang="en-US" sz="1800" u="none">
                <a:solidFill>
                  <a:srgbClr val="FFFFFF"/>
                </a:solidFill>
              </a:rPr>
              <a:t>East Asia</a:t>
            </a:r>
          </a:p>
        </p:txBody>
      </p:sp>
      <p:sp>
        <p:nvSpPr>
          <p:cNvPr id="758" name="Shape 758"/>
          <p:cNvSpPr/>
          <p:nvPr/>
        </p:nvSpPr>
        <p:spPr>
          <a:xfrm>
            <a:off x="7670700" y="5346242"/>
            <a:ext cx="1292700" cy="492000"/>
          </a:xfrm>
          <a:prstGeom prst="rect">
            <a:avLst/>
          </a:prstGeom>
          <a:solidFill>
            <a:srgbClr val="999999"/>
          </a:solidFill>
          <a:ln>
            <a:noFill/>
          </a:ln>
        </p:spPr>
        <p:txBody>
          <a:bodyPr anchorCtr="0" anchor="ctr" bIns="91425" lIns="91425" rIns="91425" tIns="91425">
            <a:noAutofit/>
          </a:bodyPr>
          <a:lstStyle/>
          <a:p>
            <a:pPr lvl="0" rtl="0" algn="ctr">
              <a:spcBef>
                <a:spcPts val="0"/>
              </a:spcBef>
              <a:buNone/>
            </a:pPr>
            <a:r>
              <a:rPr b="1" lang="en-US" sz="2400">
                <a:solidFill>
                  <a:schemeClr val="dk1"/>
                </a:solidFill>
              </a:rPr>
              <a:t>0.58</a:t>
            </a:r>
          </a:p>
        </p:txBody>
      </p:sp>
      <p:sp>
        <p:nvSpPr>
          <p:cNvPr id="759" name="Shape 759"/>
          <p:cNvSpPr/>
          <p:nvPr/>
        </p:nvSpPr>
        <p:spPr>
          <a:xfrm>
            <a:off x="7670700" y="5879642"/>
            <a:ext cx="1292700" cy="492000"/>
          </a:xfrm>
          <a:prstGeom prst="rect">
            <a:avLst/>
          </a:prstGeom>
          <a:solidFill>
            <a:srgbClr val="999999"/>
          </a:solidFill>
          <a:ln>
            <a:noFill/>
          </a:ln>
        </p:spPr>
        <p:txBody>
          <a:bodyPr anchorCtr="0" anchor="ctr" bIns="91425" lIns="91425" rIns="91425" tIns="91425">
            <a:noAutofit/>
          </a:bodyPr>
          <a:lstStyle/>
          <a:p>
            <a:pPr lvl="0" rtl="0" algn="ctr">
              <a:spcBef>
                <a:spcPts val="0"/>
              </a:spcBef>
              <a:buNone/>
            </a:pPr>
            <a:r>
              <a:rPr b="1" lang="en-US" sz="2400">
                <a:solidFill>
                  <a:schemeClr val="dk1"/>
                </a:solidFill>
              </a:rPr>
              <a:t>0.20</a:t>
            </a:r>
          </a:p>
        </p:txBody>
      </p:sp>
      <p:sp>
        <p:nvSpPr>
          <p:cNvPr id="760" name="Shape 760"/>
          <p:cNvSpPr txBox="1"/>
          <p:nvPr>
            <p:ph idx="13" type="title"/>
          </p:nvPr>
        </p:nvSpPr>
        <p:spPr>
          <a:xfrm>
            <a:off x="5745600" y="5879632"/>
            <a:ext cx="1896600" cy="484799"/>
          </a:xfrm>
          <a:prstGeom prst="rect">
            <a:avLst/>
          </a:prstGeom>
          <a:solidFill>
            <a:srgbClr val="1C4587"/>
          </a:solidFill>
          <a:ln>
            <a:noFill/>
          </a:ln>
        </p:spPr>
        <p:txBody>
          <a:bodyPr anchorCtr="0" anchor="ctr" bIns="91425" lIns="91425" rIns="91425" tIns="91425">
            <a:noAutofit/>
          </a:bodyPr>
          <a:lstStyle/>
          <a:p>
            <a:pPr lvl="0" rtl="0" algn="ctr">
              <a:spcBef>
                <a:spcPts val="0"/>
              </a:spcBef>
              <a:buNone/>
            </a:pPr>
            <a:r>
              <a:rPr lang="en-US" sz="1800" u="none">
                <a:solidFill>
                  <a:srgbClr val="FFFFFF"/>
                </a:solidFill>
              </a:rPr>
              <a:t>World</a:t>
            </a:r>
          </a:p>
        </p:txBody>
      </p:sp>
      <p:sp>
        <p:nvSpPr>
          <p:cNvPr id="761" name="Shape 761"/>
          <p:cNvSpPr txBox="1"/>
          <p:nvPr>
            <p:ph idx="14" type="title"/>
          </p:nvPr>
        </p:nvSpPr>
        <p:spPr>
          <a:xfrm>
            <a:off x="5745600" y="5346232"/>
            <a:ext cx="1896600" cy="484799"/>
          </a:xfrm>
          <a:prstGeom prst="rect">
            <a:avLst/>
          </a:prstGeom>
          <a:solidFill>
            <a:srgbClr val="1C4587"/>
          </a:solidFill>
          <a:ln>
            <a:noFill/>
          </a:ln>
        </p:spPr>
        <p:txBody>
          <a:bodyPr anchorCtr="0" anchor="ctr" bIns="91425" lIns="91425" rIns="91425" tIns="91425">
            <a:noAutofit/>
          </a:bodyPr>
          <a:lstStyle/>
          <a:p>
            <a:pPr lvl="0" rtl="0" algn="ctr">
              <a:spcBef>
                <a:spcPts val="0"/>
              </a:spcBef>
              <a:buNone/>
            </a:pPr>
            <a:r>
              <a:rPr lang="en-US" sz="1800" u="none">
                <a:solidFill>
                  <a:srgbClr val="FFFFFF"/>
                </a:solidFill>
              </a:rPr>
              <a:t>South Asia</a:t>
            </a:r>
          </a:p>
        </p:txBody>
      </p:sp>
      <p:sp>
        <p:nvSpPr>
          <p:cNvPr id="762" name="Shape 762"/>
          <p:cNvSpPr/>
          <p:nvPr/>
        </p:nvSpPr>
        <p:spPr>
          <a:xfrm>
            <a:off x="7670700" y="4798584"/>
            <a:ext cx="1292700" cy="492000"/>
          </a:xfrm>
          <a:prstGeom prst="rect">
            <a:avLst/>
          </a:prstGeom>
          <a:solidFill>
            <a:srgbClr val="999999"/>
          </a:solidFill>
          <a:ln>
            <a:noFill/>
          </a:ln>
        </p:spPr>
        <p:txBody>
          <a:bodyPr anchorCtr="0" anchor="ctr" bIns="91425" lIns="91425" rIns="91425" tIns="91425">
            <a:noAutofit/>
          </a:bodyPr>
          <a:lstStyle/>
          <a:p>
            <a:pPr lvl="0" rtl="0" algn="ctr">
              <a:spcBef>
                <a:spcPts val="0"/>
              </a:spcBef>
              <a:buNone/>
            </a:pPr>
            <a:r>
              <a:rPr b="1" lang="en-US" sz="2400">
                <a:solidFill>
                  <a:schemeClr val="dk1"/>
                </a:solidFill>
              </a:rPr>
              <a:t>0.20</a:t>
            </a:r>
          </a:p>
        </p:txBody>
      </p:sp>
      <p:sp>
        <p:nvSpPr>
          <p:cNvPr id="763" name="Shape 763"/>
          <p:cNvSpPr txBox="1"/>
          <p:nvPr>
            <p:ph idx="15" type="title"/>
          </p:nvPr>
        </p:nvSpPr>
        <p:spPr>
          <a:xfrm>
            <a:off x="79250" y="714775"/>
            <a:ext cx="9036299" cy="484799"/>
          </a:xfrm>
          <a:prstGeom prst="rect">
            <a:avLst/>
          </a:prstGeom>
          <a:ln>
            <a:noFill/>
          </a:ln>
        </p:spPr>
        <p:txBody>
          <a:bodyPr anchorCtr="0" anchor="ctr" bIns="91425" lIns="91425" rIns="91425" tIns="91425">
            <a:noAutofit/>
          </a:bodyPr>
          <a:lstStyle/>
          <a:p>
            <a:pPr lvl="0" rtl="0" algn="ctr">
              <a:spcBef>
                <a:spcPts val="0"/>
              </a:spcBef>
              <a:buNone/>
            </a:pPr>
            <a:r>
              <a:rPr lang="en-US"/>
              <a:t>Baseline Accuracy &amp; Performance</a:t>
            </a:r>
          </a:p>
        </p:txBody>
      </p:sp>
      <p:sp>
        <p:nvSpPr>
          <p:cNvPr id="764" name="Shape 764"/>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pic>
        <p:nvPicPr>
          <p:cNvPr id="765" name="Shape 765"/>
          <p:cNvPicPr preferRelativeResize="0"/>
          <p:nvPr/>
        </p:nvPicPr>
        <p:blipFill>
          <a:blip r:embed="rId3">
            <a:alphaModFix/>
          </a:blip>
          <a:stretch>
            <a:fillRect/>
          </a:stretch>
        </p:blipFill>
        <p:spPr>
          <a:xfrm>
            <a:off x="286500" y="2497941"/>
            <a:ext cx="5226199" cy="3140058"/>
          </a:xfrm>
          <a:prstGeom prst="rect">
            <a:avLst/>
          </a:prstGeom>
          <a:noFill/>
          <a:ln>
            <a:noFill/>
          </a:ln>
        </p:spPr>
      </p:pic>
      <p:grpSp>
        <p:nvGrpSpPr>
          <p:cNvPr id="766" name="Shape 766"/>
          <p:cNvGrpSpPr/>
          <p:nvPr/>
        </p:nvGrpSpPr>
        <p:grpSpPr>
          <a:xfrm>
            <a:off x="137950" y="3122184"/>
            <a:ext cx="8825450" cy="4268790"/>
            <a:chOff x="137950" y="3122184"/>
            <a:chExt cx="8825450" cy="4268790"/>
          </a:xfrm>
        </p:grpSpPr>
        <p:grpSp>
          <p:nvGrpSpPr>
            <p:cNvPr id="767" name="Shape 767"/>
            <p:cNvGrpSpPr/>
            <p:nvPr/>
          </p:nvGrpSpPr>
          <p:grpSpPr>
            <a:xfrm>
              <a:off x="7670700" y="3122184"/>
              <a:ext cx="1292700" cy="3249458"/>
              <a:chOff x="7670700" y="3122184"/>
              <a:chExt cx="1292700" cy="3249458"/>
            </a:xfrm>
          </p:grpSpPr>
          <p:sp>
            <p:nvSpPr>
              <p:cNvPr id="768" name="Shape 768"/>
              <p:cNvSpPr/>
              <p:nvPr/>
            </p:nvSpPr>
            <p:spPr>
              <a:xfrm>
                <a:off x="7670700" y="3122184"/>
                <a:ext cx="1292700" cy="492000"/>
              </a:xfrm>
              <a:prstGeom prst="rect">
                <a:avLst/>
              </a:prstGeom>
              <a:solidFill>
                <a:srgbClr val="00FF00"/>
              </a:solidFill>
              <a:ln>
                <a:noFill/>
              </a:ln>
            </p:spPr>
            <p:txBody>
              <a:bodyPr anchorCtr="0" anchor="ctr" bIns="91425" lIns="91425" rIns="91425" tIns="91425">
                <a:noAutofit/>
              </a:bodyPr>
              <a:lstStyle/>
              <a:p>
                <a:pPr lvl="0" rtl="0" algn="ctr">
                  <a:spcBef>
                    <a:spcPts val="0"/>
                  </a:spcBef>
                  <a:buNone/>
                </a:pPr>
                <a:r>
                  <a:rPr b="1" lang="en-US" sz="2400">
                    <a:solidFill>
                      <a:schemeClr val="dk1"/>
                    </a:solidFill>
                  </a:rPr>
                  <a:t>0.92</a:t>
                </a:r>
              </a:p>
            </p:txBody>
          </p:sp>
          <p:sp>
            <p:nvSpPr>
              <p:cNvPr id="769" name="Shape 769"/>
              <p:cNvSpPr/>
              <p:nvPr/>
            </p:nvSpPr>
            <p:spPr>
              <a:xfrm>
                <a:off x="7670700" y="5879642"/>
                <a:ext cx="1292700" cy="492000"/>
              </a:xfrm>
              <a:prstGeom prst="rect">
                <a:avLst/>
              </a:prstGeom>
              <a:solidFill>
                <a:srgbClr val="FF0000"/>
              </a:solidFill>
              <a:ln>
                <a:noFill/>
              </a:ln>
            </p:spPr>
            <p:txBody>
              <a:bodyPr anchorCtr="0" anchor="ctr" bIns="91425" lIns="91425" rIns="91425" tIns="91425">
                <a:noAutofit/>
              </a:bodyPr>
              <a:lstStyle/>
              <a:p>
                <a:pPr lvl="0" rtl="0" algn="ctr">
                  <a:spcBef>
                    <a:spcPts val="0"/>
                  </a:spcBef>
                  <a:buNone/>
                </a:pPr>
                <a:r>
                  <a:rPr b="1" lang="en-US" sz="2400">
                    <a:solidFill>
                      <a:srgbClr val="FFFFFF"/>
                    </a:solidFill>
                  </a:rPr>
                  <a:t>0.20</a:t>
                </a:r>
              </a:p>
            </p:txBody>
          </p:sp>
        </p:grpSp>
        <p:sp>
          <p:nvSpPr>
            <p:cNvPr id="770" name="Shape 770"/>
            <p:cNvSpPr/>
            <p:nvPr/>
          </p:nvSpPr>
          <p:spPr>
            <a:xfrm>
              <a:off x="7670700" y="4798579"/>
              <a:ext cx="1292700" cy="492000"/>
            </a:xfrm>
            <a:prstGeom prst="rect">
              <a:avLst/>
            </a:prstGeom>
            <a:solidFill>
              <a:srgbClr val="FF0000"/>
            </a:solidFill>
            <a:ln>
              <a:noFill/>
            </a:ln>
          </p:spPr>
          <p:txBody>
            <a:bodyPr anchorCtr="0" anchor="ctr" bIns="91425" lIns="91425" rIns="91425" tIns="91425">
              <a:noAutofit/>
            </a:bodyPr>
            <a:lstStyle/>
            <a:p>
              <a:pPr lvl="0" rtl="0" algn="ctr">
                <a:spcBef>
                  <a:spcPts val="0"/>
                </a:spcBef>
                <a:buNone/>
              </a:pPr>
              <a:r>
                <a:rPr b="1" lang="en-US" sz="2400">
                  <a:solidFill>
                    <a:srgbClr val="FFFFFF"/>
                  </a:solidFill>
                </a:rPr>
                <a:t>0.20</a:t>
              </a:r>
            </a:p>
          </p:txBody>
        </p:sp>
        <p:pic>
          <p:nvPicPr>
            <p:cNvPr id="771" name="Shape 771"/>
            <p:cNvPicPr preferRelativeResize="0"/>
            <p:nvPr/>
          </p:nvPicPr>
          <p:blipFill>
            <a:blip r:embed="rId4">
              <a:alphaModFix/>
            </a:blip>
            <a:stretch>
              <a:fillRect/>
            </a:stretch>
          </p:blipFill>
          <p:spPr>
            <a:xfrm>
              <a:off x="137950" y="4250925"/>
              <a:ext cx="5188724" cy="3140050"/>
            </a:xfrm>
            <a:prstGeom prst="rect">
              <a:avLst/>
            </a:prstGeom>
            <a:noFill/>
            <a:ln>
              <a:noFill/>
            </a:ln>
          </p:spPr>
        </p:pic>
      </p:gr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6"/>
                                        </p:tgtEl>
                                        <p:attrNameLst>
                                          <p:attrName>style.visibility</p:attrName>
                                        </p:attrNameLst>
                                      </p:cBhvr>
                                      <p:to>
                                        <p:strVal val="visible"/>
                                      </p:to>
                                    </p:set>
                                    <p:animEffect filter="fade" transition="in">
                                      <p:cBhvr>
                                        <p:cTn dur="1000"/>
                                        <p:tgtEl>
                                          <p:spTgt spid="7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6" name="Shape 776"/>
        <p:cNvGrpSpPr/>
        <p:nvPr/>
      </p:nvGrpSpPr>
      <p:grpSpPr>
        <a:xfrm>
          <a:off x="0" y="0"/>
          <a:ext cx="0" cy="0"/>
          <a:chOff x="0" y="0"/>
          <a:chExt cx="0" cy="0"/>
        </a:xfrm>
      </p:grpSpPr>
      <p:grpSp>
        <p:nvGrpSpPr>
          <p:cNvPr id="777" name="Shape 777"/>
          <p:cNvGrpSpPr/>
          <p:nvPr/>
        </p:nvGrpSpPr>
        <p:grpSpPr>
          <a:xfrm>
            <a:off x="1154816" y="2466677"/>
            <a:ext cx="4170009" cy="3735795"/>
            <a:chOff x="2992125" y="2429875"/>
            <a:chExt cx="2091802" cy="1982064"/>
          </a:xfrm>
        </p:grpSpPr>
        <p:sp>
          <p:nvSpPr>
            <p:cNvPr id="778" name="Shape 778"/>
            <p:cNvSpPr/>
            <p:nvPr/>
          </p:nvSpPr>
          <p:spPr>
            <a:xfrm>
              <a:off x="2992125" y="2429875"/>
              <a:ext cx="831299" cy="8271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solidFill>
                    <a:srgbClr val="FFFF00"/>
                  </a:solidFill>
                </a:rPr>
                <a:t>Agriculture</a:t>
              </a:r>
            </a:p>
          </p:txBody>
        </p:sp>
        <p:sp>
          <p:nvSpPr>
            <p:cNvPr id="779" name="Shape 779"/>
            <p:cNvSpPr/>
            <p:nvPr/>
          </p:nvSpPr>
          <p:spPr>
            <a:xfrm>
              <a:off x="4252628" y="2429875"/>
              <a:ext cx="831299" cy="8271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b="1" lang="en-US">
                  <a:solidFill>
                    <a:srgbClr val="FFFF00"/>
                  </a:solidFill>
                </a:rPr>
                <a:t>Journal </a:t>
              </a:r>
            </a:p>
            <a:p>
              <a:pPr rtl="0" algn="ctr">
                <a:spcBef>
                  <a:spcPts val="0"/>
                </a:spcBef>
                <a:buNone/>
              </a:pPr>
              <a:r>
                <a:rPr b="1" lang="en-US">
                  <a:solidFill>
                    <a:srgbClr val="FFFF00"/>
                  </a:solidFill>
                </a:rPr>
                <a:t>&amp; </a:t>
              </a:r>
            </a:p>
            <a:p>
              <a:pPr lvl="0" rtl="0" algn="ctr">
                <a:spcBef>
                  <a:spcPts val="0"/>
                </a:spcBef>
                <a:buNone/>
              </a:pPr>
              <a:r>
                <a:rPr b="1" lang="en-US">
                  <a:solidFill>
                    <a:srgbClr val="FFFF00"/>
                  </a:solidFill>
                </a:rPr>
                <a:t>Articles</a:t>
              </a:r>
            </a:p>
          </p:txBody>
        </p:sp>
        <p:sp>
          <p:nvSpPr>
            <p:cNvPr id="780" name="Shape 780"/>
            <p:cNvSpPr/>
            <p:nvPr/>
          </p:nvSpPr>
          <p:spPr>
            <a:xfrm>
              <a:off x="3701697" y="3584839"/>
              <a:ext cx="831299" cy="827100"/>
            </a:xfrm>
            <a:prstGeom prst="ellipse">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t>PPP</a:t>
              </a:r>
            </a:p>
          </p:txBody>
        </p:sp>
        <p:cxnSp>
          <p:nvCxnSpPr>
            <p:cNvPr id="781" name="Shape 781"/>
            <p:cNvCxnSpPr>
              <a:stCxn id="778" idx="4"/>
              <a:endCxn id="780" idx="0"/>
            </p:cNvCxnSpPr>
            <p:nvPr/>
          </p:nvCxnSpPr>
          <p:spPr>
            <a:xfrm>
              <a:off x="3407775" y="3256975"/>
              <a:ext cx="709500" cy="327900"/>
            </a:xfrm>
            <a:prstGeom prst="straightConnector1">
              <a:avLst/>
            </a:prstGeom>
            <a:noFill/>
            <a:ln cap="flat" w="19050">
              <a:solidFill>
                <a:srgbClr val="000000"/>
              </a:solidFill>
              <a:prstDash val="solid"/>
              <a:round/>
              <a:headEnd len="lg" w="lg" type="none"/>
              <a:tailEnd len="lg" w="lg" type="triangle"/>
            </a:ln>
          </p:spPr>
        </p:cxnSp>
        <p:cxnSp>
          <p:nvCxnSpPr>
            <p:cNvPr id="782" name="Shape 782"/>
            <p:cNvCxnSpPr>
              <a:stCxn id="779" idx="4"/>
              <a:endCxn id="780" idx="0"/>
            </p:cNvCxnSpPr>
            <p:nvPr/>
          </p:nvCxnSpPr>
          <p:spPr>
            <a:xfrm flipH="1">
              <a:off x="4117478" y="3256975"/>
              <a:ext cx="550800" cy="327900"/>
            </a:xfrm>
            <a:prstGeom prst="straightConnector1">
              <a:avLst/>
            </a:prstGeom>
            <a:noFill/>
            <a:ln cap="flat" w="19050">
              <a:solidFill>
                <a:srgbClr val="000000"/>
              </a:solidFill>
              <a:prstDash val="solid"/>
              <a:round/>
              <a:headEnd len="lg" w="lg" type="none"/>
              <a:tailEnd len="lg" w="lg" type="triangle"/>
            </a:ln>
          </p:spPr>
        </p:cxnSp>
      </p:grpSp>
      <p:cxnSp>
        <p:nvCxnSpPr>
          <p:cNvPr id="783" name="Shape 783"/>
          <p:cNvCxnSpPr/>
          <p:nvPr/>
        </p:nvCxnSpPr>
        <p:spPr>
          <a:xfrm>
            <a:off x="5974007" y="1491692"/>
            <a:ext cx="0" cy="5195099"/>
          </a:xfrm>
          <a:prstGeom prst="straightConnector1">
            <a:avLst/>
          </a:prstGeom>
          <a:noFill/>
          <a:ln cap="flat" w="19050">
            <a:solidFill>
              <a:schemeClr val="dk2"/>
            </a:solidFill>
            <a:prstDash val="solid"/>
            <a:round/>
            <a:headEnd len="lg" w="lg" type="none"/>
            <a:tailEnd len="lg" w="lg" type="none"/>
          </a:ln>
        </p:spPr>
      </p:cxnSp>
      <p:sp>
        <p:nvSpPr>
          <p:cNvPr id="784" name="Shape 784"/>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785" name="Shape 785"/>
          <p:cNvSpPr txBox="1"/>
          <p:nvPr>
            <p:ph type="title"/>
          </p:nvPr>
        </p:nvSpPr>
        <p:spPr>
          <a:xfrm>
            <a:off x="6059100" y="1508775"/>
            <a:ext cx="2932500" cy="484799"/>
          </a:xfrm>
          <a:prstGeom prst="rect">
            <a:avLst/>
          </a:prstGeom>
          <a:solidFill>
            <a:schemeClr val="dk2"/>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u="none">
                <a:solidFill>
                  <a:srgbClr val="FFFFFF"/>
                </a:solidFill>
              </a:rPr>
              <a:t>Accuracy</a:t>
            </a:r>
          </a:p>
        </p:txBody>
      </p:sp>
      <p:sp>
        <p:nvSpPr>
          <p:cNvPr id="786" name="Shape 786"/>
          <p:cNvSpPr txBox="1"/>
          <p:nvPr>
            <p:ph idx="2" type="title"/>
          </p:nvPr>
        </p:nvSpPr>
        <p:spPr>
          <a:xfrm>
            <a:off x="79250" y="714775"/>
            <a:ext cx="9036299" cy="484799"/>
          </a:xfrm>
          <a:prstGeom prst="rect">
            <a:avLst/>
          </a:prstGeom>
          <a:ln>
            <a:noFill/>
          </a:ln>
        </p:spPr>
        <p:txBody>
          <a:bodyPr anchorCtr="0" anchor="ctr" bIns="91425" lIns="91425" rIns="91425" tIns="91425">
            <a:noAutofit/>
          </a:bodyPr>
          <a:lstStyle/>
          <a:p>
            <a:pPr lvl="0" rtl="0" algn="ctr">
              <a:spcBef>
                <a:spcPts val="0"/>
              </a:spcBef>
              <a:buNone/>
            </a:pPr>
            <a:r>
              <a:rPr lang="en-US"/>
              <a:t>Bayesian Network #1 Structures &amp; Accuracy</a:t>
            </a:r>
          </a:p>
        </p:txBody>
      </p:sp>
      <p:sp>
        <p:nvSpPr>
          <p:cNvPr id="787" name="Shape 787"/>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788" name="Shape 788"/>
          <p:cNvSpPr txBox="1"/>
          <p:nvPr>
            <p:ph idx="3" type="title"/>
          </p:nvPr>
        </p:nvSpPr>
        <p:spPr>
          <a:xfrm>
            <a:off x="655850" y="1508775"/>
            <a:ext cx="5246700" cy="484799"/>
          </a:xfrm>
          <a:prstGeom prst="rect">
            <a:avLst/>
          </a:prstGeom>
          <a:solidFill>
            <a:srgbClr val="FFFF00"/>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u="none">
                <a:solidFill>
                  <a:schemeClr val="dk1"/>
                </a:solidFill>
              </a:rPr>
              <a:t>Africa Region</a:t>
            </a:r>
          </a:p>
        </p:txBody>
      </p:sp>
      <p:sp>
        <p:nvSpPr>
          <p:cNvPr id="789" name="Shape 789"/>
          <p:cNvSpPr txBox="1"/>
          <p:nvPr/>
        </p:nvSpPr>
        <p:spPr>
          <a:xfrm>
            <a:off x="6059100" y="2078459"/>
            <a:ext cx="2932500" cy="801599"/>
          </a:xfrm>
          <a:prstGeom prst="rect">
            <a:avLst/>
          </a:prstGeom>
          <a:solidFill>
            <a:srgbClr val="999999"/>
          </a:solid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45833"/>
              <a:buFont typeface="Arial"/>
              <a:buNone/>
            </a:pPr>
            <a:r>
              <a:rPr b="1" lang="en-US" sz="2400">
                <a:solidFill>
                  <a:schemeClr val="dk1"/>
                </a:solidFill>
              </a:rPr>
              <a:t>0.67</a:t>
            </a:r>
          </a:p>
        </p:txBody>
      </p:sp>
      <p:sp>
        <p:nvSpPr>
          <p:cNvPr id="790" name="Shape 790"/>
          <p:cNvSpPr txBox="1"/>
          <p:nvPr>
            <p:ph idx="4" type="title"/>
          </p:nvPr>
        </p:nvSpPr>
        <p:spPr>
          <a:xfrm>
            <a:off x="6059100" y="3648937"/>
            <a:ext cx="2932500" cy="484799"/>
          </a:xfrm>
          <a:prstGeom prst="rect">
            <a:avLst/>
          </a:prstGeom>
          <a:solidFill>
            <a:schemeClr val="dk2"/>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u="none">
                <a:solidFill>
                  <a:srgbClr val="FFFFFF"/>
                </a:solidFill>
              </a:rPr>
              <a:t>Baseline</a:t>
            </a:r>
          </a:p>
        </p:txBody>
      </p:sp>
      <p:sp>
        <p:nvSpPr>
          <p:cNvPr id="791" name="Shape 791"/>
          <p:cNvSpPr txBox="1"/>
          <p:nvPr/>
        </p:nvSpPr>
        <p:spPr>
          <a:xfrm>
            <a:off x="6059100" y="4218621"/>
            <a:ext cx="2932500" cy="801599"/>
          </a:xfrm>
          <a:prstGeom prst="rect">
            <a:avLst/>
          </a:prstGeom>
          <a:solidFill>
            <a:srgbClr val="999999"/>
          </a:solid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45833"/>
              <a:buFont typeface="Arial"/>
              <a:buNone/>
            </a:pPr>
            <a:r>
              <a:rPr b="1" lang="en-US" sz="2400">
                <a:solidFill>
                  <a:schemeClr val="dk1"/>
                </a:solidFill>
              </a:rPr>
              <a:t>0.25</a:t>
            </a:r>
          </a:p>
        </p:txBody>
      </p:sp>
      <p:sp>
        <p:nvSpPr>
          <p:cNvPr id="792" name="Shape 792"/>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7" name="Shape 797"/>
        <p:cNvGrpSpPr/>
        <p:nvPr/>
      </p:nvGrpSpPr>
      <p:grpSpPr>
        <a:xfrm>
          <a:off x="0" y="0"/>
          <a:ext cx="0" cy="0"/>
          <a:chOff x="0" y="0"/>
          <a:chExt cx="0" cy="0"/>
        </a:xfrm>
      </p:grpSpPr>
      <p:sp>
        <p:nvSpPr>
          <p:cNvPr id="798" name="Shape 798"/>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grpSp>
        <p:nvGrpSpPr>
          <p:cNvPr id="799" name="Shape 799"/>
          <p:cNvGrpSpPr/>
          <p:nvPr/>
        </p:nvGrpSpPr>
        <p:grpSpPr>
          <a:xfrm>
            <a:off x="138573" y="2609174"/>
            <a:ext cx="3535870" cy="3593049"/>
            <a:chOff x="2568176" y="2505610"/>
            <a:chExt cx="1773699" cy="1906329"/>
          </a:xfrm>
        </p:grpSpPr>
        <p:sp>
          <p:nvSpPr>
            <p:cNvPr id="800" name="Shape 800"/>
            <p:cNvSpPr/>
            <p:nvPr/>
          </p:nvSpPr>
          <p:spPr>
            <a:xfrm>
              <a:off x="2568176" y="2505610"/>
              <a:ext cx="679800" cy="7137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solidFill>
                    <a:srgbClr val="FFFF00"/>
                  </a:solidFill>
                </a:rPr>
                <a:t>Agriculture</a:t>
              </a:r>
            </a:p>
          </p:txBody>
        </p:sp>
        <p:sp>
          <p:nvSpPr>
            <p:cNvPr id="801" name="Shape 801"/>
            <p:cNvSpPr/>
            <p:nvPr/>
          </p:nvSpPr>
          <p:spPr>
            <a:xfrm>
              <a:off x="3284380" y="2505610"/>
              <a:ext cx="727799" cy="7137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solidFill>
                    <a:srgbClr val="FFFF00"/>
                  </a:solidFill>
                </a:rPr>
                <a:t>Industry</a:t>
              </a:r>
            </a:p>
          </p:txBody>
        </p:sp>
        <p:sp>
          <p:nvSpPr>
            <p:cNvPr id="802" name="Shape 802"/>
            <p:cNvSpPr/>
            <p:nvPr/>
          </p:nvSpPr>
          <p:spPr>
            <a:xfrm>
              <a:off x="3510576" y="3584839"/>
              <a:ext cx="831299" cy="827100"/>
            </a:xfrm>
            <a:prstGeom prst="ellipse">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t>PPP</a:t>
              </a:r>
            </a:p>
          </p:txBody>
        </p:sp>
        <p:cxnSp>
          <p:nvCxnSpPr>
            <p:cNvPr id="803" name="Shape 803"/>
            <p:cNvCxnSpPr>
              <a:stCxn id="800" idx="4"/>
              <a:endCxn id="802" idx="0"/>
            </p:cNvCxnSpPr>
            <p:nvPr/>
          </p:nvCxnSpPr>
          <p:spPr>
            <a:xfrm>
              <a:off x="2908076" y="3219310"/>
              <a:ext cx="1018200" cy="365400"/>
            </a:xfrm>
            <a:prstGeom prst="straightConnector1">
              <a:avLst/>
            </a:prstGeom>
            <a:noFill/>
            <a:ln cap="flat" w="19050">
              <a:solidFill>
                <a:srgbClr val="000000"/>
              </a:solidFill>
              <a:prstDash val="solid"/>
              <a:round/>
              <a:headEnd len="lg" w="lg" type="none"/>
              <a:tailEnd len="lg" w="lg" type="triangle"/>
            </a:ln>
          </p:spPr>
        </p:cxnSp>
        <p:cxnSp>
          <p:nvCxnSpPr>
            <p:cNvPr id="804" name="Shape 804"/>
            <p:cNvCxnSpPr>
              <a:stCxn id="801" idx="4"/>
              <a:endCxn id="802" idx="0"/>
            </p:cNvCxnSpPr>
            <p:nvPr/>
          </p:nvCxnSpPr>
          <p:spPr>
            <a:xfrm>
              <a:off x="3648280" y="3219310"/>
              <a:ext cx="278100" cy="365400"/>
            </a:xfrm>
            <a:prstGeom prst="straightConnector1">
              <a:avLst/>
            </a:prstGeom>
            <a:noFill/>
            <a:ln cap="flat" w="19050">
              <a:solidFill>
                <a:srgbClr val="000000"/>
              </a:solidFill>
              <a:prstDash val="solid"/>
              <a:round/>
              <a:headEnd len="lg" w="lg" type="none"/>
              <a:tailEnd len="lg" w="lg" type="triangle"/>
            </a:ln>
          </p:spPr>
        </p:cxnSp>
      </p:grpSp>
      <p:cxnSp>
        <p:nvCxnSpPr>
          <p:cNvPr id="805" name="Shape 805"/>
          <p:cNvCxnSpPr/>
          <p:nvPr/>
        </p:nvCxnSpPr>
        <p:spPr>
          <a:xfrm>
            <a:off x="5974007" y="1491692"/>
            <a:ext cx="0" cy="5195099"/>
          </a:xfrm>
          <a:prstGeom prst="straightConnector1">
            <a:avLst/>
          </a:prstGeom>
          <a:noFill/>
          <a:ln cap="flat" w="19050">
            <a:solidFill>
              <a:schemeClr val="dk2"/>
            </a:solidFill>
            <a:prstDash val="solid"/>
            <a:round/>
            <a:headEnd len="lg" w="lg" type="none"/>
            <a:tailEnd len="lg" w="lg" type="none"/>
          </a:ln>
        </p:spPr>
      </p:cxnSp>
      <p:sp>
        <p:nvSpPr>
          <p:cNvPr id="806" name="Shape 806"/>
          <p:cNvSpPr txBox="1"/>
          <p:nvPr>
            <p:ph idx="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sp>
        <p:nvSpPr>
          <p:cNvPr id="807" name="Shape 807"/>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808" name="Shape 808"/>
          <p:cNvSpPr txBox="1"/>
          <p:nvPr>
            <p:ph type="title"/>
          </p:nvPr>
        </p:nvSpPr>
        <p:spPr>
          <a:xfrm>
            <a:off x="138575" y="1508775"/>
            <a:ext cx="5763900" cy="484799"/>
          </a:xfrm>
          <a:prstGeom prst="rect">
            <a:avLst/>
          </a:prstGeom>
          <a:solidFill>
            <a:srgbClr val="FFFF00"/>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u="none">
                <a:solidFill>
                  <a:schemeClr val="dk1"/>
                </a:solidFill>
              </a:rPr>
              <a:t>Middle East Region</a:t>
            </a:r>
          </a:p>
        </p:txBody>
      </p:sp>
      <p:sp>
        <p:nvSpPr>
          <p:cNvPr id="809" name="Shape 809"/>
          <p:cNvSpPr/>
          <p:nvPr/>
        </p:nvSpPr>
        <p:spPr>
          <a:xfrm>
            <a:off x="3095894" y="2609175"/>
            <a:ext cx="1355399" cy="13449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solidFill>
                  <a:srgbClr val="FFFF00"/>
                </a:solidFill>
              </a:rPr>
              <a:t>Goverment</a:t>
            </a:r>
          </a:p>
        </p:txBody>
      </p:sp>
      <p:sp>
        <p:nvSpPr>
          <p:cNvPr id="810" name="Shape 810"/>
          <p:cNvSpPr/>
          <p:nvPr/>
        </p:nvSpPr>
        <p:spPr>
          <a:xfrm>
            <a:off x="4524525" y="2609175"/>
            <a:ext cx="1355399" cy="13449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solidFill>
                  <a:srgbClr val="FFFF00"/>
                </a:solidFill>
              </a:rPr>
              <a:t>Journal </a:t>
            </a:r>
          </a:p>
          <a:p>
            <a:pPr lvl="0" rtl="0" algn="ctr">
              <a:spcBef>
                <a:spcPts val="0"/>
              </a:spcBef>
              <a:buNone/>
            </a:pPr>
            <a:r>
              <a:rPr b="1" lang="en-US">
                <a:solidFill>
                  <a:srgbClr val="FFFF00"/>
                </a:solidFill>
              </a:rPr>
              <a:t>&amp; </a:t>
            </a:r>
          </a:p>
          <a:p>
            <a:pPr lvl="0" rtl="0" algn="ctr">
              <a:spcBef>
                <a:spcPts val="0"/>
              </a:spcBef>
              <a:buNone/>
            </a:pPr>
            <a:r>
              <a:rPr b="1" lang="en-US">
                <a:solidFill>
                  <a:srgbClr val="FFFF00"/>
                </a:solidFill>
              </a:rPr>
              <a:t>Articles</a:t>
            </a:r>
          </a:p>
        </p:txBody>
      </p:sp>
      <p:cxnSp>
        <p:nvCxnSpPr>
          <p:cNvPr id="811" name="Shape 811"/>
          <p:cNvCxnSpPr>
            <a:stCxn id="809" idx="4"/>
            <a:endCxn id="802" idx="0"/>
          </p:cNvCxnSpPr>
          <p:nvPr/>
        </p:nvCxnSpPr>
        <p:spPr>
          <a:xfrm flipH="1">
            <a:off x="2845994" y="3954075"/>
            <a:ext cx="927600" cy="689100"/>
          </a:xfrm>
          <a:prstGeom prst="straightConnector1">
            <a:avLst/>
          </a:prstGeom>
          <a:noFill/>
          <a:ln cap="flat" w="19050">
            <a:solidFill>
              <a:srgbClr val="000000"/>
            </a:solidFill>
            <a:prstDash val="solid"/>
            <a:round/>
            <a:headEnd len="lg" w="lg" type="none"/>
            <a:tailEnd len="lg" w="lg" type="triangle"/>
          </a:ln>
        </p:spPr>
      </p:cxnSp>
      <p:cxnSp>
        <p:nvCxnSpPr>
          <p:cNvPr id="812" name="Shape 812"/>
          <p:cNvCxnSpPr>
            <a:stCxn id="810" idx="4"/>
            <a:endCxn id="802" idx="0"/>
          </p:cNvCxnSpPr>
          <p:nvPr/>
        </p:nvCxnSpPr>
        <p:spPr>
          <a:xfrm flipH="1">
            <a:off x="2845725" y="3954075"/>
            <a:ext cx="2356500" cy="689100"/>
          </a:xfrm>
          <a:prstGeom prst="straightConnector1">
            <a:avLst/>
          </a:prstGeom>
          <a:noFill/>
          <a:ln cap="flat" w="19050">
            <a:solidFill>
              <a:srgbClr val="000000"/>
            </a:solidFill>
            <a:prstDash val="solid"/>
            <a:round/>
            <a:headEnd len="lg" w="lg" type="none"/>
            <a:tailEnd len="lg" w="lg" type="triangle"/>
          </a:ln>
        </p:spPr>
      </p:cxnSp>
      <p:sp>
        <p:nvSpPr>
          <p:cNvPr id="813" name="Shape 813"/>
          <p:cNvSpPr txBox="1"/>
          <p:nvPr/>
        </p:nvSpPr>
        <p:spPr>
          <a:xfrm>
            <a:off x="6059100" y="2078459"/>
            <a:ext cx="2932500" cy="801599"/>
          </a:xfrm>
          <a:prstGeom prst="rect">
            <a:avLst/>
          </a:prstGeom>
          <a:solidFill>
            <a:srgbClr val="999999"/>
          </a:solid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US" sz="2400">
                <a:solidFill>
                  <a:schemeClr val="dk1"/>
                </a:solidFill>
              </a:rPr>
              <a:t>0.75</a:t>
            </a:r>
          </a:p>
        </p:txBody>
      </p:sp>
      <p:sp>
        <p:nvSpPr>
          <p:cNvPr id="814" name="Shape 814"/>
          <p:cNvSpPr txBox="1"/>
          <p:nvPr>
            <p:ph idx="3" type="title"/>
          </p:nvPr>
        </p:nvSpPr>
        <p:spPr>
          <a:xfrm>
            <a:off x="6059100" y="1508775"/>
            <a:ext cx="2932500" cy="484799"/>
          </a:xfrm>
          <a:prstGeom prst="rect">
            <a:avLst/>
          </a:prstGeom>
          <a:solidFill>
            <a:schemeClr val="dk2"/>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u="none">
                <a:solidFill>
                  <a:srgbClr val="FFFFFF"/>
                </a:solidFill>
              </a:rPr>
              <a:t>Accuracy</a:t>
            </a:r>
          </a:p>
        </p:txBody>
      </p:sp>
      <p:sp>
        <p:nvSpPr>
          <p:cNvPr id="815" name="Shape 815"/>
          <p:cNvSpPr txBox="1"/>
          <p:nvPr>
            <p:ph idx="4" type="title"/>
          </p:nvPr>
        </p:nvSpPr>
        <p:spPr>
          <a:xfrm>
            <a:off x="6059100" y="3648937"/>
            <a:ext cx="2932500" cy="484799"/>
          </a:xfrm>
          <a:prstGeom prst="rect">
            <a:avLst/>
          </a:prstGeom>
          <a:solidFill>
            <a:schemeClr val="dk2"/>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u="none">
                <a:solidFill>
                  <a:srgbClr val="FFFFFF"/>
                </a:solidFill>
              </a:rPr>
              <a:t>Baseline</a:t>
            </a:r>
          </a:p>
        </p:txBody>
      </p:sp>
      <p:sp>
        <p:nvSpPr>
          <p:cNvPr id="816" name="Shape 816"/>
          <p:cNvSpPr txBox="1"/>
          <p:nvPr/>
        </p:nvSpPr>
        <p:spPr>
          <a:xfrm>
            <a:off x="6059100" y="4218621"/>
            <a:ext cx="2932500" cy="801599"/>
          </a:xfrm>
          <a:prstGeom prst="rect">
            <a:avLst/>
          </a:prstGeom>
          <a:solidFill>
            <a:srgbClr val="999999"/>
          </a:solid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45833"/>
              <a:buFont typeface="Arial"/>
              <a:buNone/>
            </a:pPr>
            <a:r>
              <a:rPr b="1" lang="en-US" sz="2400">
                <a:solidFill>
                  <a:schemeClr val="dk1"/>
                </a:solidFill>
              </a:rPr>
              <a:t>0.25</a:t>
            </a:r>
          </a:p>
        </p:txBody>
      </p:sp>
      <p:sp>
        <p:nvSpPr>
          <p:cNvPr id="817" name="Shape 817"/>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
        <p:nvSpPr>
          <p:cNvPr id="818" name="Shape 818"/>
          <p:cNvSpPr txBox="1"/>
          <p:nvPr>
            <p:ph idx="5" type="title"/>
          </p:nvPr>
        </p:nvSpPr>
        <p:spPr>
          <a:xfrm>
            <a:off x="79250" y="714775"/>
            <a:ext cx="9036299" cy="484799"/>
          </a:xfrm>
          <a:prstGeom prst="rect">
            <a:avLst/>
          </a:prstGeom>
          <a:ln>
            <a:noFill/>
          </a:ln>
        </p:spPr>
        <p:txBody>
          <a:bodyPr anchorCtr="0" anchor="ctr" bIns="91425" lIns="91425" rIns="91425" tIns="91425">
            <a:noAutofit/>
          </a:bodyPr>
          <a:lstStyle/>
          <a:p>
            <a:pPr lvl="0" rtl="0" algn="ctr">
              <a:spcBef>
                <a:spcPts val="0"/>
              </a:spcBef>
              <a:buNone/>
            </a:pPr>
            <a:r>
              <a:rPr lang="en-US"/>
              <a:t>Bayesian Network #1 Structures &amp; Accuracy</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3" name="Shape 823"/>
        <p:cNvGrpSpPr/>
        <p:nvPr/>
      </p:nvGrpSpPr>
      <p:grpSpPr>
        <a:xfrm>
          <a:off x="0" y="0"/>
          <a:ext cx="0" cy="0"/>
          <a:chOff x="0" y="0"/>
          <a:chExt cx="0" cy="0"/>
        </a:xfrm>
      </p:grpSpPr>
      <p:sp>
        <p:nvSpPr>
          <p:cNvPr id="824" name="Shape 824"/>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825" name="Shape 825"/>
          <p:cNvSpPr txBox="1"/>
          <p:nvPr>
            <p:ph idx="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grpSp>
        <p:nvGrpSpPr>
          <p:cNvPr id="826" name="Shape 826"/>
          <p:cNvGrpSpPr/>
          <p:nvPr/>
        </p:nvGrpSpPr>
        <p:grpSpPr>
          <a:xfrm>
            <a:off x="1492126" y="3714813"/>
            <a:ext cx="2677488" cy="3015289"/>
            <a:chOff x="2934211" y="2672951"/>
            <a:chExt cx="1343109" cy="1599792"/>
          </a:xfrm>
        </p:grpSpPr>
        <p:sp>
          <p:nvSpPr>
            <p:cNvPr id="827" name="Shape 827"/>
            <p:cNvSpPr/>
            <p:nvPr/>
          </p:nvSpPr>
          <p:spPr>
            <a:xfrm>
              <a:off x="2934211" y="2706820"/>
              <a:ext cx="610800" cy="6399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solidFill>
                    <a:srgbClr val="FFFF00"/>
                  </a:solidFill>
                </a:rPr>
                <a:t>Agriculture</a:t>
              </a:r>
            </a:p>
          </p:txBody>
        </p:sp>
        <p:sp>
          <p:nvSpPr>
            <p:cNvPr id="828" name="Shape 828"/>
            <p:cNvSpPr/>
            <p:nvPr/>
          </p:nvSpPr>
          <p:spPr>
            <a:xfrm>
              <a:off x="3620862" y="2672951"/>
              <a:ext cx="610800" cy="6399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solidFill>
                    <a:srgbClr val="FFFF00"/>
                  </a:solidFill>
                </a:rPr>
                <a:t>Industry</a:t>
              </a:r>
            </a:p>
          </p:txBody>
        </p:sp>
        <p:sp>
          <p:nvSpPr>
            <p:cNvPr id="829" name="Shape 829"/>
            <p:cNvSpPr/>
            <p:nvPr/>
          </p:nvSpPr>
          <p:spPr>
            <a:xfrm>
              <a:off x="3587021" y="3584843"/>
              <a:ext cx="690300" cy="687900"/>
            </a:xfrm>
            <a:prstGeom prst="ellipse">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t>PPP</a:t>
              </a:r>
            </a:p>
          </p:txBody>
        </p:sp>
        <p:cxnSp>
          <p:nvCxnSpPr>
            <p:cNvPr id="830" name="Shape 830"/>
            <p:cNvCxnSpPr>
              <a:stCxn id="827" idx="4"/>
              <a:endCxn id="829" idx="0"/>
            </p:cNvCxnSpPr>
            <p:nvPr/>
          </p:nvCxnSpPr>
          <p:spPr>
            <a:xfrm>
              <a:off x="3239611" y="3346720"/>
              <a:ext cx="692700" cy="238200"/>
            </a:xfrm>
            <a:prstGeom prst="straightConnector1">
              <a:avLst/>
            </a:prstGeom>
            <a:noFill/>
            <a:ln cap="flat" w="19050">
              <a:solidFill>
                <a:srgbClr val="000000"/>
              </a:solidFill>
              <a:prstDash val="solid"/>
              <a:round/>
              <a:headEnd len="lg" w="lg" type="none"/>
              <a:tailEnd len="lg" w="lg" type="triangle"/>
            </a:ln>
          </p:spPr>
        </p:cxnSp>
        <p:cxnSp>
          <p:nvCxnSpPr>
            <p:cNvPr id="831" name="Shape 831"/>
            <p:cNvCxnSpPr>
              <a:stCxn id="828" idx="4"/>
              <a:endCxn id="829" idx="0"/>
            </p:cNvCxnSpPr>
            <p:nvPr/>
          </p:nvCxnSpPr>
          <p:spPr>
            <a:xfrm>
              <a:off x="3926262" y="3312851"/>
              <a:ext cx="6000" cy="272100"/>
            </a:xfrm>
            <a:prstGeom prst="straightConnector1">
              <a:avLst/>
            </a:prstGeom>
            <a:noFill/>
            <a:ln cap="flat" w="19050">
              <a:solidFill>
                <a:srgbClr val="000000"/>
              </a:solidFill>
              <a:prstDash val="solid"/>
              <a:round/>
              <a:headEnd len="lg" w="lg" type="none"/>
              <a:tailEnd len="lg" w="lg" type="triangle"/>
            </a:ln>
          </p:spPr>
        </p:cxnSp>
      </p:grpSp>
      <p:cxnSp>
        <p:nvCxnSpPr>
          <p:cNvPr id="832" name="Shape 832"/>
          <p:cNvCxnSpPr/>
          <p:nvPr/>
        </p:nvCxnSpPr>
        <p:spPr>
          <a:xfrm>
            <a:off x="5974007" y="1491692"/>
            <a:ext cx="0" cy="5195099"/>
          </a:xfrm>
          <a:prstGeom prst="straightConnector1">
            <a:avLst/>
          </a:prstGeom>
          <a:noFill/>
          <a:ln cap="flat" w="19050">
            <a:solidFill>
              <a:schemeClr val="dk2"/>
            </a:solidFill>
            <a:prstDash val="solid"/>
            <a:round/>
            <a:headEnd len="lg" w="lg" type="none"/>
            <a:tailEnd len="lg" w="lg" type="none"/>
          </a:ln>
        </p:spPr>
      </p:cxnSp>
      <p:sp>
        <p:nvSpPr>
          <p:cNvPr id="833" name="Shape 833"/>
          <p:cNvSpPr txBox="1"/>
          <p:nvPr>
            <p:ph idx="3"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sp>
        <p:nvSpPr>
          <p:cNvPr id="834" name="Shape 834"/>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835" name="Shape 835"/>
          <p:cNvSpPr txBox="1"/>
          <p:nvPr>
            <p:ph type="title"/>
          </p:nvPr>
        </p:nvSpPr>
        <p:spPr>
          <a:xfrm>
            <a:off x="138575" y="1508775"/>
            <a:ext cx="5763900" cy="484799"/>
          </a:xfrm>
          <a:prstGeom prst="rect">
            <a:avLst/>
          </a:prstGeom>
          <a:solidFill>
            <a:srgbClr val="FFFF00"/>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u="none">
                <a:solidFill>
                  <a:schemeClr val="dk1"/>
                </a:solidFill>
              </a:rPr>
              <a:t>Europe Region</a:t>
            </a:r>
          </a:p>
        </p:txBody>
      </p:sp>
      <p:cxnSp>
        <p:nvCxnSpPr>
          <p:cNvPr id="836" name="Shape 836"/>
          <p:cNvCxnSpPr>
            <a:stCxn id="837" idx="4"/>
            <a:endCxn id="829" idx="0"/>
          </p:cNvCxnSpPr>
          <p:nvPr/>
        </p:nvCxnSpPr>
        <p:spPr>
          <a:xfrm flipH="1">
            <a:off x="3481549" y="4976399"/>
            <a:ext cx="1304400" cy="457200"/>
          </a:xfrm>
          <a:prstGeom prst="straightConnector1">
            <a:avLst/>
          </a:prstGeom>
          <a:noFill/>
          <a:ln cap="flat" w="19050">
            <a:solidFill>
              <a:srgbClr val="000000"/>
            </a:solidFill>
            <a:prstDash val="solid"/>
            <a:round/>
            <a:headEnd len="lg" w="lg" type="none"/>
            <a:tailEnd len="lg" w="lg" type="triangle"/>
          </a:ln>
        </p:spPr>
      </p:cxnSp>
      <p:sp>
        <p:nvSpPr>
          <p:cNvPr id="837" name="Shape 837"/>
          <p:cNvSpPr/>
          <p:nvPr/>
        </p:nvSpPr>
        <p:spPr>
          <a:xfrm>
            <a:off x="4182350" y="3778800"/>
            <a:ext cx="1207199" cy="1197599"/>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solidFill>
                  <a:srgbClr val="FFFF00"/>
                </a:solidFill>
              </a:rPr>
              <a:t>Journal </a:t>
            </a:r>
          </a:p>
          <a:p>
            <a:pPr lvl="0" rtl="0" algn="ctr">
              <a:spcBef>
                <a:spcPts val="0"/>
              </a:spcBef>
              <a:buNone/>
            </a:pPr>
            <a:r>
              <a:rPr b="1" lang="en-US">
                <a:solidFill>
                  <a:srgbClr val="FFFF00"/>
                </a:solidFill>
              </a:rPr>
              <a:t>&amp; </a:t>
            </a:r>
          </a:p>
          <a:p>
            <a:pPr lvl="0" rtl="0" algn="ctr">
              <a:spcBef>
                <a:spcPts val="0"/>
              </a:spcBef>
              <a:buNone/>
            </a:pPr>
            <a:r>
              <a:rPr b="1" lang="en-US">
                <a:solidFill>
                  <a:srgbClr val="FFFF00"/>
                </a:solidFill>
              </a:rPr>
              <a:t>Articles</a:t>
            </a:r>
          </a:p>
        </p:txBody>
      </p:sp>
      <p:sp>
        <p:nvSpPr>
          <p:cNvPr id="838" name="Shape 838"/>
          <p:cNvSpPr/>
          <p:nvPr/>
        </p:nvSpPr>
        <p:spPr>
          <a:xfrm>
            <a:off x="2875690" y="2132213"/>
            <a:ext cx="1217700" cy="12060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solidFill>
                  <a:srgbClr val="FFFF00"/>
                </a:solidFill>
              </a:rPr>
              <a:t>College</a:t>
            </a:r>
          </a:p>
        </p:txBody>
      </p:sp>
      <p:cxnSp>
        <p:nvCxnSpPr>
          <p:cNvPr id="839" name="Shape 839"/>
          <p:cNvCxnSpPr>
            <a:stCxn id="838" idx="4"/>
            <a:endCxn id="828" idx="0"/>
          </p:cNvCxnSpPr>
          <p:nvPr/>
        </p:nvCxnSpPr>
        <p:spPr>
          <a:xfrm flipH="1">
            <a:off x="3469840" y="3338213"/>
            <a:ext cx="14700" cy="376500"/>
          </a:xfrm>
          <a:prstGeom prst="straightConnector1">
            <a:avLst/>
          </a:prstGeom>
          <a:noFill/>
          <a:ln cap="flat" w="19050">
            <a:solidFill>
              <a:srgbClr val="000000"/>
            </a:solidFill>
            <a:prstDash val="solid"/>
            <a:round/>
            <a:headEnd len="lg" w="lg" type="none"/>
            <a:tailEnd len="lg" w="lg" type="triangle"/>
          </a:ln>
        </p:spPr>
      </p:cxnSp>
      <p:cxnSp>
        <p:nvCxnSpPr>
          <p:cNvPr id="840" name="Shape 840"/>
          <p:cNvCxnSpPr>
            <a:stCxn id="838" idx="4"/>
            <a:endCxn id="837" idx="0"/>
          </p:cNvCxnSpPr>
          <p:nvPr/>
        </p:nvCxnSpPr>
        <p:spPr>
          <a:xfrm>
            <a:off x="3484540" y="3338213"/>
            <a:ext cx="1301400" cy="440700"/>
          </a:xfrm>
          <a:prstGeom prst="straightConnector1">
            <a:avLst/>
          </a:prstGeom>
          <a:noFill/>
          <a:ln cap="flat" w="19050">
            <a:solidFill>
              <a:srgbClr val="000000"/>
            </a:solidFill>
            <a:prstDash val="solid"/>
            <a:round/>
            <a:headEnd len="lg" w="lg" type="none"/>
            <a:tailEnd len="lg" w="lg" type="triangle"/>
          </a:ln>
        </p:spPr>
      </p:cxnSp>
      <p:sp>
        <p:nvSpPr>
          <p:cNvPr id="841" name="Shape 841"/>
          <p:cNvSpPr txBox="1"/>
          <p:nvPr/>
        </p:nvSpPr>
        <p:spPr>
          <a:xfrm>
            <a:off x="6059100" y="2078459"/>
            <a:ext cx="2932500" cy="801599"/>
          </a:xfrm>
          <a:prstGeom prst="rect">
            <a:avLst/>
          </a:prstGeom>
          <a:solidFill>
            <a:srgbClr val="999999"/>
          </a:solid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US" sz="2400">
                <a:solidFill>
                  <a:schemeClr val="dk1"/>
                </a:solidFill>
              </a:rPr>
              <a:t>0.792</a:t>
            </a:r>
          </a:p>
        </p:txBody>
      </p:sp>
      <p:sp>
        <p:nvSpPr>
          <p:cNvPr id="842" name="Shape 842"/>
          <p:cNvSpPr txBox="1"/>
          <p:nvPr>
            <p:ph idx="4" type="title"/>
          </p:nvPr>
        </p:nvSpPr>
        <p:spPr>
          <a:xfrm>
            <a:off x="6059100" y="1508775"/>
            <a:ext cx="2932500" cy="484799"/>
          </a:xfrm>
          <a:prstGeom prst="rect">
            <a:avLst/>
          </a:prstGeom>
          <a:solidFill>
            <a:schemeClr val="dk2"/>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u="none">
                <a:solidFill>
                  <a:srgbClr val="FFFFFF"/>
                </a:solidFill>
              </a:rPr>
              <a:t>Accuracy</a:t>
            </a:r>
          </a:p>
        </p:txBody>
      </p:sp>
      <p:sp>
        <p:nvSpPr>
          <p:cNvPr id="843" name="Shape 843"/>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
        <p:nvSpPr>
          <p:cNvPr id="844" name="Shape 844"/>
          <p:cNvSpPr txBox="1"/>
          <p:nvPr/>
        </p:nvSpPr>
        <p:spPr>
          <a:xfrm>
            <a:off x="6059100" y="4218621"/>
            <a:ext cx="2932500" cy="801599"/>
          </a:xfrm>
          <a:prstGeom prst="rect">
            <a:avLst/>
          </a:prstGeom>
          <a:solidFill>
            <a:srgbClr val="999999"/>
          </a:solid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45833"/>
              <a:buFont typeface="Arial"/>
              <a:buNone/>
            </a:pPr>
            <a:r>
              <a:rPr b="1" lang="en-US" sz="2400">
                <a:solidFill>
                  <a:schemeClr val="dk1"/>
                </a:solidFill>
              </a:rPr>
              <a:t>0.92</a:t>
            </a:r>
          </a:p>
        </p:txBody>
      </p:sp>
      <p:sp>
        <p:nvSpPr>
          <p:cNvPr id="845" name="Shape 845"/>
          <p:cNvSpPr txBox="1"/>
          <p:nvPr>
            <p:ph idx="5" type="title"/>
          </p:nvPr>
        </p:nvSpPr>
        <p:spPr>
          <a:xfrm>
            <a:off x="6059100" y="3648937"/>
            <a:ext cx="2932500" cy="484799"/>
          </a:xfrm>
          <a:prstGeom prst="rect">
            <a:avLst/>
          </a:prstGeom>
          <a:solidFill>
            <a:schemeClr val="dk2"/>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u="none">
                <a:solidFill>
                  <a:srgbClr val="FFFFFF"/>
                </a:solidFill>
              </a:rPr>
              <a:t>Baseline</a:t>
            </a:r>
          </a:p>
        </p:txBody>
      </p:sp>
      <p:sp>
        <p:nvSpPr>
          <p:cNvPr id="846" name="Shape 846"/>
          <p:cNvSpPr txBox="1"/>
          <p:nvPr>
            <p:ph idx="6" type="title"/>
          </p:nvPr>
        </p:nvSpPr>
        <p:spPr>
          <a:xfrm>
            <a:off x="79250" y="714775"/>
            <a:ext cx="9036299" cy="484799"/>
          </a:xfrm>
          <a:prstGeom prst="rect">
            <a:avLst/>
          </a:prstGeom>
          <a:ln>
            <a:noFill/>
          </a:ln>
        </p:spPr>
        <p:txBody>
          <a:bodyPr anchorCtr="0" anchor="ctr" bIns="91425" lIns="91425" rIns="91425" tIns="91425">
            <a:noAutofit/>
          </a:bodyPr>
          <a:lstStyle/>
          <a:p>
            <a:pPr lvl="0" rtl="0" algn="ctr">
              <a:spcBef>
                <a:spcPts val="0"/>
              </a:spcBef>
              <a:buNone/>
            </a:pPr>
            <a:r>
              <a:rPr lang="en-US"/>
              <a:t>Bayesian Network #1 Structures &amp; Accuracy</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1" name="Shape 851"/>
        <p:cNvGrpSpPr/>
        <p:nvPr/>
      </p:nvGrpSpPr>
      <p:grpSpPr>
        <a:xfrm>
          <a:off x="0" y="0"/>
          <a:ext cx="0" cy="0"/>
          <a:chOff x="0" y="0"/>
          <a:chExt cx="0" cy="0"/>
        </a:xfrm>
      </p:grpSpPr>
      <p:sp>
        <p:nvSpPr>
          <p:cNvPr id="852" name="Shape 852"/>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853" name="Shape 853"/>
          <p:cNvSpPr txBox="1"/>
          <p:nvPr>
            <p:ph idx="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sp>
        <p:nvSpPr>
          <p:cNvPr id="854" name="Shape 854"/>
          <p:cNvSpPr txBox="1"/>
          <p:nvPr>
            <p:ph idx="3"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grpSp>
        <p:nvGrpSpPr>
          <p:cNvPr id="855" name="Shape 855"/>
          <p:cNvGrpSpPr/>
          <p:nvPr/>
        </p:nvGrpSpPr>
        <p:grpSpPr>
          <a:xfrm>
            <a:off x="1492126" y="3778650"/>
            <a:ext cx="2677488" cy="2951451"/>
            <a:chOff x="2934211" y="2706820"/>
            <a:chExt cx="1343109" cy="1565922"/>
          </a:xfrm>
        </p:grpSpPr>
        <p:sp>
          <p:nvSpPr>
            <p:cNvPr id="856" name="Shape 856"/>
            <p:cNvSpPr/>
            <p:nvPr/>
          </p:nvSpPr>
          <p:spPr>
            <a:xfrm>
              <a:off x="2934211" y="2706820"/>
              <a:ext cx="610800" cy="6399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solidFill>
                    <a:srgbClr val="FFFF00"/>
                  </a:solidFill>
                </a:rPr>
                <a:t>Agriculture</a:t>
              </a:r>
            </a:p>
          </p:txBody>
        </p:sp>
        <p:sp>
          <p:nvSpPr>
            <p:cNvPr id="857" name="Shape 857"/>
            <p:cNvSpPr/>
            <p:nvPr/>
          </p:nvSpPr>
          <p:spPr>
            <a:xfrm>
              <a:off x="3587021" y="3584843"/>
              <a:ext cx="690300" cy="687900"/>
            </a:xfrm>
            <a:prstGeom prst="ellipse">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t>PPP</a:t>
              </a:r>
            </a:p>
          </p:txBody>
        </p:sp>
        <p:cxnSp>
          <p:nvCxnSpPr>
            <p:cNvPr id="858" name="Shape 858"/>
            <p:cNvCxnSpPr>
              <a:stCxn id="856" idx="4"/>
              <a:endCxn id="857" idx="0"/>
            </p:cNvCxnSpPr>
            <p:nvPr/>
          </p:nvCxnSpPr>
          <p:spPr>
            <a:xfrm>
              <a:off x="3239611" y="3346720"/>
              <a:ext cx="692700" cy="238200"/>
            </a:xfrm>
            <a:prstGeom prst="straightConnector1">
              <a:avLst/>
            </a:prstGeom>
            <a:noFill/>
            <a:ln cap="flat" w="19050">
              <a:solidFill>
                <a:srgbClr val="000000"/>
              </a:solidFill>
              <a:prstDash val="solid"/>
              <a:round/>
              <a:headEnd len="lg" w="lg" type="none"/>
              <a:tailEnd len="lg" w="lg" type="triangle"/>
            </a:ln>
          </p:spPr>
        </p:cxnSp>
      </p:grpSp>
      <p:cxnSp>
        <p:nvCxnSpPr>
          <p:cNvPr id="859" name="Shape 859"/>
          <p:cNvCxnSpPr/>
          <p:nvPr/>
        </p:nvCxnSpPr>
        <p:spPr>
          <a:xfrm>
            <a:off x="5974007" y="1491692"/>
            <a:ext cx="0" cy="5195099"/>
          </a:xfrm>
          <a:prstGeom prst="straightConnector1">
            <a:avLst/>
          </a:prstGeom>
          <a:noFill/>
          <a:ln cap="flat" w="19050">
            <a:solidFill>
              <a:schemeClr val="dk2"/>
            </a:solidFill>
            <a:prstDash val="solid"/>
            <a:round/>
            <a:headEnd len="lg" w="lg" type="none"/>
            <a:tailEnd len="lg" w="lg" type="none"/>
          </a:ln>
        </p:spPr>
      </p:cxnSp>
      <p:sp>
        <p:nvSpPr>
          <p:cNvPr id="860" name="Shape 860"/>
          <p:cNvSpPr txBox="1"/>
          <p:nvPr>
            <p:ph idx="4"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sp>
        <p:nvSpPr>
          <p:cNvPr id="861" name="Shape 861"/>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862" name="Shape 862"/>
          <p:cNvSpPr txBox="1"/>
          <p:nvPr>
            <p:ph type="title"/>
          </p:nvPr>
        </p:nvSpPr>
        <p:spPr>
          <a:xfrm>
            <a:off x="138575" y="1508775"/>
            <a:ext cx="5763900" cy="484799"/>
          </a:xfrm>
          <a:prstGeom prst="rect">
            <a:avLst/>
          </a:prstGeom>
          <a:solidFill>
            <a:srgbClr val="FFFF00"/>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u="none">
                <a:solidFill>
                  <a:schemeClr val="dk1"/>
                </a:solidFill>
              </a:rPr>
              <a:t>Latin America Region</a:t>
            </a:r>
          </a:p>
        </p:txBody>
      </p:sp>
      <p:cxnSp>
        <p:nvCxnSpPr>
          <p:cNvPr id="863" name="Shape 863"/>
          <p:cNvCxnSpPr>
            <a:stCxn id="864" idx="4"/>
            <a:endCxn id="857" idx="0"/>
          </p:cNvCxnSpPr>
          <p:nvPr/>
        </p:nvCxnSpPr>
        <p:spPr>
          <a:xfrm flipH="1">
            <a:off x="3481549" y="4976399"/>
            <a:ext cx="1304400" cy="457200"/>
          </a:xfrm>
          <a:prstGeom prst="straightConnector1">
            <a:avLst/>
          </a:prstGeom>
          <a:noFill/>
          <a:ln cap="flat" w="19050">
            <a:solidFill>
              <a:srgbClr val="000000"/>
            </a:solidFill>
            <a:prstDash val="solid"/>
            <a:round/>
            <a:headEnd len="lg" w="lg" type="none"/>
            <a:tailEnd len="lg" w="lg" type="triangle"/>
          </a:ln>
        </p:spPr>
      </p:cxnSp>
      <p:sp>
        <p:nvSpPr>
          <p:cNvPr id="864" name="Shape 864"/>
          <p:cNvSpPr/>
          <p:nvPr/>
        </p:nvSpPr>
        <p:spPr>
          <a:xfrm>
            <a:off x="4182350" y="3778800"/>
            <a:ext cx="1207199" cy="1197599"/>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solidFill>
                  <a:srgbClr val="FFFF00"/>
                </a:solidFill>
              </a:rPr>
              <a:t>Journal </a:t>
            </a:r>
          </a:p>
          <a:p>
            <a:pPr lvl="0" rtl="0" algn="ctr">
              <a:spcBef>
                <a:spcPts val="0"/>
              </a:spcBef>
              <a:buNone/>
            </a:pPr>
            <a:r>
              <a:rPr b="1" lang="en-US">
                <a:solidFill>
                  <a:srgbClr val="FFFF00"/>
                </a:solidFill>
              </a:rPr>
              <a:t>&amp; </a:t>
            </a:r>
          </a:p>
          <a:p>
            <a:pPr lvl="0" rtl="0" algn="ctr">
              <a:spcBef>
                <a:spcPts val="0"/>
              </a:spcBef>
              <a:buNone/>
            </a:pPr>
            <a:r>
              <a:rPr b="1" lang="en-US">
                <a:solidFill>
                  <a:srgbClr val="FFFF00"/>
                </a:solidFill>
              </a:rPr>
              <a:t>Articles</a:t>
            </a:r>
          </a:p>
        </p:txBody>
      </p:sp>
      <p:sp>
        <p:nvSpPr>
          <p:cNvPr id="865" name="Shape 865"/>
          <p:cNvSpPr/>
          <p:nvPr/>
        </p:nvSpPr>
        <p:spPr>
          <a:xfrm>
            <a:off x="1489832" y="2208413"/>
            <a:ext cx="1217700" cy="12060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solidFill>
                  <a:srgbClr val="FFFF00"/>
                </a:solidFill>
              </a:rPr>
              <a:t>College</a:t>
            </a:r>
          </a:p>
        </p:txBody>
      </p:sp>
      <p:cxnSp>
        <p:nvCxnSpPr>
          <p:cNvPr id="866" name="Shape 866"/>
          <p:cNvCxnSpPr>
            <a:stCxn id="865" idx="4"/>
            <a:endCxn id="856" idx="0"/>
          </p:cNvCxnSpPr>
          <p:nvPr/>
        </p:nvCxnSpPr>
        <p:spPr>
          <a:xfrm>
            <a:off x="2098682" y="3414413"/>
            <a:ext cx="2400" cy="364200"/>
          </a:xfrm>
          <a:prstGeom prst="straightConnector1">
            <a:avLst/>
          </a:prstGeom>
          <a:noFill/>
          <a:ln cap="flat" w="19050">
            <a:solidFill>
              <a:srgbClr val="000000"/>
            </a:solidFill>
            <a:prstDash val="solid"/>
            <a:round/>
            <a:headEnd len="lg" w="lg" type="none"/>
            <a:tailEnd len="lg" w="lg" type="triangle"/>
          </a:ln>
        </p:spPr>
      </p:cxnSp>
      <p:sp>
        <p:nvSpPr>
          <p:cNvPr id="867" name="Shape 867"/>
          <p:cNvSpPr txBox="1"/>
          <p:nvPr/>
        </p:nvSpPr>
        <p:spPr>
          <a:xfrm>
            <a:off x="6059100" y="2078459"/>
            <a:ext cx="2932500" cy="801599"/>
          </a:xfrm>
          <a:prstGeom prst="rect">
            <a:avLst/>
          </a:prstGeom>
          <a:solidFill>
            <a:srgbClr val="999999"/>
          </a:solid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US" sz="2400">
                <a:solidFill>
                  <a:schemeClr val="dk1"/>
                </a:solidFill>
              </a:rPr>
              <a:t>0.71</a:t>
            </a:r>
          </a:p>
        </p:txBody>
      </p:sp>
      <p:sp>
        <p:nvSpPr>
          <p:cNvPr id="868" name="Shape 868"/>
          <p:cNvSpPr txBox="1"/>
          <p:nvPr>
            <p:ph idx="5" type="title"/>
          </p:nvPr>
        </p:nvSpPr>
        <p:spPr>
          <a:xfrm>
            <a:off x="6059100" y="1508775"/>
            <a:ext cx="2932500" cy="484799"/>
          </a:xfrm>
          <a:prstGeom prst="rect">
            <a:avLst/>
          </a:prstGeom>
          <a:solidFill>
            <a:schemeClr val="dk2"/>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u="none">
                <a:solidFill>
                  <a:srgbClr val="FFFFFF"/>
                </a:solidFill>
              </a:rPr>
              <a:t>Accuracy</a:t>
            </a:r>
          </a:p>
        </p:txBody>
      </p:sp>
      <p:sp>
        <p:nvSpPr>
          <p:cNvPr id="869" name="Shape 869"/>
          <p:cNvSpPr txBox="1"/>
          <p:nvPr>
            <p:ph idx="6" type="title"/>
          </p:nvPr>
        </p:nvSpPr>
        <p:spPr>
          <a:xfrm>
            <a:off x="6059100" y="3648937"/>
            <a:ext cx="2932500" cy="484799"/>
          </a:xfrm>
          <a:prstGeom prst="rect">
            <a:avLst/>
          </a:prstGeom>
          <a:solidFill>
            <a:schemeClr val="dk2"/>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u="none">
                <a:solidFill>
                  <a:srgbClr val="FFFFFF"/>
                </a:solidFill>
              </a:rPr>
              <a:t>Baseline</a:t>
            </a:r>
          </a:p>
        </p:txBody>
      </p:sp>
      <p:sp>
        <p:nvSpPr>
          <p:cNvPr id="870" name="Shape 870"/>
          <p:cNvSpPr txBox="1"/>
          <p:nvPr/>
        </p:nvSpPr>
        <p:spPr>
          <a:xfrm>
            <a:off x="6059100" y="4218621"/>
            <a:ext cx="2932500" cy="801599"/>
          </a:xfrm>
          <a:prstGeom prst="rect">
            <a:avLst/>
          </a:prstGeom>
          <a:solidFill>
            <a:srgbClr val="999999"/>
          </a:solid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45833"/>
              <a:buFont typeface="Arial"/>
              <a:buNone/>
            </a:pPr>
            <a:r>
              <a:rPr b="1" lang="en-US" sz="2400">
                <a:solidFill>
                  <a:schemeClr val="dk1"/>
                </a:solidFill>
              </a:rPr>
              <a:t>0.58</a:t>
            </a:r>
          </a:p>
        </p:txBody>
      </p:sp>
      <p:sp>
        <p:nvSpPr>
          <p:cNvPr id="871" name="Shape 871"/>
          <p:cNvSpPr txBox="1"/>
          <p:nvPr>
            <p:ph idx="7" type="title"/>
          </p:nvPr>
        </p:nvSpPr>
        <p:spPr>
          <a:xfrm>
            <a:off x="79250" y="714775"/>
            <a:ext cx="9036299" cy="484799"/>
          </a:xfrm>
          <a:prstGeom prst="rect">
            <a:avLst/>
          </a:prstGeom>
          <a:ln>
            <a:noFill/>
          </a:ln>
        </p:spPr>
        <p:txBody>
          <a:bodyPr anchorCtr="0" anchor="ctr" bIns="91425" lIns="91425" rIns="91425" tIns="91425">
            <a:noAutofit/>
          </a:bodyPr>
          <a:lstStyle/>
          <a:p>
            <a:pPr lvl="0" rtl="0" algn="ctr">
              <a:spcBef>
                <a:spcPts val="0"/>
              </a:spcBef>
              <a:buNone/>
            </a:pPr>
            <a:r>
              <a:rPr lang="en-US"/>
              <a:t>Bayesian Network #1 Structures &amp; Accuracy</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p:nvPr/>
        </p:nvSpPr>
        <p:spPr>
          <a:xfrm>
            <a:off x="781050" y="2486025"/>
            <a:ext cx="5400599" cy="2628899"/>
          </a:xfrm>
          <a:prstGeom prst="rect">
            <a:avLst/>
          </a:prstGeom>
          <a:solidFill>
            <a:schemeClr val="lt1"/>
          </a:solidFill>
          <a:ln>
            <a:noFill/>
          </a:ln>
        </p:spPr>
        <p:txBody>
          <a:bodyPr anchorCtr="0" anchor="ctr" bIns="91425" lIns="91425" rIns="91425" tIns="91425">
            <a:noAutofit/>
          </a:bodyPr>
          <a:lstStyle/>
          <a:p>
            <a:pPr>
              <a:spcBef>
                <a:spcPts val="0"/>
              </a:spcBef>
              <a:buNone/>
            </a:pPr>
            <a:r>
              <a:t/>
            </a:r>
            <a:endParaRPr/>
          </a:p>
        </p:txBody>
      </p:sp>
      <p:sp>
        <p:nvSpPr>
          <p:cNvPr id="145" name="Shape 145"/>
          <p:cNvSpPr txBox="1"/>
          <p:nvPr>
            <p:ph type="title"/>
          </p:nvPr>
        </p:nvSpPr>
        <p:spPr>
          <a:xfrm>
            <a:off x="79250" y="638575"/>
            <a:ext cx="9064500" cy="484799"/>
          </a:xfrm>
          <a:prstGeom prst="rect">
            <a:avLst/>
          </a:prstGeom>
        </p:spPr>
        <p:txBody>
          <a:bodyPr anchorCtr="0" anchor="ctr" bIns="91425" lIns="91425" rIns="91425" tIns="91425">
            <a:noAutofit/>
          </a:bodyPr>
          <a:lstStyle/>
          <a:p>
            <a:pPr lvl="0" rtl="0" algn="ctr">
              <a:spcBef>
                <a:spcPts val="0"/>
              </a:spcBef>
              <a:buNone/>
            </a:pPr>
            <a:r>
              <a:rPr lang="en-US"/>
              <a:t>Motivation</a:t>
            </a:r>
          </a:p>
        </p:txBody>
      </p:sp>
      <p:sp>
        <p:nvSpPr>
          <p:cNvPr id="146" name="Shape 146"/>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147" name="Shape 147"/>
          <p:cNvSpPr/>
          <p:nvPr/>
        </p:nvSpPr>
        <p:spPr>
          <a:xfrm>
            <a:off x="6679025" y="3167500"/>
            <a:ext cx="1689299" cy="1582499"/>
          </a:xfrm>
          <a:prstGeom prst="ellipse">
            <a:avLst/>
          </a:prstGeom>
          <a:solidFill>
            <a:srgbClr val="FF00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solidFill>
                  <a:srgbClr val="FFFFFF"/>
                </a:solidFill>
              </a:rPr>
              <a:t>Economy</a:t>
            </a:r>
          </a:p>
        </p:txBody>
      </p:sp>
      <p:sp>
        <p:nvSpPr>
          <p:cNvPr id="148" name="Shape 148"/>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pic>
        <p:nvPicPr>
          <p:cNvPr id="149" name="Shape 149"/>
          <p:cNvPicPr preferRelativeResize="0"/>
          <p:nvPr/>
        </p:nvPicPr>
        <p:blipFill rotWithShape="1">
          <a:blip r:embed="rId3">
            <a:alphaModFix/>
          </a:blip>
          <a:srcRect b="0" l="0" r="0" t="13149"/>
          <a:stretch/>
        </p:blipFill>
        <p:spPr>
          <a:xfrm>
            <a:off x="309675" y="2380612"/>
            <a:ext cx="6051950" cy="3156274"/>
          </a:xfrm>
          <a:prstGeom prst="rect">
            <a:avLst/>
          </a:prstGeom>
          <a:noFill/>
          <a:ln cap="flat" w="12700">
            <a:solidFill>
              <a:srgbClr val="000000"/>
            </a:solidFill>
            <a:prstDash val="solid"/>
            <a:miter/>
            <a:headEnd len="med" w="med" type="none"/>
            <a:tailEnd len="med" w="med" type="none"/>
          </a:ln>
        </p:spPr>
      </p:pic>
      <p:sp>
        <p:nvSpPr>
          <p:cNvPr id="150" name="Shape 150"/>
          <p:cNvSpPr txBox="1"/>
          <p:nvPr/>
        </p:nvSpPr>
        <p:spPr>
          <a:xfrm>
            <a:off x="309675" y="5536900"/>
            <a:ext cx="6051899" cy="819600"/>
          </a:xfrm>
          <a:prstGeom prst="rect">
            <a:avLst/>
          </a:prstGeom>
          <a:noFill/>
          <a:ln>
            <a:noFill/>
          </a:ln>
        </p:spPr>
        <p:txBody>
          <a:bodyPr anchorCtr="0" anchor="t" bIns="91425" lIns="91425" rIns="91425" tIns="91425">
            <a:noAutofit/>
          </a:bodyPr>
          <a:lstStyle/>
          <a:p>
            <a:pPr algn="ctr">
              <a:spcBef>
                <a:spcPts val="0"/>
              </a:spcBef>
              <a:buNone/>
            </a:pPr>
            <a:r>
              <a:rPr b="1" lang="en-US" sz="1800">
                <a:solidFill>
                  <a:schemeClr val="dk1"/>
                </a:solidFill>
                <a:latin typeface="Calibri"/>
                <a:ea typeface="Calibri"/>
                <a:cs typeface="Calibri"/>
                <a:sym typeface="Calibri"/>
              </a:rPr>
              <a:t>Percentage of growth in worldwide Gross Domestic Product </a:t>
            </a:r>
            <a:r>
              <a:rPr b="1" i="1" lang="en-US" sz="1800">
                <a:solidFill>
                  <a:schemeClr val="dk1"/>
                </a:solidFill>
                <a:latin typeface="Calibri"/>
                <a:ea typeface="Calibri"/>
                <a:cs typeface="Calibri"/>
                <a:sym typeface="Calibri"/>
              </a:rPr>
              <a:t>per capita</a:t>
            </a:r>
            <a:r>
              <a:rPr b="1" lang="en-US" sz="1800">
                <a:solidFill>
                  <a:schemeClr val="dk1"/>
                </a:solidFill>
                <a:latin typeface="Calibri"/>
                <a:ea typeface="Calibri"/>
                <a:cs typeface="Calibri"/>
                <a:sym typeface="Calibri"/>
              </a:rPr>
              <a:t> based on Purchasing Power Parity</a:t>
            </a:r>
          </a:p>
        </p:txBody>
      </p:sp>
      <p:sp>
        <p:nvSpPr>
          <p:cNvPr id="151" name="Shape 151"/>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6" name="Shape 876"/>
        <p:cNvGrpSpPr/>
        <p:nvPr/>
      </p:nvGrpSpPr>
      <p:grpSpPr>
        <a:xfrm>
          <a:off x="0" y="0"/>
          <a:ext cx="0" cy="0"/>
          <a:chOff x="0" y="0"/>
          <a:chExt cx="0" cy="0"/>
        </a:xfrm>
      </p:grpSpPr>
      <p:sp>
        <p:nvSpPr>
          <p:cNvPr id="877" name="Shape 877"/>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878" name="Shape 878"/>
          <p:cNvSpPr txBox="1"/>
          <p:nvPr>
            <p:ph idx="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sp>
        <p:nvSpPr>
          <p:cNvPr id="879" name="Shape 879"/>
          <p:cNvSpPr txBox="1"/>
          <p:nvPr>
            <p:ph idx="3"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grpSp>
        <p:nvGrpSpPr>
          <p:cNvPr id="880" name="Shape 880"/>
          <p:cNvGrpSpPr/>
          <p:nvPr/>
        </p:nvGrpSpPr>
        <p:grpSpPr>
          <a:xfrm>
            <a:off x="1492126" y="3778650"/>
            <a:ext cx="2677488" cy="2951451"/>
            <a:chOff x="2934211" y="2706820"/>
            <a:chExt cx="1343109" cy="1565922"/>
          </a:xfrm>
        </p:grpSpPr>
        <p:sp>
          <p:nvSpPr>
            <p:cNvPr id="881" name="Shape 881"/>
            <p:cNvSpPr/>
            <p:nvPr/>
          </p:nvSpPr>
          <p:spPr>
            <a:xfrm>
              <a:off x="2934211" y="2706820"/>
              <a:ext cx="610800" cy="6399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solidFill>
                    <a:srgbClr val="FFFF00"/>
                  </a:solidFill>
                </a:rPr>
                <a:t>Agriculture</a:t>
              </a:r>
            </a:p>
          </p:txBody>
        </p:sp>
        <p:sp>
          <p:nvSpPr>
            <p:cNvPr id="882" name="Shape 882"/>
            <p:cNvSpPr/>
            <p:nvPr/>
          </p:nvSpPr>
          <p:spPr>
            <a:xfrm>
              <a:off x="3587021" y="3584843"/>
              <a:ext cx="690300" cy="687900"/>
            </a:xfrm>
            <a:prstGeom prst="ellipse">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t>PPP</a:t>
              </a:r>
            </a:p>
          </p:txBody>
        </p:sp>
        <p:cxnSp>
          <p:nvCxnSpPr>
            <p:cNvPr id="883" name="Shape 883"/>
            <p:cNvCxnSpPr>
              <a:stCxn id="881" idx="4"/>
              <a:endCxn id="882" idx="0"/>
            </p:cNvCxnSpPr>
            <p:nvPr/>
          </p:nvCxnSpPr>
          <p:spPr>
            <a:xfrm>
              <a:off x="3239611" y="3346720"/>
              <a:ext cx="692700" cy="238200"/>
            </a:xfrm>
            <a:prstGeom prst="straightConnector1">
              <a:avLst/>
            </a:prstGeom>
            <a:noFill/>
            <a:ln cap="flat" w="19050">
              <a:solidFill>
                <a:srgbClr val="000000"/>
              </a:solidFill>
              <a:prstDash val="solid"/>
              <a:round/>
              <a:headEnd len="lg" w="lg" type="none"/>
              <a:tailEnd len="lg" w="lg" type="triangle"/>
            </a:ln>
          </p:spPr>
        </p:cxnSp>
      </p:grpSp>
      <p:cxnSp>
        <p:nvCxnSpPr>
          <p:cNvPr id="884" name="Shape 884"/>
          <p:cNvCxnSpPr/>
          <p:nvPr/>
        </p:nvCxnSpPr>
        <p:spPr>
          <a:xfrm>
            <a:off x="5974007" y="1491692"/>
            <a:ext cx="0" cy="5195099"/>
          </a:xfrm>
          <a:prstGeom prst="straightConnector1">
            <a:avLst/>
          </a:prstGeom>
          <a:noFill/>
          <a:ln cap="flat" w="19050">
            <a:solidFill>
              <a:schemeClr val="dk2"/>
            </a:solidFill>
            <a:prstDash val="solid"/>
            <a:round/>
            <a:headEnd len="lg" w="lg" type="none"/>
            <a:tailEnd len="lg" w="lg" type="none"/>
          </a:ln>
        </p:spPr>
      </p:cxnSp>
      <p:sp>
        <p:nvSpPr>
          <p:cNvPr id="885" name="Shape 885"/>
          <p:cNvSpPr txBox="1"/>
          <p:nvPr>
            <p:ph idx="4"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sp>
        <p:nvSpPr>
          <p:cNvPr id="886" name="Shape 886"/>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887" name="Shape 887"/>
          <p:cNvSpPr txBox="1"/>
          <p:nvPr>
            <p:ph type="title"/>
          </p:nvPr>
        </p:nvSpPr>
        <p:spPr>
          <a:xfrm>
            <a:off x="138575" y="1508775"/>
            <a:ext cx="5763900" cy="484799"/>
          </a:xfrm>
          <a:prstGeom prst="rect">
            <a:avLst/>
          </a:prstGeom>
          <a:solidFill>
            <a:srgbClr val="FFFF00"/>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u="none">
                <a:solidFill>
                  <a:schemeClr val="dk1"/>
                </a:solidFill>
              </a:rPr>
              <a:t>North America Region</a:t>
            </a:r>
          </a:p>
        </p:txBody>
      </p:sp>
      <p:cxnSp>
        <p:nvCxnSpPr>
          <p:cNvPr id="888" name="Shape 888"/>
          <p:cNvCxnSpPr>
            <a:stCxn id="889" idx="4"/>
            <a:endCxn id="882" idx="0"/>
          </p:cNvCxnSpPr>
          <p:nvPr/>
        </p:nvCxnSpPr>
        <p:spPr>
          <a:xfrm flipH="1">
            <a:off x="3481549" y="4976399"/>
            <a:ext cx="1304400" cy="457200"/>
          </a:xfrm>
          <a:prstGeom prst="straightConnector1">
            <a:avLst/>
          </a:prstGeom>
          <a:noFill/>
          <a:ln cap="flat" w="19050">
            <a:solidFill>
              <a:srgbClr val="000000"/>
            </a:solidFill>
            <a:prstDash val="solid"/>
            <a:round/>
            <a:headEnd len="lg" w="lg" type="none"/>
            <a:tailEnd len="lg" w="lg" type="triangle"/>
          </a:ln>
        </p:spPr>
      </p:cxnSp>
      <p:sp>
        <p:nvSpPr>
          <p:cNvPr id="889" name="Shape 889"/>
          <p:cNvSpPr/>
          <p:nvPr/>
        </p:nvSpPr>
        <p:spPr>
          <a:xfrm>
            <a:off x="4182350" y="3778800"/>
            <a:ext cx="1207199" cy="1197599"/>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solidFill>
                  <a:srgbClr val="FFFF00"/>
                </a:solidFill>
              </a:rPr>
              <a:t>Journal </a:t>
            </a:r>
          </a:p>
          <a:p>
            <a:pPr lvl="0" rtl="0" algn="ctr">
              <a:spcBef>
                <a:spcPts val="0"/>
              </a:spcBef>
              <a:buNone/>
            </a:pPr>
            <a:r>
              <a:rPr b="1" lang="en-US">
                <a:solidFill>
                  <a:srgbClr val="FFFF00"/>
                </a:solidFill>
              </a:rPr>
              <a:t>&amp; </a:t>
            </a:r>
          </a:p>
          <a:p>
            <a:pPr lvl="0" rtl="0" algn="ctr">
              <a:spcBef>
                <a:spcPts val="0"/>
              </a:spcBef>
              <a:buNone/>
            </a:pPr>
            <a:r>
              <a:rPr b="1" lang="en-US">
                <a:solidFill>
                  <a:srgbClr val="FFFF00"/>
                </a:solidFill>
              </a:rPr>
              <a:t>Articles</a:t>
            </a:r>
          </a:p>
        </p:txBody>
      </p:sp>
      <p:sp>
        <p:nvSpPr>
          <p:cNvPr id="890" name="Shape 890"/>
          <p:cNvSpPr/>
          <p:nvPr/>
        </p:nvSpPr>
        <p:spPr>
          <a:xfrm>
            <a:off x="4177107" y="2208413"/>
            <a:ext cx="1217700" cy="12060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solidFill>
                  <a:srgbClr val="FFFF00"/>
                </a:solidFill>
              </a:rPr>
              <a:t>College</a:t>
            </a:r>
          </a:p>
        </p:txBody>
      </p:sp>
      <p:cxnSp>
        <p:nvCxnSpPr>
          <p:cNvPr id="891" name="Shape 891"/>
          <p:cNvCxnSpPr>
            <a:stCxn id="890" idx="4"/>
            <a:endCxn id="889" idx="0"/>
          </p:cNvCxnSpPr>
          <p:nvPr/>
        </p:nvCxnSpPr>
        <p:spPr>
          <a:xfrm>
            <a:off x="4785957" y="3414413"/>
            <a:ext cx="0" cy="364500"/>
          </a:xfrm>
          <a:prstGeom prst="straightConnector1">
            <a:avLst/>
          </a:prstGeom>
          <a:noFill/>
          <a:ln cap="flat" w="19050">
            <a:solidFill>
              <a:srgbClr val="000000"/>
            </a:solidFill>
            <a:prstDash val="solid"/>
            <a:round/>
            <a:headEnd len="lg" w="lg" type="none"/>
            <a:tailEnd len="lg" w="lg" type="triangle"/>
          </a:ln>
        </p:spPr>
      </p:cxnSp>
      <p:sp>
        <p:nvSpPr>
          <p:cNvPr id="892" name="Shape 892"/>
          <p:cNvSpPr txBox="1"/>
          <p:nvPr/>
        </p:nvSpPr>
        <p:spPr>
          <a:xfrm>
            <a:off x="6059100" y="2078459"/>
            <a:ext cx="2932500" cy="801599"/>
          </a:xfrm>
          <a:prstGeom prst="rect">
            <a:avLst/>
          </a:prstGeom>
          <a:solidFill>
            <a:srgbClr val="999999"/>
          </a:solid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US" sz="2400">
                <a:solidFill>
                  <a:schemeClr val="dk1"/>
                </a:solidFill>
              </a:rPr>
              <a:t>0.54</a:t>
            </a:r>
          </a:p>
        </p:txBody>
      </p:sp>
      <p:sp>
        <p:nvSpPr>
          <p:cNvPr id="893" name="Shape 893"/>
          <p:cNvSpPr txBox="1"/>
          <p:nvPr>
            <p:ph idx="5" type="title"/>
          </p:nvPr>
        </p:nvSpPr>
        <p:spPr>
          <a:xfrm>
            <a:off x="6059100" y="1508775"/>
            <a:ext cx="2932500" cy="484799"/>
          </a:xfrm>
          <a:prstGeom prst="rect">
            <a:avLst/>
          </a:prstGeom>
          <a:solidFill>
            <a:schemeClr val="dk2"/>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u="none">
                <a:solidFill>
                  <a:srgbClr val="FFFFFF"/>
                </a:solidFill>
              </a:rPr>
              <a:t>Accuracy</a:t>
            </a:r>
          </a:p>
        </p:txBody>
      </p:sp>
      <p:sp>
        <p:nvSpPr>
          <p:cNvPr id="894" name="Shape 894"/>
          <p:cNvSpPr txBox="1"/>
          <p:nvPr>
            <p:ph idx="6" type="title"/>
          </p:nvPr>
        </p:nvSpPr>
        <p:spPr>
          <a:xfrm>
            <a:off x="6059100" y="3648937"/>
            <a:ext cx="2932500" cy="484799"/>
          </a:xfrm>
          <a:prstGeom prst="rect">
            <a:avLst/>
          </a:prstGeom>
          <a:solidFill>
            <a:schemeClr val="dk2"/>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u="none">
                <a:solidFill>
                  <a:srgbClr val="FFFFFF"/>
                </a:solidFill>
              </a:rPr>
              <a:t>Baseline</a:t>
            </a:r>
          </a:p>
        </p:txBody>
      </p:sp>
      <p:sp>
        <p:nvSpPr>
          <p:cNvPr id="895" name="Shape 895"/>
          <p:cNvSpPr txBox="1"/>
          <p:nvPr/>
        </p:nvSpPr>
        <p:spPr>
          <a:xfrm>
            <a:off x="6059100" y="4218621"/>
            <a:ext cx="2932500" cy="801599"/>
          </a:xfrm>
          <a:prstGeom prst="rect">
            <a:avLst/>
          </a:prstGeom>
          <a:solidFill>
            <a:srgbClr val="999999"/>
          </a:solid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45833"/>
              <a:buFont typeface="Arial"/>
              <a:buNone/>
            </a:pPr>
            <a:r>
              <a:rPr b="1" lang="en-US" sz="2400">
                <a:solidFill>
                  <a:schemeClr val="dk1"/>
                </a:solidFill>
              </a:rPr>
              <a:t>0.46</a:t>
            </a:r>
          </a:p>
        </p:txBody>
      </p:sp>
      <p:sp>
        <p:nvSpPr>
          <p:cNvPr id="896" name="Shape 896"/>
          <p:cNvSpPr txBox="1"/>
          <p:nvPr>
            <p:ph idx="7" type="title"/>
          </p:nvPr>
        </p:nvSpPr>
        <p:spPr>
          <a:xfrm>
            <a:off x="79250" y="714775"/>
            <a:ext cx="9036299" cy="484799"/>
          </a:xfrm>
          <a:prstGeom prst="rect">
            <a:avLst/>
          </a:prstGeom>
          <a:ln>
            <a:noFill/>
          </a:ln>
        </p:spPr>
        <p:txBody>
          <a:bodyPr anchorCtr="0" anchor="ctr" bIns="91425" lIns="91425" rIns="91425" tIns="91425">
            <a:noAutofit/>
          </a:bodyPr>
          <a:lstStyle/>
          <a:p>
            <a:pPr lvl="0" rtl="0" algn="ctr">
              <a:spcBef>
                <a:spcPts val="0"/>
              </a:spcBef>
              <a:buNone/>
            </a:pPr>
            <a:r>
              <a:rPr lang="en-US"/>
              <a:t>Bayesian Network #1 Structures &amp; Accuracy</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1" name="Shape 901"/>
        <p:cNvGrpSpPr/>
        <p:nvPr/>
      </p:nvGrpSpPr>
      <p:grpSpPr>
        <a:xfrm>
          <a:off x="0" y="0"/>
          <a:ext cx="0" cy="0"/>
          <a:chOff x="0" y="0"/>
          <a:chExt cx="0" cy="0"/>
        </a:xfrm>
      </p:grpSpPr>
      <p:sp>
        <p:nvSpPr>
          <p:cNvPr id="902" name="Shape 902"/>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903" name="Shape 903"/>
          <p:cNvSpPr txBox="1"/>
          <p:nvPr>
            <p:ph idx="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sp>
        <p:nvSpPr>
          <p:cNvPr id="904" name="Shape 904"/>
          <p:cNvSpPr txBox="1"/>
          <p:nvPr>
            <p:ph idx="3"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sp>
        <p:nvSpPr>
          <p:cNvPr id="905" name="Shape 905"/>
          <p:cNvSpPr txBox="1"/>
          <p:nvPr>
            <p:ph idx="4"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grpSp>
        <p:nvGrpSpPr>
          <p:cNvPr id="906" name="Shape 906"/>
          <p:cNvGrpSpPr/>
          <p:nvPr/>
        </p:nvGrpSpPr>
        <p:grpSpPr>
          <a:xfrm>
            <a:off x="2793501" y="3878455"/>
            <a:ext cx="1376113" cy="2851646"/>
            <a:chOff x="3587021" y="2759773"/>
            <a:chExt cx="690300" cy="1512970"/>
          </a:xfrm>
        </p:grpSpPr>
        <p:sp>
          <p:nvSpPr>
            <p:cNvPr id="907" name="Shape 907"/>
            <p:cNvSpPr/>
            <p:nvPr/>
          </p:nvSpPr>
          <p:spPr>
            <a:xfrm>
              <a:off x="3626775" y="2759773"/>
              <a:ext cx="610800" cy="6399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chemeClr val="dk1"/>
                </a:buClr>
                <a:buSzPct val="78571"/>
                <a:buFont typeface="Arial"/>
                <a:buNone/>
              </a:pPr>
              <a:r>
                <a:rPr b="1" lang="en-US">
                  <a:solidFill>
                    <a:srgbClr val="FFFF00"/>
                  </a:solidFill>
                </a:rPr>
                <a:t>Journal </a:t>
              </a:r>
            </a:p>
            <a:p>
              <a:pPr lvl="0" rtl="0" algn="ctr">
                <a:spcBef>
                  <a:spcPts val="0"/>
                </a:spcBef>
                <a:buClr>
                  <a:schemeClr val="dk1"/>
                </a:buClr>
                <a:buSzPct val="78571"/>
                <a:buFont typeface="Arial"/>
                <a:buNone/>
              </a:pPr>
              <a:r>
                <a:rPr b="1" lang="en-US">
                  <a:solidFill>
                    <a:srgbClr val="FFFF00"/>
                  </a:solidFill>
                </a:rPr>
                <a:t>&amp; </a:t>
              </a:r>
            </a:p>
            <a:p>
              <a:pPr lvl="0" rtl="0" algn="ctr">
                <a:spcBef>
                  <a:spcPts val="0"/>
                </a:spcBef>
                <a:buNone/>
              </a:pPr>
              <a:r>
                <a:rPr b="1" lang="en-US">
                  <a:solidFill>
                    <a:srgbClr val="FFFF00"/>
                  </a:solidFill>
                </a:rPr>
                <a:t>Articles</a:t>
              </a:r>
            </a:p>
          </p:txBody>
        </p:sp>
        <p:sp>
          <p:nvSpPr>
            <p:cNvPr id="908" name="Shape 908"/>
            <p:cNvSpPr/>
            <p:nvPr/>
          </p:nvSpPr>
          <p:spPr>
            <a:xfrm>
              <a:off x="3587021" y="3584843"/>
              <a:ext cx="690300" cy="687900"/>
            </a:xfrm>
            <a:prstGeom prst="ellipse">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t>PPP</a:t>
              </a:r>
            </a:p>
          </p:txBody>
        </p:sp>
        <p:cxnSp>
          <p:nvCxnSpPr>
            <p:cNvPr id="909" name="Shape 909"/>
            <p:cNvCxnSpPr>
              <a:stCxn id="907" idx="4"/>
              <a:endCxn id="908" idx="0"/>
            </p:cNvCxnSpPr>
            <p:nvPr/>
          </p:nvCxnSpPr>
          <p:spPr>
            <a:xfrm>
              <a:off x="3932175" y="3399673"/>
              <a:ext cx="0" cy="185100"/>
            </a:xfrm>
            <a:prstGeom prst="straightConnector1">
              <a:avLst/>
            </a:prstGeom>
            <a:noFill/>
            <a:ln cap="flat" w="19050">
              <a:solidFill>
                <a:srgbClr val="000000"/>
              </a:solidFill>
              <a:prstDash val="solid"/>
              <a:round/>
              <a:headEnd len="lg" w="lg" type="none"/>
              <a:tailEnd len="lg" w="lg" type="triangle"/>
            </a:ln>
          </p:spPr>
        </p:cxnSp>
      </p:grpSp>
      <p:cxnSp>
        <p:nvCxnSpPr>
          <p:cNvPr id="910" name="Shape 910"/>
          <p:cNvCxnSpPr/>
          <p:nvPr/>
        </p:nvCxnSpPr>
        <p:spPr>
          <a:xfrm>
            <a:off x="5974007" y="1491692"/>
            <a:ext cx="0" cy="5195099"/>
          </a:xfrm>
          <a:prstGeom prst="straightConnector1">
            <a:avLst/>
          </a:prstGeom>
          <a:noFill/>
          <a:ln cap="flat" w="19050">
            <a:solidFill>
              <a:schemeClr val="dk2"/>
            </a:solidFill>
            <a:prstDash val="solid"/>
            <a:round/>
            <a:headEnd len="lg" w="lg" type="none"/>
            <a:tailEnd len="lg" w="lg" type="none"/>
          </a:ln>
        </p:spPr>
      </p:cxnSp>
      <p:sp>
        <p:nvSpPr>
          <p:cNvPr id="911" name="Shape 911"/>
          <p:cNvSpPr txBox="1"/>
          <p:nvPr>
            <p:ph idx="5"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sp>
        <p:nvSpPr>
          <p:cNvPr id="912" name="Shape 912"/>
          <p:cNvSpPr txBox="1"/>
          <p:nvPr>
            <p:ph type="title"/>
          </p:nvPr>
        </p:nvSpPr>
        <p:spPr>
          <a:xfrm>
            <a:off x="138575" y="1508775"/>
            <a:ext cx="5763900" cy="484799"/>
          </a:xfrm>
          <a:prstGeom prst="rect">
            <a:avLst/>
          </a:prstGeom>
          <a:solidFill>
            <a:srgbClr val="FFFF00"/>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u="none">
                <a:solidFill>
                  <a:schemeClr val="dk1"/>
                </a:solidFill>
              </a:rPr>
              <a:t>South Asia Region</a:t>
            </a:r>
          </a:p>
        </p:txBody>
      </p:sp>
      <p:sp>
        <p:nvSpPr>
          <p:cNvPr id="913" name="Shape 913"/>
          <p:cNvSpPr/>
          <p:nvPr/>
        </p:nvSpPr>
        <p:spPr>
          <a:xfrm>
            <a:off x="2872719" y="2283101"/>
            <a:ext cx="1217700" cy="12060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solidFill>
                  <a:srgbClr val="FFFF00"/>
                </a:solidFill>
              </a:rPr>
              <a:t>College</a:t>
            </a:r>
          </a:p>
        </p:txBody>
      </p:sp>
      <p:cxnSp>
        <p:nvCxnSpPr>
          <p:cNvPr id="914" name="Shape 914"/>
          <p:cNvCxnSpPr>
            <a:stCxn id="913" idx="4"/>
            <a:endCxn id="907" idx="0"/>
          </p:cNvCxnSpPr>
          <p:nvPr/>
        </p:nvCxnSpPr>
        <p:spPr>
          <a:xfrm>
            <a:off x="3481569" y="3489101"/>
            <a:ext cx="0" cy="389400"/>
          </a:xfrm>
          <a:prstGeom prst="straightConnector1">
            <a:avLst/>
          </a:prstGeom>
          <a:noFill/>
          <a:ln cap="flat" w="19050">
            <a:solidFill>
              <a:srgbClr val="000000"/>
            </a:solidFill>
            <a:prstDash val="solid"/>
            <a:round/>
            <a:headEnd len="lg" w="lg" type="none"/>
            <a:tailEnd len="lg" w="lg" type="triangle"/>
          </a:ln>
        </p:spPr>
      </p:cxnSp>
      <p:sp>
        <p:nvSpPr>
          <p:cNvPr id="915" name="Shape 915"/>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916" name="Shape 916"/>
          <p:cNvSpPr txBox="1"/>
          <p:nvPr/>
        </p:nvSpPr>
        <p:spPr>
          <a:xfrm>
            <a:off x="6059100" y="2078459"/>
            <a:ext cx="2932500" cy="801599"/>
          </a:xfrm>
          <a:prstGeom prst="rect">
            <a:avLst/>
          </a:prstGeom>
          <a:solidFill>
            <a:srgbClr val="999999"/>
          </a:solid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US" sz="2400">
                <a:solidFill>
                  <a:schemeClr val="dk1"/>
                </a:solidFill>
              </a:rPr>
              <a:t>0.65</a:t>
            </a:r>
          </a:p>
        </p:txBody>
      </p:sp>
      <p:sp>
        <p:nvSpPr>
          <p:cNvPr id="917" name="Shape 917"/>
          <p:cNvSpPr txBox="1"/>
          <p:nvPr>
            <p:ph idx="6" type="title"/>
          </p:nvPr>
        </p:nvSpPr>
        <p:spPr>
          <a:xfrm>
            <a:off x="6059100" y="1508775"/>
            <a:ext cx="2932500" cy="484799"/>
          </a:xfrm>
          <a:prstGeom prst="rect">
            <a:avLst/>
          </a:prstGeom>
          <a:solidFill>
            <a:schemeClr val="dk2"/>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u="none">
                <a:solidFill>
                  <a:srgbClr val="FFFFFF"/>
                </a:solidFill>
              </a:rPr>
              <a:t>Accuracy</a:t>
            </a:r>
          </a:p>
        </p:txBody>
      </p:sp>
      <p:sp>
        <p:nvSpPr>
          <p:cNvPr id="918" name="Shape 918"/>
          <p:cNvSpPr txBox="1"/>
          <p:nvPr>
            <p:ph idx="7" type="title"/>
          </p:nvPr>
        </p:nvSpPr>
        <p:spPr>
          <a:xfrm>
            <a:off x="6059100" y="3648937"/>
            <a:ext cx="2932500" cy="484799"/>
          </a:xfrm>
          <a:prstGeom prst="rect">
            <a:avLst/>
          </a:prstGeom>
          <a:solidFill>
            <a:schemeClr val="dk2"/>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u="none">
                <a:solidFill>
                  <a:srgbClr val="FFFFFF"/>
                </a:solidFill>
              </a:rPr>
              <a:t>Baseline</a:t>
            </a:r>
          </a:p>
        </p:txBody>
      </p:sp>
      <p:sp>
        <p:nvSpPr>
          <p:cNvPr id="919" name="Shape 919"/>
          <p:cNvSpPr txBox="1"/>
          <p:nvPr/>
        </p:nvSpPr>
        <p:spPr>
          <a:xfrm>
            <a:off x="6059100" y="4218621"/>
            <a:ext cx="2932500" cy="801599"/>
          </a:xfrm>
          <a:prstGeom prst="rect">
            <a:avLst/>
          </a:prstGeom>
          <a:solidFill>
            <a:srgbClr val="999999"/>
          </a:solid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45833"/>
              <a:buFont typeface="Arial"/>
              <a:buNone/>
            </a:pPr>
            <a:r>
              <a:rPr b="1" lang="en-US" sz="2400">
                <a:solidFill>
                  <a:schemeClr val="dk1"/>
                </a:solidFill>
              </a:rPr>
              <a:t>0.58</a:t>
            </a:r>
          </a:p>
        </p:txBody>
      </p:sp>
      <p:sp>
        <p:nvSpPr>
          <p:cNvPr id="920" name="Shape 920"/>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
        <p:nvSpPr>
          <p:cNvPr id="921" name="Shape 921"/>
          <p:cNvSpPr txBox="1"/>
          <p:nvPr>
            <p:ph idx="8" type="title"/>
          </p:nvPr>
        </p:nvSpPr>
        <p:spPr>
          <a:xfrm>
            <a:off x="79250" y="714775"/>
            <a:ext cx="9036299" cy="484799"/>
          </a:xfrm>
          <a:prstGeom prst="rect">
            <a:avLst/>
          </a:prstGeom>
          <a:ln>
            <a:noFill/>
          </a:ln>
        </p:spPr>
        <p:txBody>
          <a:bodyPr anchorCtr="0" anchor="ctr" bIns="91425" lIns="91425" rIns="91425" tIns="91425">
            <a:noAutofit/>
          </a:bodyPr>
          <a:lstStyle/>
          <a:p>
            <a:pPr lvl="0" rtl="0" algn="ctr">
              <a:spcBef>
                <a:spcPts val="0"/>
              </a:spcBef>
              <a:buNone/>
            </a:pPr>
            <a:r>
              <a:rPr lang="en-US"/>
              <a:t>Bayesian Network #1 Structures &amp; Accuracy</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6" name="Shape 926"/>
        <p:cNvGrpSpPr/>
        <p:nvPr/>
      </p:nvGrpSpPr>
      <p:grpSpPr>
        <a:xfrm>
          <a:off x="0" y="0"/>
          <a:ext cx="0" cy="0"/>
          <a:chOff x="0" y="0"/>
          <a:chExt cx="0" cy="0"/>
        </a:xfrm>
      </p:grpSpPr>
      <p:sp>
        <p:nvSpPr>
          <p:cNvPr id="927" name="Shape 927"/>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928" name="Shape 928"/>
          <p:cNvSpPr txBox="1"/>
          <p:nvPr>
            <p:ph idx="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929" name="Shape 929"/>
          <p:cNvSpPr txBox="1"/>
          <p:nvPr>
            <p:ph idx="3"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sp>
        <p:nvSpPr>
          <p:cNvPr id="930" name="Shape 930"/>
          <p:cNvSpPr txBox="1"/>
          <p:nvPr>
            <p:ph idx="4"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sp>
        <p:nvSpPr>
          <p:cNvPr id="931" name="Shape 931"/>
          <p:cNvSpPr txBox="1"/>
          <p:nvPr>
            <p:ph idx="5"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grpSp>
        <p:nvGrpSpPr>
          <p:cNvPr id="932" name="Shape 932"/>
          <p:cNvGrpSpPr/>
          <p:nvPr/>
        </p:nvGrpSpPr>
        <p:grpSpPr>
          <a:xfrm>
            <a:off x="1959151" y="2388380"/>
            <a:ext cx="1905662" cy="3046321"/>
            <a:chOff x="3321382" y="2656486"/>
            <a:chExt cx="955938" cy="1616257"/>
          </a:xfrm>
        </p:grpSpPr>
        <p:sp>
          <p:nvSpPr>
            <p:cNvPr id="933" name="Shape 933"/>
            <p:cNvSpPr/>
            <p:nvPr/>
          </p:nvSpPr>
          <p:spPr>
            <a:xfrm>
              <a:off x="3321382" y="2656486"/>
              <a:ext cx="610800" cy="6399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solidFill>
                    <a:srgbClr val="FFFF00"/>
                  </a:solidFill>
                </a:rPr>
                <a:t>Agriculture</a:t>
              </a:r>
            </a:p>
          </p:txBody>
        </p:sp>
        <p:sp>
          <p:nvSpPr>
            <p:cNvPr id="934" name="Shape 934"/>
            <p:cNvSpPr/>
            <p:nvPr/>
          </p:nvSpPr>
          <p:spPr>
            <a:xfrm>
              <a:off x="3587021" y="3584843"/>
              <a:ext cx="690300" cy="687900"/>
            </a:xfrm>
            <a:prstGeom prst="ellipse">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t>PPP</a:t>
              </a:r>
            </a:p>
          </p:txBody>
        </p:sp>
        <p:cxnSp>
          <p:nvCxnSpPr>
            <p:cNvPr id="935" name="Shape 935"/>
            <p:cNvCxnSpPr>
              <a:stCxn id="933" idx="4"/>
              <a:endCxn id="934" idx="0"/>
            </p:cNvCxnSpPr>
            <p:nvPr/>
          </p:nvCxnSpPr>
          <p:spPr>
            <a:xfrm>
              <a:off x="3626782" y="3296386"/>
              <a:ext cx="305400" cy="288300"/>
            </a:xfrm>
            <a:prstGeom prst="straightConnector1">
              <a:avLst/>
            </a:prstGeom>
            <a:noFill/>
            <a:ln cap="flat" w="19050">
              <a:solidFill>
                <a:srgbClr val="000000"/>
              </a:solidFill>
              <a:prstDash val="solid"/>
              <a:round/>
              <a:headEnd len="lg" w="lg" type="none"/>
              <a:tailEnd len="lg" w="lg" type="triangle"/>
            </a:ln>
          </p:spPr>
        </p:cxnSp>
      </p:grpSp>
      <p:cxnSp>
        <p:nvCxnSpPr>
          <p:cNvPr id="936" name="Shape 936"/>
          <p:cNvCxnSpPr/>
          <p:nvPr/>
        </p:nvCxnSpPr>
        <p:spPr>
          <a:xfrm>
            <a:off x="5974007" y="1491692"/>
            <a:ext cx="0" cy="5195099"/>
          </a:xfrm>
          <a:prstGeom prst="straightConnector1">
            <a:avLst/>
          </a:prstGeom>
          <a:noFill/>
          <a:ln cap="flat" w="19050">
            <a:solidFill>
              <a:schemeClr val="dk2"/>
            </a:solidFill>
            <a:prstDash val="solid"/>
            <a:round/>
            <a:headEnd len="lg" w="lg" type="none"/>
            <a:tailEnd len="lg" w="lg" type="none"/>
          </a:ln>
        </p:spPr>
      </p:cxnSp>
      <p:sp>
        <p:nvSpPr>
          <p:cNvPr id="937" name="Shape 937"/>
          <p:cNvSpPr txBox="1"/>
          <p:nvPr>
            <p:ph type="title"/>
          </p:nvPr>
        </p:nvSpPr>
        <p:spPr>
          <a:xfrm>
            <a:off x="138575" y="1508775"/>
            <a:ext cx="5763900" cy="484799"/>
          </a:xfrm>
          <a:prstGeom prst="rect">
            <a:avLst/>
          </a:prstGeom>
          <a:solidFill>
            <a:srgbClr val="FFFF00"/>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u="none">
                <a:solidFill>
                  <a:schemeClr val="dk1"/>
                </a:solidFill>
              </a:rPr>
              <a:t>East Asia Region</a:t>
            </a:r>
          </a:p>
        </p:txBody>
      </p:sp>
      <p:sp>
        <p:nvSpPr>
          <p:cNvPr id="938" name="Shape 938"/>
          <p:cNvSpPr/>
          <p:nvPr/>
        </p:nvSpPr>
        <p:spPr>
          <a:xfrm>
            <a:off x="3394869" y="2388376"/>
            <a:ext cx="1217700" cy="12060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chemeClr val="dk1"/>
              </a:buClr>
              <a:buSzPct val="78571"/>
              <a:buFont typeface="Arial"/>
              <a:buNone/>
            </a:pPr>
            <a:r>
              <a:rPr b="1" lang="en-US">
                <a:solidFill>
                  <a:srgbClr val="FFFF00"/>
                </a:solidFill>
              </a:rPr>
              <a:t>Journal </a:t>
            </a:r>
          </a:p>
          <a:p>
            <a:pPr lvl="0" rtl="0" algn="ctr">
              <a:spcBef>
                <a:spcPts val="0"/>
              </a:spcBef>
              <a:buClr>
                <a:schemeClr val="dk1"/>
              </a:buClr>
              <a:buSzPct val="78571"/>
              <a:buFont typeface="Arial"/>
              <a:buNone/>
            </a:pPr>
            <a:r>
              <a:rPr b="1" lang="en-US">
                <a:solidFill>
                  <a:srgbClr val="FFFF00"/>
                </a:solidFill>
              </a:rPr>
              <a:t>&amp; </a:t>
            </a:r>
          </a:p>
          <a:p>
            <a:pPr lvl="0" rtl="0" algn="ctr">
              <a:spcBef>
                <a:spcPts val="0"/>
              </a:spcBef>
              <a:buNone/>
            </a:pPr>
            <a:r>
              <a:rPr b="1" lang="en-US">
                <a:solidFill>
                  <a:srgbClr val="FFFF00"/>
                </a:solidFill>
              </a:rPr>
              <a:t>Articles</a:t>
            </a:r>
          </a:p>
        </p:txBody>
      </p:sp>
      <p:cxnSp>
        <p:nvCxnSpPr>
          <p:cNvPr id="939" name="Shape 939"/>
          <p:cNvCxnSpPr>
            <a:stCxn id="938" idx="4"/>
            <a:endCxn id="934" idx="0"/>
          </p:cNvCxnSpPr>
          <p:nvPr/>
        </p:nvCxnSpPr>
        <p:spPr>
          <a:xfrm flipH="1">
            <a:off x="3176619" y="3594376"/>
            <a:ext cx="827100" cy="543900"/>
          </a:xfrm>
          <a:prstGeom prst="straightConnector1">
            <a:avLst/>
          </a:prstGeom>
          <a:noFill/>
          <a:ln cap="flat" w="19050">
            <a:solidFill>
              <a:srgbClr val="000000"/>
            </a:solidFill>
            <a:prstDash val="solid"/>
            <a:round/>
            <a:headEnd len="lg" w="lg" type="none"/>
            <a:tailEnd len="lg" w="lg" type="triangle"/>
          </a:ln>
        </p:spPr>
      </p:cxnSp>
      <p:sp>
        <p:nvSpPr>
          <p:cNvPr id="940" name="Shape 940"/>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941" name="Shape 941"/>
          <p:cNvSpPr txBox="1"/>
          <p:nvPr/>
        </p:nvSpPr>
        <p:spPr>
          <a:xfrm>
            <a:off x="6059100" y="2078459"/>
            <a:ext cx="2932500" cy="801599"/>
          </a:xfrm>
          <a:prstGeom prst="rect">
            <a:avLst/>
          </a:prstGeom>
          <a:solidFill>
            <a:srgbClr val="999999"/>
          </a:solid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US" sz="2400">
                <a:solidFill>
                  <a:schemeClr val="dk1"/>
                </a:solidFill>
              </a:rPr>
              <a:t>0.67</a:t>
            </a:r>
          </a:p>
        </p:txBody>
      </p:sp>
      <p:sp>
        <p:nvSpPr>
          <p:cNvPr id="942" name="Shape 942"/>
          <p:cNvSpPr txBox="1"/>
          <p:nvPr>
            <p:ph idx="6" type="title"/>
          </p:nvPr>
        </p:nvSpPr>
        <p:spPr>
          <a:xfrm>
            <a:off x="6059100" y="1508775"/>
            <a:ext cx="2932500" cy="484799"/>
          </a:xfrm>
          <a:prstGeom prst="rect">
            <a:avLst/>
          </a:prstGeom>
          <a:solidFill>
            <a:schemeClr val="dk2"/>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u="none">
                <a:solidFill>
                  <a:srgbClr val="FFFFFF"/>
                </a:solidFill>
              </a:rPr>
              <a:t>Accuracy</a:t>
            </a:r>
          </a:p>
        </p:txBody>
      </p:sp>
      <p:sp>
        <p:nvSpPr>
          <p:cNvPr id="943" name="Shape 943"/>
          <p:cNvSpPr txBox="1"/>
          <p:nvPr>
            <p:ph idx="7" type="title"/>
          </p:nvPr>
        </p:nvSpPr>
        <p:spPr>
          <a:xfrm>
            <a:off x="6059100" y="3648937"/>
            <a:ext cx="2932500" cy="484799"/>
          </a:xfrm>
          <a:prstGeom prst="rect">
            <a:avLst/>
          </a:prstGeom>
          <a:solidFill>
            <a:schemeClr val="dk2"/>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u="none">
                <a:solidFill>
                  <a:srgbClr val="FFFFFF"/>
                </a:solidFill>
              </a:rPr>
              <a:t>Baseline</a:t>
            </a:r>
          </a:p>
        </p:txBody>
      </p:sp>
      <p:sp>
        <p:nvSpPr>
          <p:cNvPr id="944" name="Shape 944"/>
          <p:cNvSpPr txBox="1"/>
          <p:nvPr/>
        </p:nvSpPr>
        <p:spPr>
          <a:xfrm>
            <a:off x="6059100" y="4218621"/>
            <a:ext cx="2932500" cy="801599"/>
          </a:xfrm>
          <a:prstGeom prst="rect">
            <a:avLst/>
          </a:prstGeom>
          <a:solidFill>
            <a:srgbClr val="999999"/>
          </a:solid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45833"/>
              <a:buFont typeface="Arial"/>
              <a:buNone/>
            </a:pPr>
            <a:r>
              <a:rPr b="1" lang="en-US" sz="2400">
                <a:solidFill>
                  <a:schemeClr val="dk1"/>
                </a:solidFill>
              </a:rPr>
              <a:t>0.20</a:t>
            </a:r>
          </a:p>
        </p:txBody>
      </p:sp>
      <p:sp>
        <p:nvSpPr>
          <p:cNvPr id="945" name="Shape 945"/>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
        <p:nvSpPr>
          <p:cNvPr id="946" name="Shape 946"/>
          <p:cNvSpPr txBox="1"/>
          <p:nvPr>
            <p:ph idx="8" type="title"/>
          </p:nvPr>
        </p:nvSpPr>
        <p:spPr>
          <a:xfrm>
            <a:off x="79250" y="714775"/>
            <a:ext cx="9036299" cy="484799"/>
          </a:xfrm>
          <a:prstGeom prst="rect">
            <a:avLst/>
          </a:prstGeom>
          <a:ln>
            <a:noFill/>
          </a:ln>
        </p:spPr>
        <p:txBody>
          <a:bodyPr anchorCtr="0" anchor="ctr" bIns="91425" lIns="91425" rIns="91425" tIns="91425">
            <a:noAutofit/>
          </a:bodyPr>
          <a:lstStyle/>
          <a:p>
            <a:pPr lvl="0" rtl="0" algn="ctr">
              <a:spcBef>
                <a:spcPts val="0"/>
              </a:spcBef>
              <a:buNone/>
            </a:pPr>
            <a:r>
              <a:rPr lang="en-US"/>
              <a:t>Bayesian Network #1 Structures &amp; Accuracy</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1" name="Shape 951"/>
        <p:cNvGrpSpPr/>
        <p:nvPr/>
      </p:nvGrpSpPr>
      <p:grpSpPr>
        <a:xfrm>
          <a:off x="0" y="0"/>
          <a:ext cx="0" cy="0"/>
          <a:chOff x="0" y="0"/>
          <a:chExt cx="0" cy="0"/>
        </a:xfrm>
      </p:grpSpPr>
      <p:sp>
        <p:nvSpPr>
          <p:cNvPr id="952" name="Shape 952"/>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953" name="Shape 953"/>
          <p:cNvSpPr txBox="1"/>
          <p:nvPr>
            <p:ph idx="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grpSp>
        <p:nvGrpSpPr>
          <p:cNvPr id="954" name="Shape 954"/>
          <p:cNvGrpSpPr/>
          <p:nvPr/>
        </p:nvGrpSpPr>
        <p:grpSpPr>
          <a:xfrm>
            <a:off x="2412501" y="2308801"/>
            <a:ext cx="1376113" cy="3202101"/>
            <a:chOff x="3587021" y="2573836"/>
            <a:chExt cx="690300" cy="1698907"/>
          </a:xfrm>
        </p:grpSpPr>
        <p:sp>
          <p:nvSpPr>
            <p:cNvPr id="955" name="Shape 955"/>
            <p:cNvSpPr/>
            <p:nvPr/>
          </p:nvSpPr>
          <p:spPr>
            <a:xfrm>
              <a:off x="3603788" y="2573836"/>
              <a:ext cx="658200" cy="722699"/>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solidFill>
                    <a:srgbClr val="FFFF00"/>
                  </a:solidFill>
                </a:rPr>
                <a:t>Agriculture</a:t>
              </a:r>
            </a:p>
          </p:txBody>
        </p:sp>
        <p:sp>
          <p:nvSpPr>
            <p:cNvPr id="956" name="Shape 956"/>
            <p:cNvSpPr/>
            <p:nvPr/>
          </p:nvSpPr>
          <p:spPr>
            <a:xfrm>
              <a:off x="3587021" y="3584843"/>
              <a:ext cx="690300" cy="687900"/>
            </a:xfrm>
            <a:prstGeom prst="ellipse">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t>PPP</a:t>
              </a:r>
            </a:p>
          </p:txBody>
        </p:sp>
        <p:cxnSp>
          <p:nvCxnSpPr>
            <p:cNvPr id="957" name="Shape 957"/>
            <p:cNvCxnSpPr>
              <a:stCxn id="955" idx="4"/>
              <a:endCxn id="956" idx="0"/>
            </p:cNvCxnSpPr>
            <p:nvPr/>
          </p:nvCxnSpPr>
          <p:spPr>
            <a:xfrm flipH="1">
              <a:off x="3931988" y="3296536"/>
              <a:ext cx="900" cy="288300"/>
            </a:xfrm>
            <a:prstGeom prst="straightConnector1">
              <a:avLst/>
            </a:prstGeom>
            <a:noFill/>
            <a:ln cap="flat" w="19050">
              <a:solidFill>
                <a:srgbClr val="000000"/>
              </a:solidFill>
              <a:prstDash val="solid"/>
              <a:round/>
              <a:headEnd len="lg" w="lg" type="none"/>
              <a:tailEnd len="lg" w="lg" type="triangle"/>
            </a:ln>
          </p:spPr>
        </p:cxnSp>
      </p:grpSp>
      <p:cxnSp>
        <p:nvCxnSpPr>
          <p:cNvPr id="958" name="Shape 958"/>
          <p:cNvCxnSpPr/>
          <p:nvPr/>
        </p:nvCxnSpPr>
        <p:spPr>
          <a:xfrm>
            <a:off x="5974007" y="1491692"/>
            <a:ext cx="0" cy="5195099"/>
          </a:xfrm>
          <a:prstGeom prst="straightConnector1">
            <a:avLst/>
          </a:prstGeom>
          <a:noFill/>
          <a:ln cap="flat" w="19050">
            <a:solidFill>
              <a:schemeClr val="dk2"/>
            </a:solidFill>
            <a:prstDash val="solid"/>
            <a:round/>
            <a:headEnd len="lg" w="lg" type="none"/>
            <a:tailEnd len="lg" w="lg" type="none"/>
          </a:ln>
        </p:spPr>
      </p:cxnSp>
      <p:sp>
        <p:nvSpPr>
          <p:cNvPr id="959" name="Shape 959"/>
          <p:cNvSpPr txBox="1"/>
          <p:nvPr>
            <p:ph type="title"/>
          </p:nvPr>
        </p:nvSpPr>
        <p:spPr>
          <a:xfrm>
            <a:off x="138575" y="1508775"/>
            <a:ext cx="5763900" cy="484799"/>
          </a:xfrm>
          <a:prstGeom prst="rect">
            <a:avLst/>
          </a:prstGeom>
          <a:solidFill>
            <a:srgbClr val="FFFF00"/>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u="none">
                <a:solidFill>
                  <a:schemeClr val="dk1"/>
                </a:solidFill>
              </a:rPr>
              <a:t>World</a:t>
            </a:r>
          </a:p>
        </p:txBody>
      </p:sp>
      <p:sp>
        <p:nvSpPr>
          <p:cNvPr id="960" name="Shape 960"/>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961" name="Shape 961"/>
          <p:cNvSpPr txBox="1"/>
          <p:nvPr/>
        </p:nvSpPr>
        <p:spPr>
          <a:xfrm>
            <a:off x="6059100" y="2078459"/>
            <a:ext cx="2932500" cy="801599"/>
          </a:xfrm>
          <a:prstGeom prst="rect">
            <a:avLst/>
          </a:prstGeom>
          <a:solidFill>
            <a:srgbClr val="999999"/>
          </a:solidFill>
          <a:ln>
            <a:noFill/>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US" sz="2400">
                <a:solidFill>
                  <a:schemeClr val="dk1"/>
                </a:solidFill>
              </a:rPr>
              <a:t>0.55</a:t>
            </a:r>
          </a:p>
        </p:txBody>
      </p:sp>
      <p:sp>
        <p:nvSpPr>
          <p:cNvPr id="962" name="Shape 962"/>
          <p:cNvSpPr txBox="1"/>
          <p:nvPr>
            <p:ph idx="3" type="title"/>
          </p:nvPr>
        </p:nvSpPr>
        <p:spPr>
          <a:xfrm>
            <a:off x="6059100" y="1508775"/>
            <a:ext cx="2932500" cy="484799"/>
          </a:xfrm>
          <a:prstGeom prst="rect">
            <a:avLst/>
          </a:prstGeom>
          <a:solidFill>
            <a:schemeClr val="dk2"/>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u="none">
                <a:solidFill>
                  <a:srgbClr val="FFFFFF"/>
                </a:solidFill>
              </a:rPr>
              <a:t>Accuracy</a:t>
            </a:r>
          </a:p>
        </p:txBody>
      </p:sp>
      <p:sp>
        <p:nvSpPr>
          <p:cNvPr id="963" name="Shape 963"/>
          <p:cNvSpPr txBox="1"/>
          <p:nvPr>
            <p:ph idx="4" type="title"/>
          </p:nvPr>
        </p:nvSpPr>
        <p:spPr>
          <a:xfrm>
            <a:off x="6059100" y="3648937"/>
            <a:ext cx="2932500" cy="484799"/>
          </a:xfrm>
          <a:prstGeom prst="rect">
            <a:avLst/>
          </a:prstGeom>
          <a:solidFill>
            <a:schemeClr val="dk2"/>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u="none">
                <a:solidFill>
                  <a:srgbClr val="FFFFFF"/>
                </a:solidFill>
              </a:rPr>
              <a:t>Baseline</a:t>
            </a:r>
          </a:p>
        </p:txBody>
      </p:sp>
      <p:sp>
        <p:nvSpPr>
          <p:cNvPr id="964" name="Shape 964"/>
          <p:cNvSpPr txBox="1"/>
          <p:nvPr/>
        </p:nvSpPr>
        <p:spPr>
          <a:xfrm>
            <a:off x="6059100" y="4218621"/>
            <a:ext cx="2932500" cy="801599"/>
          </a:xfrm>
          <a:prstGeom prst="rect">
            <a:avLst/>
          </a:prstGeom>
          <a:solidFill>
            <a:srgbClr val="999999"/>
          </a:solid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45833"/>
              <a:buFont typeface="Arial"/>
              <a:buNone/>
            </a:pPr>
            <a:r>
              <a:rPr b="1" lang="en-US" sz="2400">
                <a:solidFill>
                  <a:schemeClr val="dk1"/>
                </a:solidFill>
              </a:rPr>
              <a:t>0.20</a:t>
            </a:r>
          </a:p>
        </p:txBody>
      </p:sp>
      <p:sp>
        <p:nvSpPr>
          <p:cNvPr id="965" name="Shape 965"/>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
        <p:nvSpPr>
          <p:cNvPr id="966" name="Shape 966"/>
          <p:cNvSpPr txBox="1"/>
          <p:nvPr>
            <p:ph idx="5" type="title"/>
          </p:nvPr>
        </p:nvSpPr>
        <p:spPr>
          <a:xfrm>
            <a:off x="79250" y="714775"/>
            <a:ext cx="9036299" cy="484799"/>
          </a:xfrm>
          <a:prstGeom prst="rect">
            <a:avLst/>
          </a:prstGeom>
          <a:ln>
            <a:noFill/>
          </a:ln>
        </p:spPr>
        <p:txBody>
          <a:bodyPr anchorCtr="0" anchor="ctr" bIns="91425" lIns="91425" rIns="91425" tIns="91425">
            <a:noAutofit/>
          </a:bodyPr>
          <a:lstStyle/>
          <a:p>
            <a:pPr lvl="0" rtl="0" algn="ctr">
              <a:spcBef>
                <a:spcPts val="0"/>
              </a:spcBef>
              <a:buNone/>
            </a:pPr>
            <a:r>
              <a:rPr lang="en-US"/>
              <a:t>Bayesian Network #1 Structures &amp; Accuracy</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1" name="Shape 971"/>
        <p:cNvGrpSpPr/>
        <p:nvPr/>
      </p:nvGrpSpPr>
      <p:grpSpPr>
        <a:xfrm>
          <a:off x="0" y="0"/>
          <a:ext cx="0" cy="0"/>
          <a:chOff x="0" y="0"/>
          <a:chExt cx="0" cy="0"/>
        </a:xfrm>
      </p:grpSpPr>
      <p:sp>
        <p:nvSpPr>
          <p:cNvPr id="972" name="Shape 972"/>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973" name="Shape 973"/>
          <p:cNvSpPr txBox="1"/>
          <p:nvPr>
            <p:ph type="title"/>
          </p:nvPr>
        </p:nvSpPr>
        <p:spPr>
          <a:xfrm>
            <a:off x="5745600" y="1356375"/>
            <a:ext cx="3246000" cy="484799"/>
          </a:xfrm>
          <a:prstGeom prst="rect">
            <a:avLst/>
          </a:prstGeom>
          <a:solidFill>
            <a:srgbClr val="FFFF00"/>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u="none">
                <a:solidFill>
                  <a:schemeClr val="dk1"/>
                </a:solidFill>
                <a:latin typeface="Georgia"/>
                <a:ea typeface="Georgia"/>
                <a:cs typeface="Georgia"/>
                <a:sym typeface="Georgia"/>
              </a:rPr>
              <a:t>Accuracy</a:t>
            </a:r>
          </a:p>
        </p:txBody>
      </p:sp>
      <p:sp>
        <p:nvSpPr>
          <p:cNvPr id="974" name="Shape 974"/>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975" name="Shape 975"/>
          <p:cNvSpPr/>
          <p:nvPr/>
        </p:nvSpPr>
        <p:spPr>
          <a:xfrm>
            <a:off x="7670700" y="2007699"/>
            <a:ext cx="1292700" cy="492000"/>
          </a:xfrm>
          <a:prstGeom prst="rect">
            <a:avLst/>
          </a:prstGeom>
          <a:solidFill>
            <a:srgbClr val="999999"/>
          </a:solidFill>
          <a:ln>
            <a:noFill/>
          </a:ln>
        </p:spPr>
        <p:txBody>
          <a:bodyPr anchorCtr="0" anchor="ctr" bIns="91425" lIns="91425" rIns="91425" tIns="91425">
            <a:noAutofit/>
          </a:bodyPr>
          <a:lstStyle/>
          <a:p>
            <a:pPr lvl="0" rtl="0" algn="ctr">
              <a:spcBef>
                <a:spcPts val="0"/>
              </a:spcBef>
              <a:buNone/>
            </a:pPr>
            <a:r>
              <a:rPr b="1" lang="en-US" sz="2400">
                <a:solidFill>
                  <a:schemeClr val="dk1"/>
                </a:solidFill>
              </a:rPr>
              <a:t>0.67</a:t>
            </a:r>
          </a:p>
        </p:txBody>
      </p:sp>
      <p:sp>
        <p:nvSpPr>
          <p:cNvPr id="976" name="Shape 976"/>
          <p:cNvSpPr txBox="1"/>
          <p:nvPr>
            <p:ph idx="2" type="title"/>
          </p:nvPr>
        </p:nvSpPr>
        <p:spPr>
          <a:xfrm>
            <a:off x="109950" y="1356375"/>
            <a:ext cx="5326799" cy="492000"/>
          </a:xfrm>
          <a:prstGeom prst="rect">
            <a:avLst/>
          </a:prstGeom>
          <a:solidFill>
            <a:srgbClr val="FFFF00"/>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800" u="none">
                <a:solidFill>
                  <a:srgbClr val="000000"/>
                </a:solidFill>
                <a:latin typeface="Georgia"/>
                <a:ea typeface="Georgia"/>
                <a:cs typeface="Georgia"/>
                <a:sym typeface="Georgia"/>
              </a:rPr>
              <a:t>Bayesian Network#1</a:t>
            </a:r>
          </a:p>
        </p:txBody>
      </p:sp>
      <p:cxnSp>
        <p:nvCxnSpPr>
          <p:cNvPr id="977" name="Shape 977"/>
          <p:cNvCxnSpPr/>
          <p:nvPr/>
        </p:nvCxnSpPr>
        <p:spPr>
          <a:xfrm flipH="1">
            <a:off x="5589107" y="1353550"/>
            <a:ext cx="3900" cy="4967099"/>
          </a:xfrm>
          <a:prstGeom prst="straightConnector1">
            <a:avLst/>
          </a:prstGeom>
          <a:noFill/>
          <a:ln cap="flat" w="19050">
            <a:solidFill>
              <a:schemeClr val="dk2"/>
            </a:solidFill>
            <a:prstDash val="solid"/>
            <a:round/>
            <a:headEnd len="lg" w="lg" type="none"/>
            <a:tailEnd len="lg" w="lg" type="none"/>
          </a:ln>
        </p:spPr>
      </p:cxnSp>
      <p:sp>
        <p:nvSpPr>
          <p:cNvPr id="978" name="Shape 978"/>
          <p:cNvSpPr txBox="1"/>
          <p:nvPr>
            <p:ph idx="3"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sp>
        <p:nvSpPr>
          <p:cNvPr id="979" name="Shape 979"/>
          <p:cNvSpPr txBox="1"/>
          <p:nvPr>
            <p:ph idx="4" type="title"/>
          </p:nvPr>
        </p:nvSpPr>
        <p:spPr>
          <a:xfrm>
            <a:off x="5745600" y="2007700"/>
            <a:ext cx="1896600" cy="484799"/>
          </a:xfrm>
          <a:prstGeom prst="rect">
            <a:avLst/>
          </a:prstGeom>
          <a:solidFill>
            <a:srgbClr val="1C4587"/>
          </a:solidFill>
          <a:ln>
            <a:noFill/>
          </a:ln>
        </p:spPr>
        <p:txBody>
          <a:bodyPr anchorCtr="0" anchor="ctr" bIns="91425" lIns="91425" rIns="91425" tIns="91425">
            <a:noAutofit/>
          </a:bodyPr>
          <a:lstStyle/>
          <a:p>
            <a:pPr lvl="0" rtl="0" algn="ctr">
              <a:spcBef>
                <a:spcPts val="0"/>
              </a:spcBef>
              <a:buNone/>
            </a:pPr>
            <a:r>
              <a:rPr lang="en-US" sz="1800" u="none">
                <a:solidFill>
                  <a:srgbClr val="FFFFFF"/>
                </a:solidFill>
              </a:rPr>
              <a:t>Africa</a:t>
            </a:r>
          </a:p>
        </p:txBody>
      </p:sp>
      <p:sp>
        <p:nvSpPr>
          <p:cNvPr id="980" name="Shape 980"/>
          <p:cNvSpPr txBox="1"/>
          <p:nvPr>
            <p:ph idx="5" type="title"/>
          </p:nvPr>
        </p:nvSpPr>
        <p:spPr>
          <a:xfrm>
            <a:off x="5745600" y="2574523"/>
            <a:ext cx="1896600" cy="484799"/>
          </a:xfrm>
          <a:prstGeom prst="rect">
            <a:avLst/>
          </a:prstGeom>
          <a:solidFill>
            <a:srgbClr val="1C4587"/>
          </a:solidFill>
          <a:ln>
            <a:noFill/>
          </a:ln>
        </p:spPr>
        <p:txBody>
          <a:bodyPr anchorCtr="0" anchor="ctr" bIns="91425" lIns="91425" rIns="91425" tIns="91425">
            <a:noAutofit/>
          </a:bodyPr>
          <a:lstStyle/>
          <a:p>
            <a:pPr lvl="0" rtl="0" algn="ctr">
              <a:spcBef>
                <a:spcPts val="0"/>
              </a:spcBef>
              <a:buNone/>
            </a:pPr>
            <a:r>
              <a:rPr lang="en-US" sz="1800" u="none">
                <a:solidFill>
                  <a:srgbClr val="FFFFFF"/>
                </a:solidFill>
              </a:rPr>
              <a:t>Middle East</a:t>
            </a:r>
          </a:p>
        </p:txBody>
      </p:sp>
      <p:sp>
        <p:nvSpPr>
          <p:cNvPr id="981" name="Shape 981"/>
          <p:cNvSpPr/>
          <p:nvPr/>
        </p:nvSpPr>
        <p:spPr>
          <a:xfrm>
            <a:off x="7670700" y="2574526"/>
            <a:ext cx="1292700" cy="492000"/>
          </a:xfrm>
          <a:prstGeom prst="rect">
            <a:avLst/>
          </a:prstGeom>
          <a:solidFill>
            <a:srgbClr val="999999"/>
          </a:solidFill>
          <a:ln>
            <a:noFill/>
          </a:ln>
        </p:spPr>
        <p:txBody>
          <a:bodyPr anchorCtr="0" anchor="ctr" bIns="91425" lIns="91425" rIns="91425" tIns="91425">
            <a:noAutofit/>
          </a:bodyPr>
          <a:lstStyle/>
          <a:p>
            <a:pPr lvl="0" rtl="0" algn="ctr">
              <a:spcBef>
                <a:spcPts val="0"/>
              </a:spcBef>
              <a:buNone/>
            </a:pPr>
            <a:r>
              <a:rPr b="1" lang="en-US" sz="2400">
                <a:solidFill>
                  <a:schemeClr val="dk1"/>
                </a:solidFill>
              </a:rPr>
              <a:t>0.75</a:t>
            </a:r>
          </a:p>
        </p:txBody>
      </p:sp>
      <p:sp>
        <p:nvSpPr>
          <p:cNvPr id="982" name="Shape 982"/>
          <p:cNvSpPr txBox="1"/>
          <p:nvPr>
            <p:ph idx="6" type="title"/>
          </p:nvPr>
        </p:nvSpPr>
        <p:spPr>
          <a:xfrm>
            <a:off x="5745600" y="3122178"/>
            <a:ext cx="1896600" cy="484799"/>
          </a:xfrm>
          <a:prstGeom prst="rect">
            <a:avLst/>
          </a:prstGeom>
          <a:solidFill>
            <a:srgbClr val="1C4587"/>
          </a:solidFill>
          <a:ln>
            <a:noFill/>
          </a:ln>
        </p:spPr>
        <p:txBody>
          <a:bodyPr anchorCtr="0" anchor="ctr" bIns="91425" lIns="91425" rIns="91425" tIns="91425">
            <a:noAutofit/>
          </a:bodyPr>
          <a:lstStyle/>
          <a:p>
            <a:pPr lvl="0" rtl="0" algn="ctr">
              <a:spcBef>
                <a:spcPts val="0"/>
              </a:spcBef>
              <a:buNone/>
            </a:pPr>
            <a:r>
              <a:rPr lang="en-US" sz="1800" u="none">
                <a:solidFill>
                  <a:srgbClr val="FFFFFF"/>
                </a:solidFill>
              </a:rPr>
              <a:t>Europe</a:t>
            </a:r>
          </a:p>
        </p:txBody>
      </p:sp>
      <p:sp>
        <p:nvSpPr>
          <p:cNvPr id="983" name="Shape 983"/>
          <p:cNvSpPr/>
          <p:nvPr/>
        </p:nvSpPr>
        <p:spPr>
          <a:xfrm>
            <a:off x="7670700" y="3122184"/>
            <a:ext cx="1292700" cy="492000"/>
          </a:xfrm>
          <a:prstGeom prst="rect">
            <a:avLst/>
          </a:prstGeom>
          <a:solidFill>
            <a:srgbClr val="999999"/>
          </a:solidFill>
          <a:ln>
            <a:noFill/>
          </a:ln>
        </p:spPr>
        <p:txBody>
          <a:bodyPr anchorCtr="0" anchor="ctr" bIns="91425" lIns="91425" rIns="91425" tIns="91425">
            <a:noAutofit/>
          </a:bodyPr>
          <a:lstStyle/>
          <a:p>
            <a:pPr lvl="0" rtl="0" algn="ctr">
              <a:spcBef>
                <a:spcPts val="0"/>
              </a:spcBef>
              <a:buNone/>
            </a:pPr>
            <a:r>
              <a:rPr b="1" lang="en-US" sz="2400">
                <a:solidFill>
                  <a:schemeClr val="dk1"/>
                </a:solidFill>
              </a:rPr>
              <a:t>0.79</a:t>
            </a:r>
          </a:p>
        </p:txBody>
      </p:sp>
      <p:sp>
        <p:nvSpPr>
          <p:cNvPr id="984" name="Shape 984"/>
          <p:cNvSpPr/>
          <p:nvPr/>
        </p:nvSpPr>
        <p:spPr>
          <a:xfrm>
            <a:off x="7670700" y="3684100"/>
            <a:ext cx="1292700" cy="492000"/>
          </a:xfrm>
          <a:prstGeom prst="rect">
            <a:avLst/>
          </a:prstGeom>
          <a:solidFill>
            <a:srgbClr val="999999"/>
          </a:solidFill>
          <a:ln>
            <a:noFill/>
          </a:ln>
        </p:spPr>
        <p:txBody>
          <a:bodyPr anchorCtr="0" anchor="ctr" bIns="91425" lIns="91425" rIns="91425" tIns="91425">
            <a:noAutofit/>
          </a:bodyPr>
          <a:lstStyle/>
          <a:p>
            <a:pPr lvl="0" rtl="0" algn="ctr">
              <a:spcBef>
                <a:spcPts val="0"/>
              </a:spcBef>
              <a:buNone/>
            </a:pPr>
            <a:r>
              <a:rPr b="1" lang="en-US" sz="2400">
                <a:solidFill>
                  <a:schemeClr val="dk1"/>
                </a:solidFill>
              </a:rPr>
              <a:t>0.71</a:t>
            </a:r>
          </a:p>
        </p:txBody>
      </p:sp>
      <p:sp>
        <p:nvSpPr>
          <p:cNvPr id="985" name="Shape 985"/>
          <p:cNvSpPr txBox="1"/>
          <p:nvPr>
            <p:ph idx="7" type="title"/>
          </p:nvPr>
        </p:nvSpPr>
        <p:spPr>
          <a:xfrm>
            <a:off x="5745600" y="3684091"/>
            <a:ext cx="1896600" cy="484799"/>
          </a:xfrm>
          <a:prstGeom prst="rect">
            <a:avLst/>
          </a:prstGeom>
          <a:solidFill>
            <a:srgbClr val="1C4587"/>
          </a:solidFill>
          <a:ln>
            <a:noFill/>
          </a:ln>
        </p:spPr>
        <p:txBody>
          <a:bodyPr anchorCtr="0" anchor="ctr" bIns="91425" lIns="91425" rIns="91425" tIns="91425">
            <a:noAutofit/>
          </a:bodyPr>
          <a:lstStyle/>
          <a:p>
            <a:pPr lvl="0" rtl="0" algn="ctr">
              <a:spcBef>
                <a:spcPts val="0"/>
              </a:spcBef>
              <a:buNone/>
            </a:pPr>
            <a:r>
              <a:rPr lang="en-US" sz="1800" u="none">
                <a:solidFill>
                  <a:srgbClr val="FFFFFF"/>
                </a:solidFill>
              </a:rPr>
              <a:t>Latin America</a:t>
            </a:r>
          </a:p>
        </p:txBody>
      </p:sp>
      <p:sp>
        <p:nvSpPr>
          <p:cNvPr id="986" name="Shape 986"/>
          <p:cNvSpPr txBox="1"/>
          <p:nvPr>
            <p:ph idx="8" type="title"/>
          </p:nvPr>
        </p:nvSpPr>
        <p:spPr>
          <a:xfrm>
            <a:off x="5745600" y="4250914"/>
            <a:ext cx="1896600" cy="484799"/>
          </a:xfrm>
          <a:prstGeom prst="rect">
            <a:avLst/>
          </a:prstGeom>
          <a:solidFill>
            <a:srgbClr val="1C4587"/>
          </a:solidFill>
          <a:ln>
            <a:noFill/>
          </a:ln>
        </p:spPr>
        <p:txBody>
          <a:bodyPr anchorCtr="0" anchor="ctr" bIns="91425" lIns="91425" rIns="91425" tIns="91425">
            <a:noAutofit/>
          </a:bodyPr>
          <a:lstStyle/>
          <a:p>
            <a:pPr lvl="0" rtl="0" algn="ctr">
              <a:spcBef>
                <a:spcPts val="0"/>
              </a:spcBef>
              <a:buNone/>
            </a:pPr>
            <a:r>
              <a:rPr lang="en-US" sz="1800" u="none">
                <a:solidFill>
                  <a:srgbClr val="FFFFFF"/>
                </a:solidFill>
              </a:rPr>
              <a:t>North America </a:t>
            </a:r>
          </a:p>
        </p:txBody>
      </p:sp>
      <p:sp>
        <p:nvSpPr>
          <p:cNvPr id="987" name="Shape 987"/>
          <p:cNvSpPr/>
          <p:nvPr/>
        </p:nvSpPr>
        <p:spPr>
          <a:xfrm>
            <a:off x="7670700" y="4250926"/>
            <a:ext cx="1292700" cy="492000"/>
          </a:xfrm>
          <a:prstGeom prst="rect">
            <a:avLst/>
          </a:prstGeom>
          <a:solidFill>
            <a:srgbClr val="999999"/>
          </a:solidFill>
          <a:ln>
            <a:noFill/>
          </a:ln>
        </p:spPr>
        <p:txBody>
          <a:bodyPr anchorCtr="0" anchor="ctr" bIns="91425" lIns="91425" rIns="91425" tIns="91425">
            <a:noAutofit/>
          </a:bodyPr>
          <a:lstStyle/>
          <a:p>
            <a:pPr lvl="0" rtl="0" algn="ctr">
              <a:spcBef>
                <a:spcPts val="0"/>
              </a:spcBef>
              <a:buNone/>
            </a:pPr>
            <a:r>
              <a:rPr b="1" lang="en-US" sz="2400">
                <a:solidFill>
                  <a:schemeClr val="dk1"/>
                </a:solidFill>
              </a:rPr>
              <a:t>0.54</a:t>
            </a:r>
          </a:p>
        </p:txBody>
      </p:sp>
      <p:sp>
        <p:nvSpPr>
          <p:cNvPr id="988" name="Shape 988"/>
          <p:cNvSpPr txBox="1"/>
          <p:nvPr>
            <p:ph idx="9" type="title"/>
          </p:nvPr>
        </p:nvSpPr>
        <p:spPr>
          <a:xfrm>
            <a:off x="5745600" y="4798569"/>
            <a:ext cx="1896600" cy="484799"/>
          </a:xfrm>
          <a:prstGeom prst="rect">
            <a:avLst/>
          </a:prstGeom>
          <a:solidFill>
            <a:srgbClr val="1C4587"/>
          </a:solidFill>
          <a:ln>
            <a:noFill/>
          </a:ln>
        </p:spPr>
        <p:txBody>
          <a:bodyPr anchorCtr="0" anchor="ctr" bIns="91425" lIns="91425" rIns="91425" tIns="91425">
            <a:noAutofit/>
          </a:bodyPr>
          <a:lstStyle/>
          <a:p>
            <a:pPr lvl="0" rtl="0" algn="ctr">
              <a:spcBef>
                <a:spcPts val="0"/>
              </a:spcBef>
              <a:buNone/>
            </a:pPr>
            <a:r>
              <a:rPr lang="en-US" sz="1800" u="none">
                <a:solidFill>
                  <a:srgbClr val="FFFFFF"/>
                </a:solidFill>
              </a:rPr>
              <a:t>East Asia</a:t>
            </a:r>
          </a:p>
        </p:txBody>
      </p:sp>
      <p:sp>
        <p:nvSpPr>
          <p:cNvPr id="989" name="Shape 989"/>
          <p:cNvSpPr/>
          <p:nvPr/>
        </p:nvSpPr>
        <p:spPr>
          <a:xfrm>
            <a:off x="7670700" y="5346242"/>
            <a:ext cx="1292700" cy="492000"/>
          </a:xfrm>
          <a:prstGeom prst="rect">
            <a:avLst/>
          </a:prstGeom>
          <a:solidFill>
            <a:srgbClr val="999999"/>
          </a:solidFill>
          <a:ln>
            <a:noFill/>
          </a:ln>
        </p:spPr>
        <p:txBody>
          <a:bodyPr anchorCtr="0" anchor="ctr" bIns="91425" lIns="91425" rIns="91425" tIns="91425">
            <a:noAutofit/>
          </a:bodyPr>
          <a:lstStyle/>
          <a:p>
            <a:pPr lvl="0" rtl="0" algn="ctr">
              <a:spcBef>
                <a:spcPts val="0"/>
              </a:spcBef>
              <a:buNone/>
            </a:pPr>
            <a:r>
              <a:rPr b="1" lang="en-US" sz="2400">
                <a:solidFill>
                  <a:schemeClr val="dk1"/>
                </a:solidFill>
              </a:rPr>
              <a:t>0.65</a:t>
            </a:r>
          </a:p>
        </p:txBody>
      </p:sp>
      <p:sp>
        <p:nvSpPr>
          <p:cNvPr id="990" name="Shape 990"/>
          <p:cNvSpPr/>
          <p:nvPr/>
        </p:nvSpPr>
        <p:spPr>
          <a:xfrm>
            <a:off x="7670700" y="5879642"/>
            <a:ext cx="1292700" cy="492000"/>
          </a:xfrm>
          <a:prstGeom prst="rect">
            <a:avLst/>
          </a:prstGeom>
          <a:solidFill>
            <a:srgbClr val="999999"/>
          </a:solidFill>
          <a:ln>
            <a:noFill/>
          </a:ln>
        </p:spPr>
        <p:txBody>
          <a:bodyPr anchorCtr="0" anchor="ctr" bIns="91425" lIns="91425" rIns="91425" tIns="91425">
            <a:noAutofit/>
          </a:bodyPr>
          <a:lstStyle/>
          <a:p>
            <a:pPr lvl="0" rtl="0" algn="ctr">
              <a:spcBef>
                <a:spcPts val="0"/>
              </a:spcBef>
              <a:buNone/>
            </a:pPr>
            <a:r>
              <a:rPr b="1" lang="en-US" sz="2400">
                <a:solidFill>
                  <a:schemeClr val="dk1"/>
                </a:solidFill>
              </a:rPr>
              <a:t>0.55</a:t>
            </a:r>
          </a:p>
        </p:txBody>
      </p:sp>
      <p:sp>
        <p:nvSpPr>
          <p:cNvPr id="991" name="Shape 991"/>
          <p:cNvSpPr txBox="1"/>
          <p:nvPr>
            <p:ph idx="13" type="title"/>
          </p:nvPr>
        </p:nvSpPr>
        <p:spPr>
          <a:xfrm>
            <a:off x="5745600" y="5879625"/>
            <a:ext cx="1896600" cy="484799"/>
          </a:xfrm>
          <a:prstGeom prst="rect">
            <a:avLst/>
          </a:prstGeom>
          <a:solidFill>
            <a:srgbClr val="1C4587"/>
          </a:solidFill>
          <a:ln>
            <a:noFill/>
          </a:ln>
        </p:spPr>
        <p:txBody>
          <a:bodyPr anchorCtr="0" anchor="ctr" bIns="91425" lIns="91425" rIns="91425" tIns="91425">
            <a:noAutofit/>
          </a:bodyPr>
          <a:lstStyle/>
          <a:p>
            <a:pPr lvl="0" rtl="0" algn="ctr">
              <a:spcBef>
                <a:spcPts val="0"/>
              </a:spcBef>
              <a:buNone/>
            </a:pPr>
            <a:r>
              <a:rPr lang="en-US" sz="1800" u="none">
                <a:solidFill>
                  <a:srgbClr val="FFFFFF"/>
                </a:solidFill>
              </a:rPr>
              <a:t>World</a:t>
            </a:r>
          </a:p>
        </p:txBody>
      </p:sp>
      <p:sp>
        <p:nvSpPr>
          <p:cNvPr id="992" name="Shape 992"/>
          <p:cNvSpPr txBox="1"/>
          <p:nvPr>
            <p:ph idx="14" type="title"/>
          </p:nvPr>
        </p:nvSpPr>
        <p:spPr>
          <a:xfrm>
            <a:off x="5745600" y="5346226"/>
            <a:ext cx="1896600" cy="484799"/>
          </a:xfrm>
          <a:prstGeom prst="rect">
            <a:avLst/>
          </a:prstGeom>
          <a:solidFill>
            <a:srgbClr val="1C4587"/>
          </a:solidFill>
          <a:ln>
            <a:noFill/>
          </a:ln>
        </p:spPr>
        <p:txBody>
          <a:bodyPr anchorCtr="0" anchor="ctr" bIns="91425" lIns="91425" rIns="91425" tIns="91425">
            <a:noAutofit/>
          </a:bodyPr>
          <a:lstStyle/>
          <a:p>
            <a:pPr lvl="0" rtl="0" algn="ctr">
              <a:spcBef>
                <a:spcPts val="0"/>
              </a:spcBef>
              <a:buNone/>
            </a:pPr>
            <a:r>
              <a:rPr lang="en-US" sz="1800" u="none">
                <a:solidFill>
                  <a:srgbClr val="FFFFFF"/>
                </a:solidFill>
              </a:rPr>
              <a:t>South Asia</a:t>
            </a:r>
          </a:p>
        </p:txBody>
      </p:sp>
      <p:sp>
        <p:nvSpPr>
          <p:cNvPr id="993" name="Shape 993"/>
          <p:cNvSpPr/>
          <p:nvPr/>
        </p:nvSpPr>
        <p:spPr>
          <a:xfrm>
            <a:off x="7670700" y="4798584"/>
            <a:ext cx="1292700" cy="492000"/>
          </a:xfrm>
          <a:prstGeom prst="rect">
            <a:avLst/>
          </a:prstGeom>
          <a:solidFill>
            <a:srgbClr val="999999"/>
          </a:solidFill>
          <a:ln>
            <a:noFill/>
          </a:ln>
        </p:spPr>
        <p:txBody>
          <a:bodyPr anchorCtr="0" anchor="ctr" bIns="91425" lIns="91425" rIns="91425" tIns="91425">
            <a:noAutofit/>
          </a:bodyPr>
          <a:lstStyle/>
          <a:p>
            <a:pPr lvl="0" rtl="0" algn="ctr">
              <a:spcBef>
                <a:spcPts val="0"/>
              </a:spcBef>
              <a:buNone/>
            </a:pPr>
            <a:r>
              <a:rPr b="1" lang="en-US" sz="2400">
                <a:solidFill>
                  <a:schemeClr val="dk1"/>
                </a:solidFill>
              </a:rPr>
              <a:t>0.67</a:t>
            </a:r>
          </a:p>
        </p:txBody>
      </p:sp>
      <p:sp>
        <p:nvSpPr>
          <p:cNvPr id="994" name="Shape 994"/>
          <p:cNvSpPr txBox="1"/>
          <p:nvPr/>
        </p:nvSpPr>
        <p:spPr>
          <a:xfrm>
            <a:off x="0" y="602840"/>
            <a:ext cx="9053699" cy="613800"/>
          </a:xfrm>
          <a:prstGeom prst="rect">
            <a:avLst/>
          </a:prstGeom>
          <a:noFill/>
          <a:ln>
            <a:noFill/>
          </a:ln>
        </p:spPr>
        <p:txBody>
          <a:bodyPr anchorCtr="0" anchor="ctr" bIns="91425" lIns="91425" rIns="91425" tIns="91425">
            <a:noAutofit/>
          </a:bodyPr>
          <a:lstStyle/>
          <a:p>
            <a:pPr lvl="0" rtl="0" algn="ctr">
              <a:spcBef>
                <a:spcPts val="0"/>
              </a:spcBef>
              <a:buNone/>
            </a:pPr>
            <a:r>
              <a:rPr b="1" lang="en-US" sz="2400" u="sng">
                <a:solidFill>
                  <a:srgbClr val="783F04"/>
                </a:solidFill>
                <a:latin typeface="Constantia"/>
                <a:ea typeface="Constantia"/>
                <a:cs typeface="Constantia"/>
                <a:sym typeface="Constantia"/>
              </a:rPr>
              <a:t>Bayesian Network #1 Performance</a:t>
            </a:r>
          </a:p>
        </p:txBody>
      </p:sp>
      <p:sp>
        <p:nvSpPr>
          <p:cNvPr id="995" name="Shape 995"/>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pic>
        <p:nvPicPr>
          <p:cNvPr id="996" name="Shape 996"/>
          <p:cNvPicPr preferRelativeResize="0"/>
          <p:nvPr/>
        </p:nvPicPr>
        <p:blipFill>
          <a:blip r:embed="rId3">
            <a:alphaModFix/>
          </a:blip>
          <a:stretch>
            <a:fillRect/>
          </a:stretch>
        </p:blipFill>
        <p:spPr>
          <a:xfrm>
            <a:off x="169300" y="2574525"/>
            <a:ext cx="5208099" cy="3129190"/>
          </a:xfrm>
          <a:prstGeom prst="rect">
            <a:avLst/>
          </a:prstGeom>
          <a:noFill/>
          <a:ln>
            <a:noFill/>
          </a:ln>
        </p:spPr>
      </p:pic>
      <p:grpSp>
        <p:nvGrpSpPr>
          <p:cNvPr id="997" name="Shape 997"/>
          <p:cNvGrpSpPr/>
          <p:nvPr/>
        </p:nvGrpSpPr>
        <p:grpSpPr>
          <a:xfrm>
            <a:off x="169299" y="2574525"/>
            <a:ext cx="8794100" cy="3129174"/>
            <a:chOff x="169299" y="2574525"/>
            <a:chExt cx="8794100" cy="3129174"/>
          </a:xfrm>
        </p:grpSpPr>
        <p:pic>
          <p:nvPicPr>
            <p:cNvPr id="998" name="Shape 998"/>
            <p:cNvPicPr preferRelativeResize="0"/>
            <p:nvPr/>
          </p:nvPicPr>
          <p:blipFill>
            <a:blip r:embed="rId4">
              <a:alphaModFix/>
            </a:blip>
            <a:stretch>
              <a:fillRect/>
            </a:stretch>
          </p:blipFill>
          <p:spPr>
            <a:xfrm>
              <a:off x="169299" y="2574525"/>
              <a:ext cx="5208099" cy="3129174"/>
            </a:xfrm>
            <a:prstGeom prst="rect">
              <a:avLst/>
            </a:prstGeom>
            <a:noFill/>
            <a:ln>
              <a:noFill/>
            </a:ln>
          </p:spPr>
        </p:pic>
        <p:sp>
          <p:nvSpPr>
            <p:cNvPr id="999" name="Shape 999"/>
            <p:cNvSpPr/>
            <p:nvPr/>
          </p:nvSpPr>
          <p:spPr>
            <a:xfrm>
              <a:off x="7670700" y="4250926"/>
              <a:ext cx="1292700" cy="492000"/>
            </a:xfrm>
            <a:prstGeom prst="rect">
              <a:avLst/>
            </a:prstGeom>
            <a:solidFill>
              <a:srgbClr val="FF0000"/>
            </a:solidFill>
            <a:ln>
              <a:noFill/>
            </a:ln>
          </p:spPr>
          <p:txBody>
            <a:bodyPr anchorCtr="0" anchor="ctr" bIns="91425" lIns="91425" rIns="91425" tIns="91425">
              <a:noAutofit/>
            </a:bodyPr>
            <a:lstStyle/>
            <a:p>
              <a:pPr lvl="0" rtl="0" algn="ctr">
                <a:spcBef>
                  <a:spcPts val="0"/>
                </a:spcBef>
                <a:buNone/>
              </a:pPr>
              <a:r>
                <a:rPr b="1" lang="en-US" sz="2400">
                  <a:solidFill>
                    <a:srgbClr val="FFFFFF"/>
                  </a:solidFill>
                </a:rPr>
                <a:t>0.54</a:t>
              </a:r>
            </a:p>
          </p:txBody>
        </p:sp>
        <p:sp>
          <p:nvSpPr>
            <p:cNvPr id="1000" name="Shape 1000"/>
            <p:cNvSpPr/>
            <p:nvPr/>
          </p:nvSpPr>
          <p:spPr>
            <a:xfrm>
              <a:off x="7666264" y="3117748"/>
              <a:ext cx="1292700" cy="492000"/>
            </a:xfrm>
            <a:prstGeom prst="rect">
              <a:avLst/>
            </a:prstGeom>
            <a:solidFill>
              <a:srgbClr val="00FF00"/>
            </a:solidFill>
            <a:ln>
              <a:noFill/>
            </a:ln>
          </p:spPr>
          <p:txBody>
            <a:bodyPr anchorCtr="0" anchor="ctr" bIns="91425" lIns="91425" rIns="91425" tIns="91425">
              <a:noAutofit/>
            </a:bodyPr>
            <a:lstStyle/>
            <a:p>
              <a:pPr lvl="0" rtl="0" algn="ctr">
                <a:spcBef>
                  <a:spcPts val="0"/>
                </a:spcBef>
                <a:buNone/>
              </a:pPr>
              <a:r>
                <a:rPr b="1" lang="en-US" sz="2400">
                  <a:solidFill>
                    <a:schemeClr val="dk1"/>
                  </a:solidFill>
                </a:rPr>
                <a:t>0.79</a:t>
              </a:r>
            </a:p>
          </p:txBody>
        </p:sp>
      </p:gr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7"/>
                                        </p:tgtEl>
                                        <p:attrNameLst>
                                          <p:attrName>style.visibility</p:attrName>
                                        </p:attrNameLst>
                                      </p:cBhvr>
                                      <p:to>
                                        <p:strVal val="visible"/>
                                      </p:to>
                                    </p:set>
                                    <p:animEffect filter="fade" transition="in">
                                      <p:cBhvr>
                                        <p:cTn dur="1000"/>
                                        <p:tgtEl>
                                          <p:spTgt spid="9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5" name="Shape 1005"/>
        <p:cNvGrpSpPr/>
        <p:nvPr/>
      </p:nvGrpSpPr>
      <p:grpSpPr>
        <a:xfrm>
          <a:off x="0" y="0"/>
          <a:ext cx="0" cy="0"/>
          <a:chOff x="0" y="0"/>
          <a:chExt cx="0" cy="0"/>
        </a:xfrm>
      </p:grpSpPr>
      <p:sp>
        <p:nvSpPr>
          <p:cNvPr id="1006" name="Shape 1006"/>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1007" name="Shape 1007"/>
          <p:cNvSpPr txBox="1"/>
          <p:nvPr>
            <p:ph type="title"/>
          </p:nvPr>
        </p:nvSpPr>
        <p:spPr>
          <a:xfrm>
            <a:off x="79250" y="562375"/>
            <a:ext cx="8931600" cy="484799"/>
          </a:xfrm>
          <a:prstGeom prst="rect">
            <a:avLst/>
          </a:prstGeom>
          <a:ln>
            <a:noFill/>
          </a:ln>
        </p:spPr>
        <p:txBody>
          <a:bodyPr anchorCtr="0" anchor="ctr" bIns="91425" lIns="91425" rIns="91425" tIns="91425">
            <a:noAutofit/>
          </a:bodyPr>
          <a:lstStyle/>
          <a:p>
            <a:pPr lvl="0" rtl="0" algn="ctr">
              <a:spcBef>
                <a:spcPts val="0"/>
              </a:spcBef>
              <a:buNone/>
            </a:pPr>
            <a:r>
              <a:rPr lang="en-US"/>
              <a:t>Baseline &amp; BN#1 Performance Results </a:t>
            </a:r>
          </a:p>
        </p:txBody>
      </p:sp>
      <p:sp>
        <p:nvSpPr>
          <p:cNvPr id="1008" name="Shape 1008"/>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
        <p:nvSpPr>
          <p:cNvPr id="1009" name="Shape 1009"/>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pic>
        <p:nvPicPr>
          <p:cNvPr id="1010" name="Shape 1010"/>
          <p:cNvPicPr preferRelativeResize="0"/>
          <p:nvPr/>
        </p:nvPicPr>
        <p:blipFill>
          <a:blip r:embed="rId3">
            <a:alphaModFix/>
          </a:blip>
          <a:stretch>
            <a:fillRect/>
          </a:stretch>
        </p:blipFill>
        <p:spPr>
          <a:xfrm>
            <a:off x="650950" y="1439974"/>
            <a:ext cx="7760049" cy="4672200"/>
          </a:xfrm>
          <a:prstGeom prst="rect">
            <a:avLst/>
          </a:prstGeom>
          <a:noFill/>
          <a:ln>
            <a:noFill/>
          </a:ln>
        </p:spPr>
      </p:pic>
      <p:sp>
        <p:nvSpPr>
          <p:cNvPr id="1011" name="Shape 1011"/>
          <p:cNvSpPr/>
          <p:nvPr/>
        </p:nvSpPr>
        <p:spPr>
          <a:xfrm>
            <a:off x="3036917" y="1953325"/>
            <a:ext cx="684300" cy="3407700"/>
          </a:xfrm>
          <a:prstGeom prst="roundRect">
            <a:avLst>
              <a:gd fmla="val 16667" name="adj"/>
            </a:avLst>
          </a:prstGeom>
          <a:noFill/>
          <a:ln cap="flat" w="1905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1"/>
                                        </p:tgtEl>
                                        <p:attrNameLst>
                                          <p:attrName>style.visibility</p:attrName>
                                        </p:attrNameLst>
                                      </p:cBhvr>
                                      <p:to>
                                        <p:strVal val="visible"/>
                                      </p:to>
                                    </p:set>
                                    <p:animEffect filter="fade" transition="in">
                                      <p:cBhvr>
                                        <p:cTn dur="1000"/>
                                        <p:tgtEl>
                                          <p:spTgt spid="10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6" name="Shape 1016"/>
        <p:cNvGrpSpPr/>
        <p:nvPr/>
      </p:nvGrpSpPr>
      <p:grpSpPr>
        <a:xfrm>
          <a:off x="0" y="0"/>
          <a:ext cx="0" cy="0"/>
          <a:chOff x="0" y="0"/>
          <a:chExt cx="0" cy="0"/>
        </a:xfrm>
      </p:grpSpPr>
      <p:sp>
        <p:nvSpPr>
          <p:cNvPr id="1017" name="Shape 1017"/>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1018" name="Shape 1018"/>
          <p:cNvSpPr txBox="1"/>
          <p:nvPr>
            <p:ph type="title"/>
          </p:nvPr>
        </p:nvSpPr>
        <p:spPr>
          <a:xfrm>
            <a:off x="860584" y="1047140"/>
            <a:ext cx="3302700" cy="326999"/>
          </a:xfrm>
          <a:prstGeom prst="rect">
            <a:avLst/>
          </a:prstGeom>
          <a:solidFill>
            <a:srgbClr val="FFFF00"/>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sz="1800" u="none">
                <a:solidFill>
                  <a:schemeClr val="dk1"/>
                </a:solidFill>
              </a:rPr>
              <a:t>Africa Region</a:t>
            </a:r>
          </a:p>
        </p:txBody>
      </p:sp>
      <p:sp>
        <p:nvSpPr>
          <p:cNvPr id="1019" name="Shape 1019"/>
          <p:cNvSpPr txBox="1"/>
          <p:nvPr>
            <p:ph idx="2" type="title"/>
          </p:nvPr>
        </p:nvSpPr>
        <p:spPr>
          <a:xfrm>
            <a:off x="5355584" y="1054087"/>
            <a:ext cx="3302700" cy="326999"/>
          </a:xfrm>
          <a:prstGeom prst="rect">
            <a:avLst/>
          </a:prstGeom>
          <a:solidFill>
            <a:srgbClr val="FFFF00"/>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sz="1800" u="none">
                <a:solidFill>
                  <a:schemeClr val="dk1"/>
                </a:solidFill>
              </a:rPr>
              <a:t>Middle East Region</a:t>
            </a:r>
          </a:p>
        </p:txBody>
      </p:sp>
      <p:sp>
        <p:nvSpPr>
          <p:cNvPr id="1020" name="Shape 1020"/>
          <p:cNvSpPr txBox="1"/>
          <p:nvPr>
            <p:ph idx="3" type="title"/>
          </p:nvPr>
        </p:nvSpPr>
        <p:spPr>
          <a:xfrm>
            <a:off x="0" y="486175"/>
            <a:ext cx="9039299" cy="484799"/>
          </a:xfrm>
          <a:prstGeom prst="rect">
            <a:avLst/>
          </a:prstGeom>
        </p:spPr>
        <p:txBody>
          <a:bodyPr anchorCtr="0" anchor="ctr" bIns="91425" lIns="91425" rIns="91425" tIns="91425">
            <a:noAutofit/>
          </a:bodyPr>
          <a:lstStyle/>
          <a:p>
            <a:pPr lvl="0" rtl="0">
              <a:spcBef>
                <a:spcPts val="0"/>
              </a:spcBef>
              <a:buNone/>
            </a:pPr>
            <a:r>
              <a:rPr lang="en-US"/>
              <a:t>Bayesian Network# 2 Structures</a:t>
            </a:r>
          </a:p>
        </p:txBody>
      </p:sp>
      <p:sp>
        <p:nvSpPr>
          <p:cNvPr id="1021" name="Shape 1021"/>
          <p:cNvSpPr txBox="1"/>
          <p:nvPr>
            <p:ph idx="4" type="title"/>
          </p:nvPr>
        </p:nvSpPr>
        <p:spPr>
          <a:xfrm>
            <a:off x="799125" y="4018625"/>
            <a:ext cx="3302700" cy="333899"/>
          </a:xfrm>
          <a:prstGeom prst="rect">
            <a:avLst/>
          </a:prstGeom>
          <a:solidFill>
            <a:srgbClr val="FFFF00"/>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sz="1800" u="none">
                <a:solidFill>
                  <a:schemeClr val="dk1"/>
                </a:solidFill>
              </a:rPr>
              <a:t>East Asia</a:t>
            </a:r>
          </a:p>
        </p:txBody>
      </p:sp>
      <p:sp>
        <p:nvSpPr>
          <p:cNvPr id="1022" name="Shape 1022"/>
          <p:cNvSpPr txBox="1"/>
          <p:nvPr>
            <p:ph idx="5" type="title"/>
          </p:nvPr>
        </p:nvSpPr>
        <p:spPr>
          <a:xfrm>
            <a:off x="5549625" y="4018232"/>
            <a:ext cx="3302700" cy="333899"/>
          </a:xfrm>
          <a:prstGeom prst="rect">
            <a:avLst/>
          </a:prstGeom>
          <a:solidFill>
            <a:srgbClr val="FFFF00"/>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sz="1800" u="none">
                <a:solidFill>
                  <a:schemeClr val="dk1"/>
                </a:solidFill>
              </a:rPr>
              <a:t>World</a:t>
            </a:r>
          </a:p>
        </p:txBody>
      </p:sp>
      <p:grpSp>
        <p:nvGrpSpPr>
          <p:cNvPr id="1023" name="Shape 1023"/>
          <p:cNvGrpSpPr/>
          <p:nvPr/>
        </p:nvGrpSpPr>
        <p:grpSpPr>
          <a:xfrm>
            <a:off x="2203832" y="2340562"/>
            <a:ext cx="673249" cy="1526716"/>
            <a:chOff x="3587021" y="2656486"/>
            <a:chExt cx="690300" cy="1616257"/>
          </a:xfrm>
        </p:grpSpPr>
        <p:sp>
          <p:nvSpPr>
            <p:cNvPr id="1024" name="Shape 1024"/>
            <p:cNvSpPr/>
            <p:nvPr/>
          </p:nvSpPr>
          <p:spPr>
            <a:xfrm>
              <a:off x="3619709" y="2656486"/>
              <a:ext cx="610800" cy="6399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solidFill>
                    <a:srgbClr val="FFFF00"/>
                  </a:solidFill>
                </a:rPr>
                <a:t>Agr</a:t>
              </a:r>
            </a:p>
          </p:txBody>
        </p:sp>
        <p:sp>
          <p:nvSpPr>
            <p:cNvPr id="1025" name="Shape 1025"/>
            <p:cNvSpPr/>
            <p:nvPr/>
          </p:nvSpPr>
          <p:spPr>
            <a:xfrm>
              <a:off x="3587021" y="3584843"/>
              <a:ext cx="690300" cy="687900"/>
            </a:xfrm>
            <a:prstGeom prst="ellipse">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100"/>
                <a:t>PPP</a:t>
              </a:r>
            </a:p>
          </p:txBody>
        </p:sp>
        <p:cxnSp>
          <p:nvCxnSpPr>
            <p:cNvPr id="1026" name="Shape 1026"/>
            <p:cNvCxnSpPr>
              <a:stCxn id="1024" idx="4"/>
              <a:endCxn id="1025" idx="0"/>
            </p:cNvCxnSpPr>
            <p:nvPr/>
          </p:nvCxnSpPr>
          <p:spPr>
            <a:xfrm>
              <a:off x="3925109" y="3296386"/>
              <a:ext cx="7200" cy="288300"/>
            </a:xfrm>
            <a:prstGeom prst="straightConnector1">
              <a:avLst/>
            </a:prstGeom>
            <a:noFill/>
            <a:ln cap="flat" w="19050">
              <a:solidFill>
                <a:srgbClr val="000000"/>
              </a:solidFill>
              <a:prstDash val="solid"/>
              <a:round/>
              <a:headEnd len="lg" w="lg" type="none"/>
              <a:tailEnd len="lg" w="lg" type="triangle"/>
            </a:ln>
          </p:spPr>
        </p:cxnSp>
      </p:grpSp>
      <p:sp>
        <p:nvSpPr>
          <p:cNvPr id="1027" name="Shape 1027"/>
          <p:cNvSpPr/>
          <p:nvPr/>
        </p:nvSpPr>
        <p:spPr>
          <a:xfrm>
            <a:off x="1608013" y="1570475"/>
            <a:ext cx="595799" cy="604499"/>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solidFill>
                  <a:srgbClr val="FFFF00"/>
                </a:solidFill>
              </a:rPr>
              <a:t>gov</a:t>
            </a:r>
          </a:p>
        </p:txBody>
      </p:sp>
      <p:sp>
        <p:nvSpPr>
          <p:cNvPr id="1028" name="Shape 1028"/>
          <p:cNvSpPr/>
          <p:nvPr/>
        </p:nvSpPr>
        <p:spPr>
          <a:xfrm>
            <a:off x="2717756" y="1570475"/>
            <a:ext cx="595799" cy="604499"/>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solidFill>
                  <a:srgbClr val="FFFF00"/>
                </a:solidFill>
              </a:rPr>
              <a:t>Jou</a:t>
            </a:r>
          </a:p>
        </p:txBody>
      </p:sp>
      <p:cxnSp>
        <p:nvCxnSpPr>
          <p:cNvPr id="1029" name="Shape 1029"/>
          <p:cNvCxnSpPr>
            <a:stCxn id="1027" idx="4"/>
            <a:endCxn id="1024" idx="0"/>
          </p:cNvCxnSpPr>
          <p:nvPr/>
        </p:nvCxnSpPr>
        <p:spPr>
          <a:xfrm>
            <a:off x="1905913" y="2174975"/>
            <a:ext cx="627600" cy="165600"/>
          </a:xfrm>
          <a:prstGeom prst="straightConnector1">
            <a:avLst/>
          </a:prstGeom>
          <a:noFill/>
          <a:ln cap="flat" w="19050">
            <a:solidFill>
              <a:srgbClr val="000000"/>
            </a:solidFill>
            <a:prstDash val="solid"/>
            <a:round/>
            <a:headEnd len="lg" w="lg" type="none"/>
            <a:tailEnd len="lg" w="lg" type="triangle"/>
          </a:ln>
        </p:spPr>
      </p:cxnSp>
      <p:cxnSp>
        <p:nvCxnSpPr>
          <p:cNvPr id="1030" name="Shape 1030"/>
          <p:cNvCxnSpPr>
            <a:stCxn id="1028" idx="4"/>
            <a:endCxn id="1024" idx="0"/>
          </p:cNvCxnSpPr>
          <p:nvPr/>
        </p:nvCxnSpPr>
        <p:spPr>
          <a:xfrm flipH="1">
            <a:off x="2533556" y="2174975"/>
            <a:ext cx="482100" cy="165600"/>
          </a:xfrm>
          <a:prstGeom prst="straightConnector1">
            <a:avLst/>
          </a:prstGeom>
          <a:noFill/>
          <a:ln cap="flat" w="19050">
            <a:solidFill>
              <a:srgbClr val="000000"/>
            </a:solidFill>
            <a:prstDash val="solid"/>
            <a:round/>
            <a:headEnd len="lg" w="lg" type="none"/>
            <a:tailEnd len="lg" w="lg" type="triangle"/>
          </a:ln>
        </p:spPr>
      </p:cxnSp>
      <p:sp>
        <p:nvSpPr>
          <p:cNvPr id="1031" name="Shape 1031"/>
          <p:cNvSpPr/>
          <p:nvPr/>
        </p:nvSpPr>
        <p:spPr>
          <a:xfrm>
            <a:off x="6032838" y="1541575"/>
            <a:ext cx="595799" cy="604499"/>
          </a:xfrm>
          <a:prstGeom prst="ellipse">
            <a:avLst/>
          </a:prstGeom>
          <a:solidFill>
            <a:srgbClr val="999999"/>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solidFill>
                  <a:srgbClr val="FFFF00"/>
                </a:solidFill>
              </a:rPr>
              <a:t>gov</a:t>
            </a:r>
          </a:p>
        </p:txBody>
      </p:sp>
      <p:sp>
        <p:nvSpPr>
          <p:cNvPr id="1032" name="Shape 1032"/>
          <p:cNvSpPr/>
          <p:nvPr/>
        </p:nvSpPr>
        <p:spPr>
          <a:xfrm>
            <a:off x="6685381" y="1541575"/>
            <a:ext cx="595799" cy="604499"/>
          </a:xfrm>
          <a:prstGeom prst="ellipse">
            <a:avLst/>
          </a:prstGeom>
          <a:solidFill>
            <a:srgbClr val="999999"/>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solidFill>
                  <a:srgbClr val="FFFF00"/>
                </a:solidFill>
              </a:rPr>
              <a:t>Jou</a:t>
            </a:r>
          </a:p>
        </p:txBody>
      </p:sp>
      <p:cxnSp>
        <p:nvCxnSpPr>
          <p:cNvPr id="1033" name="Shape 1033"/>
          <p:cNvCxnSpPr>
            <a:stCxn id="1031" idx="4"/>
            <a:endCxn id="1034" idx="0"/>
          </p:cNvCxnSpPr>
          <p:nvPr/>
        </p:nvCxnSpPr>
        <p:spPr>
          <a:xfrm>
            <a:off x="6330738" y="2146075"/>
            <a:ext cx="399000" cy="165600"/>
          </a:xfrm>
          <a:prstGeom prst="straightConnector1">
            <a:avLst/>
          </a:prstGeom>
          <a:noFill/>
          <a:ln cap="flat" w="19050">
            <a:solidFill>
              <a:srgbClr val="000000"/>
            </a:solidFill>
            <a:prstDash val="solid"/>
            <a:round/>
            <a:headEnd len="lg" w="lg" type="none"/>
            <a:tailEnd len="lg" w="lg" type="triangle"/>
          </a:ln>
        </p:spPr>
      </p:cxnSp>
      <p:cxnSp>
        <p:nvCxnSpPr>
          <p:cNvPr id="1035" name="Shape 1035"/>
          <p:cNvCxnSpPr>
            <a:stCxn id="1032" idx="4"/>
            <a:endCxn id="1034" idx="0"/>
          </p:cNvCxnSpPr>
          <p:nvPr/>
        </p:nvCxnSpPr>
        <p:spPr>
          <a:xfrm flipH="1">
            <a:off x="6729781" y="2146075"/>
            <a:ext cx="253500" cy="165600"/>
          </a:xfrm>
          <a:prstGeom prst="straightConnector1">
            <a:avLst/>
          </a:prstGeom>
          <a:noFill/>
          <a:ln cap="flat" w="19050">
            <a:solidFill>
              <a:srgbClr val="000000"/>
            </a:solidFill>
            <a:prstDash val="solid"/>
            <a:round/>
            <a:headEnd len="lg" w="lg" type="none"/>
            <a:tailEnd len="lg" w="lg" type="triangle"/>
          </a:ln>
        </p:spPr>
      </p:cxnSp>
      <p:grpSp>
        <p:nvGrpSpPr>
          <p:cNvPr id="1036" name="Shape 1036"/>
          <p:cNvGrpSpPr/>
          <p:nvPr/>
        </p:nvGrpSpPr>
        <p:grpSpPr>
          <a:xfrm>
            <a:off x="6431938" y="2311662"/>
            <a:ext cx="1022368" cy="1526716"/>
            <a:chOff x="3229060" y="2656486"/>
            <a:chExt cx="1048260" cy="1616257"/>
          </a:xfrm>
        </p:grpSpPr>
        <p:sp>
          <p:nvSpPr>
            <p:cNvPr id="1034" name="Shape 1034"/>
            <p:cNvSpPr/>
            <p:nvPr/>
          </p:nvSpPr>
          <p:spPr>
            <a:xfrm>
              <a:off x="3229060" y="2656486"/>
              <a:ext cx="610800" cy="6399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solidFill>
                    <a:srgbClr val="FFFF00"/>
                  </a:solidFill>
                </a:rPr>
                <a:t>Agr</a:t>
              </a:r>
            </a:p>
          </p:txBody>
        </p:sp>
        <p:sp>
          <p:nvSpPr>
            <p:cNvPr id="1037" name="Shape 1037"/>
            <p:cNvSpPr/>
            <p:nvPr/>
          </p:nvSpPr>
          <p:spPr>
            <a:xfrm>
              <a:off x="3587021" y="3584843"/>
              <a:ext cx="690300" cy="687900"/>
            </a:xfrm>
            <a:prstGeom prst="ellipse">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100"/>
                <a:t>PPP</a:t>
              </a:r>
            </a:p>
          </p:txBody>
        </p:sp>
        <p:cxnSp>
          <p:nvCxnSpPr>
            <p:cNvPr id="1038" name="Shape 1038"/>
            <p:cNvCxnSpPr>
              <a:stCxn id="1034" idx="4"/>
              <a:endCxn id="1037" idx="0"/>
            </p:cNvCxnSpPr>
            <p:nvPr/>
          </p:nvCxnSpPr>
          <p:spPr>
            <a:xfrm>
              <a:off x="3534460" y="3296386"/>
              <a:ext cx="397800" cy="288300"/>
            </a:xfrm>
            <a:prstGeom prst="straightConnector1">
              <a:avLst/>
            </a:prstGeom>
            <a:noFill/>
            <a:ln cap="flat" w="19050">
              <a:solidFill>
                <a:srgbClr val="000000"/>
              </a:solidFill>
              <a:prstDash val="solid"/>
              <a:round/>
              <a:headEnd len="lg" w="lg" type="none"/>
              <a:tailEnd len="lg" w="lg" type="triangle"/>
            </a:ln>
          </p:spPr>
        </p:cxnSp>
      </p:grpSp>
      <p:sp>
        <p:nvSpPr>
          <p:cNvPr id="1039" name="Shape 1039"/>
          <p:cNvSpPr/>
          <p:nvPr/>
        </p:nvSpPr>
        <p:spPr>
          <a:xfrm>
            <a:off x="7322089" y="2250112"/>
            <a:ext cx="595799" cy="604499"/>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solidFill>
                  <a:srgbClr val="FFFF00"/>
                </a:solidFill>
              </a:rPr>
              <a:t>Ind</a:t>
            </a:r>
          </a:p>
        </p:txBody>
      </p:sp>
      <p:cxnSp>
        <p:nvCxnSpPr>
          <p:cNvPr id="1040" name="Shape 1040"/>
          <p:cNvCxnSpPr>
            <a:stCxn id="1039" idx="4"/>
            <a:endCxn id="1037" idx="0"/>
          </p:cNvCxnSpPr>
          <p:nvPr/>
        </p:nvCxnSpPr>
        <p:spPr>
          <a:xfrm flipH="1">
            <a:off x="7117789" y="2854612"/>
            <a:ext cx="502200" cy="333900"/>
          </a:xfrm>
          <a:prstGeom prst="straightConnector1">
            <a:avLst/>
          </a:prstGeom>
          <a:noFill/>
          <a:ln cap="flat" w="19050">
            <a:solidFill>
              <a:srgbClr val="000000"/>
            </a:solidFill>
            <a:prstDash val="solid"/>
            <a:round/>
            <a:headEnd len="lg" w="lg" type="none"/>
            <a:tailEnd len="lg" w="lg" type="triangle"/>
          </a:ln>
        </p:spPr>
      </p:cxnSp>
      <p:sp>
        <p:nvSpPr>
          <p:cNvPr id="1041" name="Shape 1041"/>
          <p:cNvSpPr/>
          <p:nvPr/>
        </p:nvSpPr>
        <p:spPr>
          <a:xfrm>
            <a:off x="7642706" y="1541575"/>
            <a:ext cx="595799" cy="604499"/>
          </a:xfrm>
          <a:prstGeom prst="ellipse">
            <a:avLst/>
          </a:prstGeom>
          <a:solidFill>
            <a:srgbClr val="999999"/>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solidFill>
                  <a:srgbClr val="FFFF00"/>
                </a:solidFill>
              </a:rPr>
              <a:t>TM</a:t>
            </a:r>
          </a:p>
        </p:txBody>
      </p:sp>
      <p:cxnSp>
        <p:nvCxnSpPr>
          <p:cNvPr id="1042" name="Shape 1042"/>
          <p:cNvCxnSpPr>
            <a:stCxn id="1041" idx="4"/>
            <a:endCxn id="1039" idx="0"/>
          </p:cNvCxnSpPr>
          <p:nvPr/>
        </p:nvCxnSpPr>
        <p:spPr>
          <a:xfrm flipH="1">
            <a:off x="7619906" y="2146075"/>
            <a:ext cx="320700" cy="104100"/>
          </a:xfrm>
          <a:prstGeom prst="straightConnector1">
            <a:avLst/>
          </a:prstGeom>
          <a:noFill/>
          <a:ln cap="flat" w="19050">
            <a:solidFill>
              <a:srgbClr val="000000"/>
            </a:solidFill>
            <a:prstDash val="solid"/>
            <a:round/>
            <a:headEnd len="lg" w="lg" type="none"/>
            <a:tailEnd len="lg" w="lg" type="triangle"/>
          </a:ln>
        </p:spPr>
      </p:cxnSp>
      <p:sp>
        <p:nvSpPr>
          <p:cNvPr id="1043" name="Shape 1043"/>
          <p:cNvSpPr/>
          <p:nvPr/>
        </p:nvSpPr>
        <p:spPr>
          <a:xfrm>
            <a:off x="1771581" y="4424650"/>
            <a:ext cx="595799" cy="604499"/>
          </a:xfrm>
          <a:prstGeom prst="ellipse">
            <a:avLst/>
          </a:prstGeom>
          <a:solidFill>
            <a:srgbClr val="999999"/>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solidFill>
                  <a:srgbClr val="FFFF00"/>
                </a:solidFill>
              </a:rPr>
              <a:t>Jou</a:t>
            </a:r>
          </a:p>
        </p:txBody>
      </p:sp>
      <p:cxnSp>
        <p:nvCxnSpPr>
          <p:cNvPr id="1044" name="Shape 1044"/>
          <p:cNvCxnSpPr>
            <a:stCxn id="1043" idx="4"/>
            <a:endCxn id="1045" idx="0"/>
          </p:cNvCxnSpPr>
          <p:nvPr/>
        </p:nvCxnSpPr>
        <p:spPr>
          <a:xfrm>
            <a:off x="2069481" y="5029150"/>
            <a:ext cx="356100" cy="165600"/>
          </a:xfrm>
          <a:prstGeom prst="straightConnector1">
            <a:avLst/>
          </a:prstGeom>
          <a:noFill/>
          <a:ln cap="flat" w="19050">
            <a:solidFill>
              <a:srgbClr val="000000"/>
            </a:solidFill>
            <a:prstDash val="solid"/>
            <a:round/>
            <a:headEnd len="lg" w="lg" type="none"/>
            <a:tailEnd len="lg" w="lg" type="triangle"/>
          </a:ln>
        </p:spPr>
      </p:cxnSp>
      <p:sp>
        <p:nvSpPr>
          <p:cNvPr id="1046" name="Shape 1046"/>
          <p:cNvSpPr/>
          <p:nvPr/>
        </p:nvSpPr>
        <p:spPr>
          <a:xfrm>
            <a:off x="2576506" y="4424650"/>
            <a:ext cx="595799" cy="604499"/>
          </a:xfrm>
          <a:prstGeom prst="ellipse">
            <a:avLst/>
          </a:prstGeom>
          <a:solidFill>
            <a:srgbClr val="999999"/>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solidFill>
                  <a:srgbClr val="FFFF00"/>
                </a:solidFill>
              </a:rPr>
              <a:t>TM</a:t>
            </a:r>
          </a:p>
        </p:txBody>
      </p:sp>
      <p:cxnSp>
        <p:nvCxnSpPr>
          <p:cNvPr id="1047" name="Shape 1047"/>
          <p:cNvCxnSpPr>
            <a:stCxn id="1046" idx="4"/>
            <a:endCxn id="1045" idx="0"/>
          </p:cNvCxnSpPr>
          <p:nvPr/>
        </p:nvCxnSpPr>
        <p:spPr>
          <a:xfrm flipH="1">
            <a:off x="2425606" y="5029150"/>
            <a:ext cx="448800" cy="165600"/>
          </a:xfrm>
          <a:prstGeom prst="straightConnector1">
            <a:avLst/>
          </a:prstGeom>
          <a:noFill/>
          <a:ln cap="flat" w="19050">
            <a:solidFill>
              <a:srgbClr val="000000"/>
            </a:solidFill>
            <a:prstDash val="solid"/>
            <a:round/>
            <a:headEnd len="lg" w="lg" type="none"/>
            <a:tailEnd len="lg" w="lg" type="triangle"/>
          </a:ln>
        </p:spPr>
      </p:cxnSp>
      <p:grpSp>
        <p:nvGrpSpPr>
          <p:cNvPr id="1048" name="Shape 1048"/>
          <p:cNvGrpSpPr/>
          <p:nvPr/>
        </p:nvGrpSpPr>
        <p:grpSpPr>
          <a:xfrm>
            <a:off x="2095857" y="5194737"/>
            <a:ext cx="673249" cy="1526716"/>
            <a:chOff x="3587021" y="2656486"/>
            <a:chExt cx="690300" cy="1616257"/>
          </a:xfrm>
        </p:grpSpPr>
        <p:sp>
          <p:nvSpPr>
            <p:cNvPr id="1045" name="Shape 1045"/>
            <p:cNvSpPr/>
            <p:nvPr/>
          </p:nvSpPr>
          <p:spPr>
            <a:xfrm>
              <a:off x="3619709" y="2656486"/>
              <a:ext cx="610800" cy="6399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solidFill>
                    <a:srgbClr val="FFFF00"/>
                  </a:solidFill>
                </a:rPr>
                <a:t>Agr</a:t>
              </a:r>
            </a:p>
          </p:txBody>
        </p:sp>
        <p:sp>
          <p:nvSpPr>
            <p:cNvPr id="1049" name="Shape 1049"/>
            <p:cNvSpPr/>
            <p:nvPr/>
          </p:nvSpPr>
          <p:spPr>
            <a:xfrm>
              <a:off x="3587021" y="3584843"/>
              <a:ext cx="690300" cy="687900"/>
            </a:xfrm>
            <a:prstGeom prst="ellipse">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100"/>
                <a:t>PPP</a:t>
              </a:r>
            </a:p>
          </p:txBody>
        </p:sp>
        <p:cxnSp>
          <p:nvCxnSpPr>
            <p:cNvPr id="1050" name="Shape 1050"/>
            <p:cNvCxnSpPr>
              <a:stCxn id="1045" idx="4"/>
              <a:endCxn id="1049" idx="0"/>
            </p:cNvCxnSpPr>
            <p:nvPr/>
          </p:nvCxnSpPr>
          <p:spPr>
            <a:xfrm>
              <a:off x="3925109" y="3296386"/>
              <a:ext cx="7200" cy="288300"/>
            </a:xfrm>
            <a:prstGeom prst="straightConnector1">
              <a:avLst/>
            </a:prstGeom>
            <a:noFill/>
            <a:ln cap="flat" w="19050">
              <a:solidFill>
                <a:srgbClr val="000000"/>
              </a:solidFill>
              <a:prstDash val="solid"/>
              <a:round/>
              <a:headEnd len="lg" w="lg" type="none"/>
              <a:tailEnd len="lg" w="lg" type="triangle"/>
            </a:ln>
          </p:spPr>
        </p:cxnSp>
      </p:grpSp>
      <p:grpSp>
        <p:nvGrpSpPr>
          <p:cNvPr id="1051" name="Shape 1051"/>
          <p:cNvGrpSpPr/>
          <p:nvPr/>
        </p:nvGrpSpPr>
        <p:grpSpPr>
          <a:xfrm>
            <a:off x="6783245" y="4737537"/>
            <a:ext cx="673249" cy="1526716"/>
            <a:chOff x="3587021" y="2656486"/>
            <a:chExt cx="690300" cy="1616257"/>
          </a:xfrm>
        </p:grpSpPr>
        <p:sp>
          <p:nvSpPr>
            <p:cNvPr id="1052" name="Shape 1052"/>
            <p:cNvSpPr/>
            <p:nvPr/>
          </p:nvSpPr>
          <p:spPr>
            <a:xfrm>
              <a:off x="3619709" y="2656486"/>
              <a:ext cx="610800" cy="6399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solidFill>
                    <a:srgbClr val="FFFF00"/>
                  </a:solidFill>
                </a:rPr>
                <a:t>Agr</a:t>
              </a:r>
            </a:p>
          </p:txBody>
        </p:sp>
        <p:sp>
          <p:nvSpPr>
            <p:cNvPr id="1053" name="Shape 1053"/>
            <p:cNvSpPr/>
            <p:nvPr/>
          </p:nvSpPr>
          <p:spPr>
            <a:xfrm>
              <a:off x="3587021" y="3584843"/>
              <a:ext cx="690300" cy="687900"/>
            </a:xfrm>
            <a:prstGeom prst="ellipse">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100"/>
                <a:t>PPP</a:t>
              </a:r>
            </a:p>
          </p:txBody>
        </p:sp>
        <p:cxnSp>
          <p:nvCxnSpPr>
            <p:cNvPr id="1054" name="Shape 1054"/>
            <p:cNvCxnSpPr>
              <a:stCxn id="1052" idx="4"/>
              <a:endCxn id="1053" idx="0"/>
            </p:cNvCxnSpPr>
            <p:nvPr/>
          </p:nvCxnSpPr>
          <p:spPr>
            <a:xfrm>
              <a:off x="3925109" y="3296386"/>
              <a:ext cx="7200" cy="288300"/>
            </a:xfrm>
            <a:prstGeom prst="straightConnector1">
              <a:avLst/>
            </a:prstGeom>
            <a:noFill/>
            <a:ln cap="flat" w="19050">
              <a:solidFill>
                <a:srgbClr val="000000"/>
              </a:solidFill>
              <a:prstDash val="solid"/>
              <a:round/>
              <a:headEnd len="lg" w="lg" type="none"/>
              <a:tailEnd len="lg" w="lg" type="triangle"/>
            </a:ln>
          </p:spPr>
        </p:cxnSp>
      </p:grpSp>
      <p:sp>
        <p:nvSpPr>
          <p:cNvPr id="1055" name="Shape 1055"/>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1056" name="Shape 1056"/>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1057" name="Shape 1057"/>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2" name="Shape 1062"/>
        <p:cNvGrpSpPr/>
        <p:nvPr/>
      </p:nvGrpSpPr>
      <p:grpSpPr>
        <a:xfrm>
          <a:off x="0" y="0"/>
          <a:ext cx="0" cy="0"/>
          <a:chOff x="0" y="0"/>
          <a:chExt cx="0" cy="0"/>
        </a:xfrm>
      </p:grpSpPr>
      <p:sp>
        <p:nvSpPr>
          <p:cNvPr id="1063" name="Shape 1063"/>
          <p:cNvSpPr txBox="1"/>
          <p:nvPr>
            <p:ph type="title"/>
          </p:nvPr>
        </p:nvSpPr>
        <p:spPr>
          <a:xfrm>
            <a:off x="0" y="486175"/>
            <a:ext cx="9039299" cy="484799"/>
          </a:xfrm>
          <a:prstGeom prst="rect">
            <a:avLst/>
          </a:prstGeom>
        </p:spPr>
        <p:txBody>
          <a:bodyPr anchorCtr="0" anchor="ctr" bIns="91425" lIns="91425" rIns="91425" tIns="91425">
            <a:noAutofit/>
          </a:bodyPr>
          <a:lstStyle/>
          <a:p>
            <a:pPr lvl="0" rtl="0">
              <a:spcBef>
                <a:spcPts val="0"/>
              </a:spcBef>
              <a:buNone/>
            </a:pPr>
            <a:r>
              <a:rPr lang="en-US"/>
              <a:t>Bayesian Network# 2 Structures</a:t>
            </a:r>
          </a:p>
        </p:txBody>
      </p:sp>
      <p:sp>
        <p:nvSpPr>
          <p:cNvPr id="1064" name="Shape 1064"/>
          <p:cNvSpPr txBox="1"/>
          <p:nvPr>
            <p:ph idx="2" type="title"/>
          </p:nvPr>
        </p:nvSpPr>
        <p:spPr>
          <a:xfrm>
            <a:off x="860584" y="1003310"/>
            <a:ext cx="3302700" cy="326999"/>
          </a:xfrm>
          <a:prstGeom prst="rect">
            <a:avLst/>
          </a:prstGeom>
          <a:solidFill>
            <a:srgbClr val="FFFF00"/>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sz="1800" u="none">
                <a:solidFill>
                  <a:schemeClr val="dk1"/>
                </a:solidFill>
              </a:rPr>
              <a:t>Europe Region</a:t>
            </a:r>
          </a:p>
        </p:txBody>
      </p:sp>
      <p:sp>
        <p:nvSpPr>
          <p:cNvPr id="1065" name="Shape 1065"/>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1066" name="Shape 1066"/>
          <p:cNvSpPr txBox="1"/>
          <p:nvPr>
            <p:ph idx="3" type="title"/>
          </p:nvPr>
        </p:nvSpPr>
        <p:spPr>
          <a:xfrm>
            <a:off x="5203184" y="995999"/>
            <a:ext cx="3302700" cy="326999"/>
          </a:xfrm>
          <a:prstGeom prst="rect">
            <a:avLst/>
          </a:prstGeom>
          <a:solidFill>
            <a:srgbClr val="FFFF00"/>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sz="1800" u="none">
                <a:solidFill>
                  <a:schemeClr val="dk1"/>
                </a:solidFill>
              </a:rPr>
              <a:t>Latin America Region</a:t>
            </a:r>
          </a:p>
        </p:txBody>
      </p:sp>
      <p:sp>
        <p:nvSpPr>
          <p:cNvPr id="1067" name="Shape 1067"/>
          <p:cNvSpPr txBox="1"/>
          <p:nvPr>
            <p:ph idx="4" type="title"/>
          </p:nvPr>
        </p:nvSpPr>
        <p:spPr>
          <a:xfrm>
            <a:off x="3389750" y="3323350"/>
            <a:ext cx="2788499" cy="333899"/>
          </a:xfrm>
          <a:prstGeom prst="rect">
            <a:avLst/>
          </a:prstGeom>
          <a:solidFill>
            <a:srgbClr val="FFFF00"/>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sz="1800" u="none">
                <a:solidFill>
                  <a:schemeClr val="dk1"/>
                </a:solidFill>
              </a:rPr>
              <a:t>North America Region</a:t>
            </a:r>
          </a:p>
        </p:txBody>
      </p:sp>
      <p:sp>
        <p:nvSpPr>
          <p:cNvPr id="1068" name="Shape 1068"/>
          <p:cNvSpPr/>
          <p:nvPr/>
        </p:nvSpPr>
        <p:spPr>
          <a:xfrm>
            <a:off x="2235713" y="2968275"/>
            <a:ext cx="595799" cy="604499"/>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solidFill>
                  <a:srgbClr val="FFFF00"/>
                </a:solidFill>
              </a:rPr>
              <a:t>Ind</a:t>
            </a:r>
          </a:p>
        </p:txBody>
      </p:sp>
      <p:sp>
        <p:nvSpPr>
          <p:cNvPr id="1069" name="Shape 1069"/>
          <p:cNvSpPr/>
          <p:nvPr/>
        </p:nvSpPr>
        <p:spPr>
          <a:xfrm>
            <a:off x="1741707" y="3845201"/>
            <a:ext cx="673199" cy="649800"/>
          </a:xfrm>
          <a:prstGeom prst="ellipse">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100"/>
              <a:t>PPP</a:t>
            </a:r>
          </a:p>
        </p:txBody>
      </p:sp>
      <p:cxnSp>
        <p:nvCxnSpPr>
          <p:cNvPr id="1070" name="Shape 1070"/>
          <p:cNvCxnSpPr>
            <a:stCxn id="1068" idx="4"/>
            <a:endCxn id="1069" idx="0"/>
          </p:cNvCxnSpPr>
          <p:nvPr/>
        </p:nvCxnSpPr>
        <p:spPr>
          <a:xfrm flipH="1">
            <a:off x="2078213" y="3572775"/>
            <a:ext cx="455400" cy="272400"/>
          </a:xfrm>
          <a:prstGeom prst="straightConnector1">
            <a:avLst/>
          </a:prstGeom>
          <a:noFill/>
          <a:ln cap="flat" w="19050">
            <a:solidFill>
              <a:srgbClr val="000000"/>
            </a:solidFill>
            <a:prstDash val="solid"/>
            <a:round/>
            <a:headEnd len="lg" w="lg" type="none"/>
            <a:tailEnd len="lg" w="lg" type="triangle"/>
          </a:ln>
        </p:spPr>
      </p:cxnSp>
      <p:sp>
        <p:nvSpPr>
          <p:cNvPr id="1071" name="Shape 1071"/>
          <p:cNvSpPr/>
          <p:nvPr/>
        </p:nvSpPr>
        <p:spPr>
          <a:xfrm>
            <a:off x="2471613" y="2198187"/>
            <a:ext cx="595799" cy="604499"/>
          </a:xfrm>
          <a:prstGeom prst="ellipse">
            <a:avLst/>
          </a:prstGeom>
          <a:solidFill>
            <a:srgbClr val="999999"/>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solidFill>
                  <a:srgbClr val="FFFF00"/>
                </a:solidFill>
              </a:rPr>
              <a:t>gov</a:t>
            </a:r>
          </a:p>
        </p:txBody>
      </p:sp>
      <p:sp>
        <p:nvSpPr>
          <p:cNvPr id="1072" name="Shape 1072"/>
          <p:cNvSpPr/>
          <p:nvPr/>
        </p:nvSpPr>
        <p:spPr>
          <a:xfrm>
            <a:off x="3172593" y="2198187"/>
            <a:ext cx="595799" cy="604499"/>
          </a:xfrm>
          <a:prstGeom prst="ellipse">
            <a:avLst/>
          </a:prstGeom>
          <a:solidFill>
            <a:srgbClr val="999999"/>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solidFill>
                  <a:srgbClr val="FFFF00"/>
                </a:solidFill>
              </a:rPr>
              <a:t>Jou</a:t>
            </a:r>
          </a:p>
        </p:txBody>
      </p:sp>
      <p:cxnSp>
        <p:nvCxnSpPr>
          <p:cNvPr id="1073" name="Shape 1073"/>
          <p:cNvCxnSpPr>
            <a:stCxn id="1071" idx="4"/>
            <a:endCxn id="1068" idx="0"/>
          </p:cNvCxnSpPr>
          <p:nvPr/>
        </p:nvCxnSpPr>
        <p:spPr>
          <a:xfrm flipH="1">
            <a:off x="2533713" y="2802687"/>
            <a:ext cx="235800" cy="165600"/>
          </a:xfrm>
          <a:prstGeom prst="straightConnector1">
            <a:avLst/>
          </a:prstGeom>
          <a:noFill/>
          <a:ln cap="flat" w="19050">
            <a:solidFill>
              <a:srgbClr val="000000"/>
            </a:solidFill>
            <a:prstDash val="solid"/>
            <a:round/>
            <a:headEnd len="lg" w="lg" type="none"/>
            <a:tailEnd len="lg" w="lg" type="triangle"/>
          </a:ln>
        </p:spPr>
      </p:cxnSp>
      <p:cxnSp>
        <p:nvCxnSpPr>
          <p:cNvPr id="1074" name="Shape 1074"/>
          <p:cNvCxnSpPr>
            <a:stCxn id="1072" idx="4"/>
            <a:endCxn id="1068" idx="0"/>
          </p:cNvCxnSpPr>
          <p:nvPr/>
        </p:nvCxnSpPr>
        <p:spPr>
          <a:xfrm flipH="1">
            <a:off x="2533593" y="2802687"/>
            <a:ext cx="936900" cy="165600"/>
          </a:xfrm>
          <a:prstGeom prst="straightConnector1">
            <a:avLst/>
          </a:prstGeom>
          <a:noFill/>
          <a:ln cap="flat" w="19050">
            <a:solidFill>
              <a:srgbClr val="000000"/>
            </a:solidFill>
            <a:prstDash val="solid"/>
            <a:round/>
            <a:headEnd len="lg" w="lg" type="none"/>
            <a:tailEnd len="lg" w="lg" type="triangle"/>
          </a:ln>
        </p:spPr>
      </p:cxnSp>
      <p:sp>
        <p:nvSpPr>
          <p:cNvPr id="1075" name="Shape 1075"/>
          <p:cNvSpPr/>
          <p:nvPr/>
        </p:nvSpPr>
        <p:spPr>
          <a:xfrm>
            <a:off x="6032838" y="2169287"/>
            <a:ext cx="595799" cy="604499"/>
          </a:xfrm>
          <a:prstGeom prst="ellipse">
            <a:avLst/>
          </a:prstGeom>
          <a:solidFill>
            <a:srgbClr val="999999"/>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solidFill>
                  <a:srgbClr val="FFFF00"/>
                </a:solidFill>
              </a:rPr>
              <a:t>Ter</a:t>
            </a:r>
          </a:p>
        </p:txBody>
      </p:sp>
      <p:sp>
        <p:nvSpPr>
          <p:cNvPr id="1076" name="Shape 1076"/>
          <p:cNvSpPr/>
          <p:nvPr/>
        </p:nvSpPr>
        <p:spPr>
          <a:xfrm>
            <a:off x="6837781" y="2169287"/>
            <a:ext cx="595799" cy="604499"/>
          </a:xfrm>
          <a:prstGeom prst="ellipse">
            <a:avLst/>
          </a:prstGeom>
          <a:solidFill>
            <a:srgbClr val="999999"/>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solidFill>
                  <a:srgbClr val="FFFF00"/>
                </a:solidFill>
              </a:rPr>
              <a:t>TM</a:t>
            </a:r>
          </a:p>
        </p:txBody>
      </p:sp>
      <p:cxnSp>
        <p:nvCxnSpPr>
          <p:cNvPr id="1077" name="Shape 1077"/>
          <p:cNvCxnSpPr>
            <a:stCxn id="1075" idx="4"/>
            <a:endCxn id="1078" idx="0"/>
          </p:cNvCxnSpPr>
          <p:nvPr/>
        </p:nvCxnSpPr>
        <p:spPr>
          <a:xfrm>
            <a:off x="6330738" y="2773787"/>
            <a:ext cx="399000" cy="165600"/>
          </a:xfrm>
          <a:prstGeom prst="straightConnector1">
            <a:avLst/>
          </a:prstGeom>
          <a:noFill/>
          <a:ln cap="flat" w="19050">
            <a:solidFill>
              <a:srgbClr val="000000"/>
            </a:solidFill>
            <a:prstDash val="solid"/>
            <a:round/>
            <a:headEnd len="lg" w="lg" type="none"/>
            <a:tailEnd len="lg" w="lg" type="triangle"/>
          </a:ln>
        </p:spPr>
      </p:cxnSp>
      <p:cxnSp>
        <p:nvCxnSpPr>
          <p:cNvPr id="1079" name="Shape 1079"/>
          <p:cNvCxnSpPr>
            <a:stCxn id="1076" idx="4"/>
            <a:endCxn id="1078" idx="0"/>
          </p:cNvCxnSpPr>
          <p:nvPr/>
        </p:nvCxnSpPr>
        <p:spPr>
          <a:xfrm flipH="1">
            <a:off x="6729781" y="2773787"/>
            <a:ext cx="405900" cy="165600"/>
          </a:xfrm>
          <a:prstGeom prst="straightConnector1">
            <a:avLst/>
          </a:prstGeom>
          <a:noFill/>
          <a:ln cap="flat" w="19050">
            <a:solidFill>
              <a:srgbClr val="000000"/>
            </a:solidFill>
            <a:prstDash val="solid"/>
            <a:round/>
            <a:headEnd len="lg" w="lg" type="none"/>
            <a:tailEnd len="lg" w="lg" type="triangle"/>
          </a:ln>
        </p:spPr>
      </p:cxnSp>
      <p:grpSp>
        <p:nvGrpSpPr>
          <p:cNvPr id="1080" name="Shape 1080"/>
          <p:cNvGrpSpPr/>
          <p:nvPr/>
        </p:nvGrpSpPr>
        <p:grpSpPr>
          <a:xfrm>
            <a:off x="6431938" y="2939375"/>
            <a:ext cx="1022368" cy="1526716"/>
            <a:chOff x="3229060" y="2656486"/>
            <a:chExt cx="1048260" cy="1616257"/>
          </a:xfrm>
        </p:grpSpPr>
        <p:sp>
          <p:nvSpPr>
            <p:cNvPr id="1078" name="Shape 1078"/>
            <p:cNvSpPr/>
            <p:nvPr/>
          </p:nvSpPr>
          <p:spPr>
            <a:xfrm>
              <a:off x="3229060" y="2656486"/>
              <a:ext cx="610800" cy="6399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solidFill>
                    <a:srgbClr val="FFFF00"/>
                  </a:solidFill>
                </a:rPr>
                <a:t>Agr</a:t>
              </a:r>
            </a:p>
          </p:txBody>
        </p:sp>
        <p:sp>
          <p:nvSpPr>
            <p:cNvPr id="1081" name="Shape 1081"/>
            <p:cNvSpPr/>
            <p:nvPr/>
          </p:nvSpPr>
          <p:spPr>
            <a:xfrm>
              <a:off x="3587021" y="3584843"/>
              <a:ext cx="690300" cy="687900"/>
            </a:xfrm>
            <a:prstGeom prst="ellipse">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100"/>
                <a:t>PPP</a:t>
              </a:r>
            </a:p>
          </p:txBody>
        </p:sp>
        <p:cxnSp>
          <p:nvCxnSpPr>
            <p:cNvPr id="1082" name="Shape 1082"/>
            <p:cNvCxnSpPr>
              <a:stCxn id="1078" idx="4"/>
              <a:endCxn id="1081" idx="0"/>
            </p:cNvCxnSpPr>
            <p:nvPr/>
          </p:nvCxnSpPr>
          <p:spPr>
            <a:xfrm>
              <a:off x="3534460" y="3296386"/>
              <a:ext cx="397800" cy="288300"/>
            </a:xfrm>
            <a:prstGeom prst="straightConnector1">
              <a:avLst/>
            </a:prstGeom>
            <a:noFill/>
            <a:ln cap="flat" w="19050">
              <a:solidFill>
                <a:srgbClr val="000000"/>
              </a:solidFill>
              <a:prstDash val="solid"/>
              <a:round/>
              <a:headEnd len="lg" w="lg" type="none"/>
              <a:tailEnd len="lg" w="lg" type="triangle"/>
            </a:ln>
          </p:spPr>
        </p:cxnSp>
      </p:grpSp>
      <p:sp>
        <p:nvSpPr>
          <p:cNvPr id="1083" name="Shape 1083"/>
          <p:cNvSpPr/>
          <p:nvPr/>
        </p:nvSpPr>
        <p:spPr>
          <a:xfrm>
            <a:off x="7322089" y="2877825"/>
            <a:ext cx="595799" cy="604499"/>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b="1" lang="en-US" sz="1000">
                <a:solidFill>
                  <a:srgbClr val="FFFF00"/>
                </a:solidFill>
              </a:rPr>
              <a:t>unp</a:t>
            </a:r>
          </a:p>
        </p:txBody>
      </p:sp>
      <p:cxnSp>
        <p:nvCxnSpPr>
          <p:cNvPr id="1084" name="Shape 1084"/>
          <p:cNvCxnSpPr>
            <a:stCxn id="1083" idx="4"/>
            <a:endCxn id="1081" idx="0"/>
          </p:cNvCxnSpPr>
          <p:nvPr/>
        </p:nvCxnSpPr>
        <p:spPr>
          <a:xfrm flipH="1">
            <a:off x="7117789" y="3482325"/>
            <a:ext cx="502200" cy="333900"/>
          </a:xfrm>
          <a:prstGeom prst="straightConnector1">
            <a:avLst/>
          </a:prstGeom>
          <a:noFill/>
          <a:ln cap="flat" w="19050">
            <a:solidFill>
              <a:srgbClr val="000000"/>
            </a:solidFill>
            <a:prstDash val="solid"/>
            <a:round/>
            <a:headEnd len="lg" w="lg" type="none"/>
            <a:tailEnd len="lg" w="lg" type="triangle"/>
          </a:ln>
        </p:spPr>
      </p:cxnSp>
      <p:sp>
        <p:nvSpPr>
          <p:cNvPr id="1085" name="Shape 1085"/>
          <p:cNvSpPr/>
          <p:nvPr/>
        </p:nvSpPr>
        <p:spPr>
          <a:xfrm>
            <a:off x="7642706" y="2169287"/>
            <a:ext cx="595799" cy="604499"/>
          </a:xfrm>
          <a:prstGeom prst="ellipse">
            <a:avLst/>
          </a:prstGeom>
          <a:solidFill>
            <a:srgbClr val="999999"/>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solidFill>
                  <a:srgbClr val="FFFF00"/>
                </a:solidFill>
              </a:rPr>
              <a:t>Jou</a:t>
            </a:r>
          </a:p>
        </p:txBody>
      </p:sp>
      <p:cxnSp>
        <p:nvCxnSpPr>
          <p:cNvPr id="1086" name="Shape 1086"/>
          <p:cNvCxnSpPr>
            <a:stCxn id="1085" idx="4"/>
            <a:endCxn id="1083" idx="0"/>
          </p:cNvCxnSpPr>
          <p:nvPr/>
        </p:nvCxnSpPr>
        <p:spPr>
          <a:xfrm flipH="1">
            <a:off x="7619906" y="2773787"/>
            <a:ext cx="320700" cy="104100"/>
          </a:xfrm>
          <a:prstGeom prst="straightConnector1">
            <a:avLst/>
          </a:prstGeom>
          <a:noFill/>
          <a:ln cap="flat" w="19050">
            <a:solidFill>
              <a:srgbClr val="000000"/>
            </a:solidFill>
            <a:prstDash val="solid"/>
            <a:round/>
            <a:headEnd len="lg" w="lg" type="none"/>
            <a:tailEnd len="lg" w="lg" type="triangle"/>
          </a:ln>
        </p:spPr>
      </p:cxnSp>
      <p:sp>
        <p:nvSpPr>
          <p:cNvPr id="1087" name="Shape 1087"/>
          <p:cNvSpPr/>
          <p:nvPr/>
        </p:nvSpPr>
        <p:spPr>
          <a:xfrm>
            <a:off x="1913288" y="1450202"/>
            <a:ext cx="595799" cy="604499"/>
          </a:xfrm>
          <a:prstGeom prst="ellipse">
            <a:avLst/>
          </a:prstGeom>
          <a:solidFill>
            <a:srgbClr val="B7B7B7"/>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solidFill>
                  <a:srgbClr val="FFFF00"/>
                </a:solidFill>
              </a:rPr>
              <a:t>Coll</a:t>
            </a:r>
          </a:p>
        </p:txBody>
      </p:sp>
      <p:sp>
        <p:nvSpPr>
          <p:cNvPr id="1088" name="Shape 1088"/>
          <p:cNvSpPr/>
          <p:nvPr/>
        </p:nvSpPr>
        <p:spPr>
          <a:xfrm>
            <a:off x="1639926" y="2198187"/>
            <a:ext cx="595799" cy="604499"/>
          </a:xfrm>
          <a:prstGeom prst="ellipse">
            <a:avLst/>
          </a:prstGeom>
          <a:solidFill>
            <a:srgbClr val="999999"/>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solidFill>
                  <a:srgbClr val="FFFF00"/>
                </a:solidFill>
              </a:rPr>
              <a:t>TM</a:t>
            </a:r>
          </a:p>
        </p:txBody>
      </p:sp>
      <p:cxnSp>
        <p:nvCxnSpPr>
          <p:cNvPr id="1089" name="Shape 1089"/>
          <p:cNvCxnSpPr>
            <a:stCxn id="1088" idx="4"/>
            <a:endCxn id="1068" idx="0"/>
          </p:cNvCxnSpPr>
          <p:nvPr/>
        </p:nvCxnSpPr>
        <p:spPr>
          <a:xfrm>
            <a:off x="1937826" y="2802687"/>
            <a:ext cx="595800" cy="165600"/>
          </a:xfrm>
          <a:prstGeom prst="straightConnector1">
            <a:avLst/>
          </a:prstGeom>
          <a:noFill/>
          <a:ln cap="flat" w="19050">
            <a:solidFill>
              <a:srgbClr val="000000"/>
            </a:solidFill>
            <a:prstDash val="solid"/>
            <a:round/>
            <a:headEnd len="lg" w="lg" type="none"/>
            <a:tailEnd len="lg" w="lg" type="triangle"/>
          </a:ln>
        </p:spPr>
      </p:cxnSp>
      <p:sp>
        <p:nvSpPr>
          <p:cNvPr id="1090" name="Shape 1090"/>
          <p:cNvSpPr/>
          <p:nvPr/>
        </p:nvSpPr>
        <p:spPr>
          <a:xfrm>
            <a:off x="2808213" y="1450202"/>
            <a:ext cx="595799" cy="604499"/>
          </a:xfrm>
          <a:prstGeom prst="ellipse">
            <a:avLst/>
          </a:prstGeom>
          <a:solidFill>
            <a:srgbClr val="B7B7B7"/>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solidFill>
                  <a:srgbClr val="FFFF00"/>
                </a:solidFill>
              </a:rPr>
              <a:t>HS</a:t>
            </a:r>
          </a:p>
        </p:txBody>
      </p:sp>
      <p:cxnSp>
        <p:nvCxnSpPr>
          <p:cNvPr id="1091" name="Shape 1091"/>
          <p:cNvCxnSpPr>
            <a:stCxn id="1087" idx="4"/>
            <a:endCxn id="1071" idx="0"/>
          </p:cNvCxnSpPr>
          <p:nvPr/>
        </p:nvCxnSpPr>
        <p:spPr>
          <a:xfrm>
            <a:off x="2211188" y="2054702"/>
            <a:ext cx="558300" cy="143400"/>
          </a:xfrm>
          <a:prstGeom prst="straightConnector1">
            <a:avLst/>
          </a:prstGeom>
          <a:noFill/>
          <a:ln cap="flat" w="19050">
            <a:solidFill>
              <a:srgbClr val="000000"/>
            </a:solidFill>
            <a:prstDash val="solid"/>
            <a:round/>
            <a:headEnd len="lg" w="lg" type="none"/>
            <a:tailEnd len="lg" w="lg" type="triangle"/>
          </a:ln>
        </p:spPr>
      </p:cxnSp>
      <p:cxnSp>
        <p:nvCxnSpPr>
          <p:cNvPr id="1092" name="Shape 1092"/>
          <p:cNvCxnSpPr>
            <a:stCxn id="1087" idx="4"/>
            <a:endCxn id="1088" idx="0"/>
          </p:cNvCxnSpPr>
          <p:nvPr/>
        </p:nvCxnSpPr>
        <p:spPr>
          <a:xfrm flipH="1">
            <a:off x="1937888" y="2054702"/>
            <a:ext cx="273300" cy="143400"/>
          </a:xfrm>
          <a:prstGeom prst="straightConnector1">
            <a:avLst/>
          </a:prstGeom>
          <a:noFill/>
          <a:ln cap="flat" w="19050">
            <a:solidFill>
              <a:srgbClr val="000000"/>
            </a:solidFill>
            <a:prstDash val="solid"/>
            <a:round/>
            <a:headEnd len="lg" w="lg" type="none"/>
            <a:tailEnd len="lg" w="lg" type="triangle"/>
          </a:ln>
        </p:spPr>
      </p:cxnSp>
      <p:cxnSp>
        <p:nvCxnSpPr>
          <p:cNvPr id="1093" name="Shape 1093"/>
          <p:cNvCxnSpPr>
            <a:stCxn id="1087" idx="4"/>
            <a:endCxn id="1072" idx="0"/>
          </p:cNvCxnSpPr>
          <p:nvPr/>
        </p:nvCxnSpPr>
        <p:spPr>
          <a:xfrm>
            <a:off x="2211188" y="2054702"/>
            <a:ext cx="1259400" cy="143400"/>
          </a:xfrm>
          <a:prstGeom prst="straightConnector1">
            <a:avLst/>
          </a:prstGeom>
          <a:noFill/>
          <a:ln cap="flat" w="19050">
            <a:solidFill>
              <a:srgbClr val="000000"/>
            </a:solidFill>
            <a:prstDash val="solid"/>
            <a:round/>
            <a:headEnd len="lg" w="lg" type="none"/>
            <a:tailEnd len="lg" w="lg" type="triangle"/>
          </a:ln>
        </p:spPr>
      </p:cxnSp>
      <p:cxnSp>
        <p:nvCxnSpPr>
          <p:cNvPr id="1094" name="Shape 1094"/>
          <p:cNvCxnSpPr>
            <a:stCxn id="1090" idx="4"/>
            <a:endCxn id="1071" idx="0"/>
          </p:cNvCxnSpPr>
          <p:nvPr/>
        </p:nvCxnSpPr>
        <p:spPr>
          <a:xfrm flipH="1">
            <a:off x="2769513" y="2054702"/>
            <a:ext cx="336600" cy="143400"/>
          </a:xfrm>
          <a:prstGeom prst="straightConnector1">
            <a:avLst/>
          </a:prstGeom>
          <a:noFill/>
          <a:ln cap="flat" w="19050">
            <a:solidFill>
              <a:srgbClr val="000000"/>
            </a:solidFill>
            <a:prstDash val="solid"/>
            <a:round/>
            <a:headEnd len="lg" w="lg" type="none"/>
            <a:tailEnd len="lg" w="lg" type="triangle"/>
          </a:ln>
        </p:spPr>
      </p:cxnSp>
      <p:cxnSp>
        <p:nvCxnSpPr>
          <p:cNvPr id="1095" name="Shape 1095"/>
          <p:cNvCxnSpPr>
            <a:stCxn id="1090" idx="4"/>
            <a:endCxn id="1072" idx="0"/>
          </p:cNvCxnSpPr>
          <p:nvPr/>
        </p:nvCxnSpPr>
        <p:spPr>
          <a:xfrm>
            <a:off x="3106113" y="2054702"/>
            <a:ext cx="364500" cy="143400"/>
          </a:xfrm>
          <a:prstGeom prst="straightConnector1">
            <a:avLst/>
          </a:prstGeom>
          <a:noFill/>
          <a:ln cap="flat" w="19050">
            <a:solidFill>
              <a:srgbClr val="000000"/>
            </a:solidFill>
            <a:prstDash val="solid"/>
            <a:round/>
            <a:headEnd len="lg" w="lg" type="none"/>
            <a:tailEnd len="lg" w="lg" type="triangle"/>
          </a:ln>
        </p:spPr>
      </p:cxnSp>
      <p:sp>
        <p:nvSpPr>
          <p:cNvPr id="1096" name="Shape 1096"/>
          <p:cNvSpPr/>
          <p:nvPr/>
        </p:nvSpPr>
        <p:spPr>
          <a:xfrm>
            <a:off x="6804337" y="1405102"/>
            <a:ext cx="595799" cy="604499"/>
          </a:xfrm>
          <a:prstGeom prst="ellipse">
            <a:avLst/>
          </a:prstGeom>
          <a:solidFill>
            <a:srgbClr val="B7B7B7"/>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solidFill>
                  <a:srgbClr val="FFFF00"/>
                </a:solidFill>
              </a:rPr>
              <a:t>HS</a:t>
            </a:r>
          </a:p>
        </p:txBody>
      </p:sp>
      <p:cxnSp>
        <p:nvCxnSpPr>
          <p:cNvPr id="1097" name="Shape 1097"/>
          <p:cNvCxnSpPr>
            <a:stCxn id="1075" idx="4"/>
            <a:endCxn id="1083" idx="0"/>
          </p:cNvCxnSpPr>
          <p:nvPr/>
        </p:nvCxnSpPr>
        <p:spPr>
          <a:xfrm>
            <a:off x="6330738" y="2773787"/>
            <a:ext cx="1289400" cy="104100"/>
          </a:xfrm>
          <a:prstGeom prst="straightConnector1">
            <a:avLst/>
          </a:prstGeom>
          <a:noFill/>
          <a:ln cap="flat" w="19050">
            <a:solidFill>
              <a:srgbClr val="000000"/>
            </a:solidFill>
            <a:prstDash val="solid"/>
            <a:round/>
            <a:headEnd len="lg" w="lg" type="none"/>
            <a:tailEnd len="lg" w="lg" type="triangle"/>
          </a:ln>
        </p:spPr>
      </p:cxnSp>
      <p:cxnSp>
        <p:nvCxnSpPr>
          <p:cNvPr id="1098" name="Shape 1098"/>
          <p:cNvCxnSpPr>
            <a:stCxn id="1085" idx="4"/>
            <a:endCxn id="1078" idx="0"/>
          </p:cNvCxnSpPr>
          <p:nvPr/>
        </p:nvCxnSpPr>
        <p:spPr>
          <a:xfrm flipH="1">
            <a:off x="6729806" y="2773787"/>
            <a:ext cx="1210800" cy="165600"/>
          </a:xfrm>
          <a:prstGeom prst="straightConnector1">
            <a:avLst/>
          </a:prstGeom>
          <a:noFill/>
          <a:ln cap="flat" w="19050">
            <a:solidFill>
              <a:srgbClr val="000000"/>
            </a:solidFill>
            <a:prstDash val="solid"/>
            <a:round/>
            <a:headEnd len="lg" w="lg" type="none"/>
            <a:tailEnd len="lg" w="lg" type="triangle"/>
          </a:ln>
        </p:spPr>
      </p:cxnSp>
      <p:cxnSp>
        <p:nvCxnSpPr>
          <p:cNvPr id="1099" name="Shape 1099"/>
          <p:cNvCxnSpPr>
            <a:stCxn id="1096" idx="3"/>
            <a:endCxn id="1078" idx="0"/>
          </p:cNvCxnSpPr>
          <p:nvPr/>
        </p:nvCxnSpPr>
        <p:spPr>
          <a:xfrm flipH="1">
            <a:off x="6729890" y="1921075"/>
            <a:ext cx="161700" cy="1018200"/>
          </a:xfrm>
          <a:prstGeom prst="straightConnector1">
            <a:avLst/>
          </a:prstGeom>
          <a:noFill/>
          <a:ln cap="flat" w="19050">
            <a:solidFill>
              <a:srgbClr val="000000"/>
            </a:solidFill>
            <a:prstDash val="solid"/>
            <a:round/>
            <a:headEnd len="lg" w="lg" type="none"/>
            <a:tailEnd len="lg" w="lg" type="triangle"/>
          </a:ln>
        </p:spPr>
      </p:cxnSp>
      <p:cxnSp>
        <p:nvCxnSpPr>
          <p:cNvPr id="1100" name="Shape 1100"/>
          <p:cNvCxnSpPr>
            <a:stCxn id="1096" idx="5"/>
            <a:endCxn id="1083" idx="0"/>
          </p:cNvCxnSpPr>
          <p:nvPr/>
        </p:nvCxnSpPr>
        <p:spPr>
          <a:xfrm>
            <a:off x="7312884" y="1921075"/>
            <a:ext cx="307200" cy="956700"/>
          </a:xfrm>
          <a:prstGeom prst="straightConnector1">
            <a:avLst/>
          </a:prstGeom>
          <a:noFill/>
          <a:ln cap="flat" w="19050">
            <a:solidFill>
              <a:srgbClr val="000000"/>
            </a:solidFill>
            <a:prstDash val="solid"/>
            <a:round/>
            <a:headEnd len="lg" w="lg" type="none"/>
            <a:tailEnd len="lg" w="lg" type="triangle"/>
          </a:ln>
        </p:spPr>
      </p:cxnSp>
      <p:cxnSp>
        <p:nvCxnSpPr>
          <p:cNvPr id="1101" name="Shape 1101"/>
          <p:cNvCxnSpPr>
            <a:stCxn id="1102" idx="4"/>
            <a:endCxn id="1103" idx="0"/>
          </p:cNvCxnSpPr>
          <p:nvPr/>
        </p:nvCxnSpPr>
        <p:spPr>
          <a:xfrm>
            <a:off x="5253335" y="4349958"/>
            <a:ext cx="221400" cy="170100"/>
          </a:xfrm>
          <a:prstGeom prst="straightConnector1">
            <a:avLst/>
          </a:prstGeom>
          <a:noFill/>
          <a:ln cap="flat" w="19050">
            <a:solidFill>
              <a:srgbClr val="434343"/>
            </a:solidFill>
            <a:prstDash val="solid"/>
            <a:round/>
            <a:headEnd len="lg" w="lg" type="none"/>
            <a:tailEnd len="lg" w="lg" type="triangle"/>
          </a:ln>
        </p:spPr>
      </p:cxnSp>
      <p:sp>
        <p:nvSpPr>
          <p:cNvPr id="1104" name="Shape 1104"/>
          <p:cNvSpPr/>
          <p:nvPr/>
        </p:nvSpPr>
        <p:spPr>
          <a:xfrm>
            <a:off x="3806360" y="4520019"/>
            <a:ext cx="595799" cy="604499"/>
          </a:xfrm>
          <a:prstGeom prst="ellipse">
            <a:avLst/>
          </a:prstGeom>
          <a:solidFill>
            <a:srgbClr val="999999"/>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solidFill>
                  <a:srgbClr val="FFFF00"/>
                </a:solidFill>
              </a:rPr>
              <a:t>TM</a:t>
            </a:r>
          </a:p>
        </p:txBody>
      </p:sp>
      <p:cxnSp>
        <p:nvCxnSpPr>
          <p:cNvPr id="1105" name="Shape 1105"/>
          <p:cNvCxnSpPr>
            <a:stCxn id="1104" idx="4"/>
            <a:endCxn id="1106" idx="0"/>
          </p:cNvCxnSpPr>
          <p:nvPr/>
        </p:nvCxnSpPr>
        <p:spPr>
          <a:xfrm flipH="1">
            <a:off x="4103060" y="5124519"/>
            <a:ext cx="1200" cy="170100"/>
          </a:xfrm>
          <a:prstGeom prst="straightConnector1">
            <a:avLst/>
          </a:prstGeom>
          <a:noFill/>
          <a:ln cap="flat" w="19050">
            <a:solidFill>
              <a:srgbClr val="000000"/>
            </a:solidFill>
            <a:prstDash val="solid"/>
            <a:round/>
            <a:headEnd len="lg" w="lg" type="none"/>
            <a:tailEnd len="lg" w="lg" type="triangle"/>
          </a:ln>
        </p:spPr>
      </p:cxnSp>
      <p:sp>
        <p:nvSpPr>
          <p:cNvPr id="1107" name="Shape 1107"/>
          <p:cNvSpPr/>
          <p:nvPr/>
        </p:nvSpPr>
        <p:spPr>
          <a:xfrm>
            <a:off x="4495393" y="4520006"/>
            <a:ext cx="595799" cy="604499"/>
          </a:xfrm>
          <a:prstGeom prst="ellipse">
            <a:avLst/>
          </a:prstGeom>
          <a:solidFill>
            <a:srgbClr val="999999"/>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solidFill>
                  <a:srgbClr val="FFFF00"/>
                </a:solidFill>
              </a:rPr>
              <a:t>gov</a:t>
            </a:r>
          </a:p>
        </p:txBody>
      </p:sp>
      <p:cxnSp>
        <p:nvCxnSpPr>
          <p:cNvPr id="1108" name="Shape 1108"/>
          <p:cNvCxnSpPr>
            <a:stCxn id="1104" idx="4"/>
            <a:endCxn id="1109" idx="0"/>
          </p:cNvCxnSpPr>
          <p:nvPr/>
        </p:nvCxnSpPr>
        <p:spPr>
          <a:xfrm>
            <a:off x="4104260" y="5124519"/>
            <a:ext cx="684600" cy="170100"/>
          </a:xfrm>
          <a:prstGeom prst="straightConnector1">
            <a:avLst/>
          </a:prstGeom>
          <a:noFill/>
          <a:ln cap="flat" w="19050">
            <a:solidFill>
              <a:srgbClr val="000000"/>
            </a:solidFill>
            <a:prstDash val="solid"/>
            <a:round/>
            <a:headEnd len="lg" w="lg" type="none"/>
            <a:tailEnd len="lg" w="lg" type="triangle"/>
          </a:ln>
        </p:spPr>
      </p:cxnSp>
      <p:grpSp>
        <p:nvGrpSpPr>
          <p:cNvPr id="1110" name="Shape 1110"/>
          <p:cNvGrpSpPr/>
          <p:nvPr/>
        </p:nvGrpSpPr>
        <p:grpSpPr>
          <a:xfrm>
            <a:off x="3805123" y="5294556"/>
            <a:ext cx="1327168" cy="1450516"/>
            <a:chOff x="3072801" y="2817824"/>
            <a:chExt cx="1360779" cy="1535588"/>
          </a:xfrm>
        </p:grpSpPr>
        <p:sp>
          <p:nvSpPr>
            <p:cNvPr id="1106" name="Shape 1106"/>
            <p:cNvSpPr/>
            <p:nvPr/>
          </p:nvSpPr>
          <p:spPr>
            <a:xfrm>
              <a:off x="3072801" y="2817824"/>
              <a:ext cx="610800" cy="6399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solidFill>
                    <a:srgbClr val="FFFF00"/>
                  </a:solidFill>
                </a:rPr>
                <a:t>Agr</a:t>
              </a:r>
            </a:p>
          </p:txBody>
        </p:sp>
        <p:sp>
          <p:nvSpPr>
            <p:cNvPr id="1111" name="Shape 1111"/>
            <p:cNvSpPr/>
            <p:nvPr/>
          </p:nvSpPr>
          <p:spPr>
            <a:xfrm>
              <a:off x="3743280" y="3665512"/>
              <a:ext cx="690300" cy="687900"/>
            </a:xfrm>
            <a:prstGeom prst="ellipse">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100"/>
                <a:t>PPP</a:t>
              </a:r>
            </a:p>
          </p:txBody>
        </p:sp>
        <p:cxnSp>
          <p:nvCxnSpPr>
            <p:cNvPr id="1112" name="Shape 1112"/>
            <p:cNvCxnSpPr>
              <a:stCxn id="1106" idx="4"/>
              <a:endCxn id="1111" idx="0"/>
            </p:cNvCxnSpPr>
            <p:nvPr/>
          </p:nvCxnSpPr>
          <p:spPr>
            <a:xfrm>
              <a:off x="3378201" y="3457724"/>
              <a:ext cx="710100" cy="207600"/>
            </a:xfrm>
            <a:prstGeom prst="straightConnector1">
              <a:avLst/>
            </a:prstGeom>
            <a:noFill/>
            <a:ln cap="flat" w="19050">
              <a:solidFill>
                <a:srgbClr val="000000"/>
              </a:solidFill>
              <a:prstDash val="solid"/>
              <a:round/>
              <a:headEnd len="lg" w="lg" type="none"/>
              <a:tailEnd len="lg" w="lg" type="triangle"/>
            </a:ln>
          </p:spPr>
        </p:cxnSp>
      </p:grpSp>
      <p:sp>
        <p:nvSpPr>
          <p:cNvPr id="1109" name="Shape 1109"/>
          <p:cNvSpPr/>
          <p:nvPr/>
        </p:nvSpPr>
        <p:spPr>
          <a:xfrm>
            <a:off x="4490923" y="5294556"/>
            <a:ext cx="595799" cy="604499"/>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solidFill>
                  <a:srgbClr val="FFFF00"/>
                </a:solidFill>
              </a:rPr>
              <a:t>Ind</a:t>
            </a:r>
          </a:p>
        </p:txBody>
      </p:sp>
      <p:sp>
        <p:nvSpPr>
          <p:cNvPr id="1113" name="Shape 1113"/>
          <p:cNvSpPr/>
          <p:nvPr/>
        </p:nvSpPr>
        <p:spPr>
          <a:xfrm>
            <a:off x="5176723" y="5294556"/>
            <a:ext cx="595799" cy="604499"/>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b="1" lang="en-US" sz="1000">
                <a:solidFill>
                  <a:srgbClr val="FFFF00"/>
                </a:solidFill>
              </a:rPr>
              <a:t>unp</a:t>
            </a:r>
          </a:p>
        </p:txBody>
      </p:sp>
      <p:cxnSp>
        <p:nvCxnSpPr>
          <p:cNvPr id="1114" name="Shape 1114"/>
          <p:cNvCxnSpPr>
            <a:stCxn id="1109" idx="4"/>
            <a:endCxn id="1111" idx="0"/>
          </p:cNvCxnSpPr>
          <p:nvPr/>
        </p:nvCxnSpPr>
        <p:spPr>
          <a:xfrm>
            <a:off x="4788823" y="5899056"/>
            <a:ext cx="6900" cy="196200"/>
          </a:xfrm>
          <a:prstGeom prst="straightConnector1">
            <a:avLst/>
          </a:prstGeom>
          <a:noFill/>
          <a:ln cap="flat" w="19050">
            <a:solidFill>
              <a:srgbClr val="000000"/>
            </a:solidFill>
            <a:prstDash val="solid"/>
            <a:round/>
            <a:headEnd len="lg" w="lg" type="none"/>
            <a:tailEnd len="lg" w="lg" type="triangle"/>
          </a:ln>
        </p:spPr>
      </p:cxnSp>
      <p:cxnSp>
        <p:nvCxnSpPr>
          <p:cNvPr id="1115" name="Shape 1115"/>
          <p:cNvCxnSpPr>
            <a:stCxn id="1113" idx="4"/>
            <a:endCxn id="1111" idx="0"/>
          </p:cNvCxnSpPr>
          <p:nvPr/>
        </p:nvCxnSpPr>
        <p:spPr>
          <a:xfrm flipH="1">
            <a:off x="4795723" y="5899056"/>
            <a:ext cx="678900" cy="196200"/>
          </a:xfrm>
          <a:prstGeom prst="straightConnector1">
            <a:avLst/>
          </a:prstGeom>
          <a:noFill/>
          <a:ln cap="flat" w="19050">
            <a:solidFill>
              <a:srgbClr val="000000"/>
            </a:solidFill>
            <a:prstDash val="solid"/>
            <a:round/>
            <a:headEnd len="lg" w="lg" type="none"/>
            <a:tailEnd len="lg" w="lg" type="triangle"/>
          </a:ln>
        </p:spPr>
      </p:cxnSp>
      <p:sp>
        <p:nvSpPr>
          <p:cNvPr id="1103" name="Shape 1103"/>
          <p:cNvSpPr/>
          <p:nvPr/>
        </p:nvSpPr>
        <p:spPr>
          <a:xfrm>
            <a:off x="5176740" y="4520006"/>
            <a:ext cx="595799" cy="604499"/>
          </a:xfrm>
          <a:prstGeom prst="ellipse">
            <a:avLst/>
          </a:prstGeom>
          <a:solidFill>
            <a:srgbClr val="999999"/>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solidFill>
                  <a:srgbClr val="FFFF00"/>
                </a:solidFill>
              </a:rPr>
              <a:t>Jou</a:t>
            </a:r>
          </a:p>
        </p:txBody>
      </p:sp>
      <p:cxnSp>
        <p:nvCxnSpPr>
          <p:cNvPr id="1116" name="Shape 1116"/>
          <p:cNvCxnSpPr>
            <a:stCxn id="1103" idx="4"/>
            <a:endCxn id="1113" idx="0"/>
          </p:cNvCxnSpPr>
          <p:nvPr/>
        </p:nvCxnSpPr>
        <p:spPr>
          <a:xfrm>
            <a:off x="5474640" y="5124506"/>
            <a:ext cx="0" cy="170100"/>
          </a:xfrm>
          <a:prstGeom prst="straightConnector1">
            <a:avLst/>
          </a:prstGeom>
          <a:noFill/>
          <a:ln cap="flat" w="19050">
            <a:solidFill>
              <a:srgbClr val="000000"/>
            </a:solidFill>
            <a:prstDash val="solid"/>
            <a:round/>
            <a:headEnd len="lg" w="lg" type="none"/>
            <a:tailEnd len="lg" w="lg" type="triangle"/>
          </a:ln>
        </p:spPr>
      </p:cxnSp>
      <p:cxnSp>
        <p:nvCxnSpPr>
          <p:cNvPr id="1117" name="Shape 1117"/>
          <p:cNvCxnSpPr>
            <a:stCxn id="1103" idx="4"/>
            <a:endCxn id="1109" idx="0"/>
          </p:cNvCxnSpPr>
          <p:nvPr/>
        </p:nvCxnSpPr>
        <p:spPr>
          <a:xfrm flipH="1">
            <a:off x="4788840" y="5124506"/>
            <a:ext cx="685800" cy="170100"/>
          </a:xfrm>
          <a:prstGeom prst="straightConnector1">
            <a:avLst/>
          </a:prstGeom>
          <a:noFill/>
          <a:ln cap="flat" w="19050">
            <a:solidFill>
              <a:srgbClr val="000000"/>
            </a:solidFill>
            <a:prstDash val="solid"/>
            <a:round/>
            <a:headEnd len="lg" w="lg" type="none"/>
            <a:tailEnd len="lg" w="lg" type="triangle"/>
          </a:ln>
        </p:spPr>
      </p:cxnSp>
      <p:sp>
        <p:nvSpPr>
          <p:cNvPr id="1118" name="Shape 1118"/>
          <p:cNvSpPr/>
          <p:nvPr/>
        </p:nvSpPr>
        <p:spPr>
          <a:xfrm>
            <a:off x="4075881" y="3745458"/>
            <a:ext cx="595799" cy="604499"/>
          </a:xfrm>
          <a:prstGeom prst="ellipse">
            <a:avLst/>
          </a:prstGeom>
          <a:solidFill>
            <a:srgbClr val="B7B7B7"/>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solidFill>
                  <a:srgbClr val="FFFF00"/>
                </a:solidFill>
              </a:rPr>
              <a:t>Coll</a:t>
            </a:r>
          </a:p>
        </p:txBody>
      </p:sp>
      <p:sp>
        <p:nvSpPr>
          <p:cNvPr id="1102" name="Shape 1102"/>
          <p:cNvSpPr/>
          <p:nvPr/>
        </p:nvSpPr>
        <p:spPr>
          <a:xfrm>
            <a:off x="4955435" y="3745458"/>
            <a:ext cx="595799" cy="604499"/>
          </a:xfrm>
          <a:prstGeom prst="ellipse">
            <a:avLst/>
          </a:prstGeom>
          <a:solidFill>
            <a:srgbClr val="B7B7B7"/>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solidFill>
                  <a:srgbClr val="FFFF00"/>
                </a:solidFill>
              </a:rPr>
              <a:t>HS</a:t>
            </a:r>
          </a:p>
        </p:txBody>
      </p:sp>
      <p:cxnSp>
        <p:nvCxnSpPr>
          <p:cNvPr id="1119" name="Shape 1119"/>
          <p:cNvCxnSpPr>
            <a:stCxn id="1118" idx="4"/>
            <a:endCxn id="1109" idx="1"/>
          </p:cNvCxnSpPr>
          <p:nvPr/>
        </p:nvCxnSpPr>
        <p:spPr>
          <a:xfrm>
            <a:off x="4373781" y="4349958"/>
            <a:ext cx="204300" cy="1033200"/>
          </a:xfrm>
          <a:prstGeom prst="straightConnector1">
            <a:avLst/>
          </a:prstGeom>
          <a:noFill/>
          <a:ln cap="flat" w="19050">
            <a:solidFill>
              <a:srgbClr val="434343"/>
            </a:solidFill>
            <a:prstDash val="solid"/>
            <a:round/>
            <a:headEnd len="lg" w="lg" type="none"/>
            <a:tailEnd len="lg" w="lg" type="triangle"/>
          </a:ln>
        </p:spPr>
      </p:cxnSp>
      <p:cxnSp>
        <p:nvCxnSpPr>
          <p:cNvPr id="1120" name="Shape 1120"/>
          <p:cNvCxnSpPr>
            <a:stCxn id="1102" idx="4"/>
            <a:endCxn id="1109" idx="7"/>
          </p:cNvCxnSpPr>
          <p:nvPr/>
        </p:nvCxnSpPr>
        <p:spPr>
          <a:xfrm flipH="1">
            <a:off x="4999535" y="4349958"/>
            <a:ext cx="253800" cy="1033200"/>
          </a:xfrm>
          <a:prstGeom prst="straightConnector1">
            <a:avLst/>
          </a:prstGeom>
          <a:noFill/>
          <a:ln cap="flat" w="19050">
            <a:solidFill>
              <a:srgbClr val="434343"/>
            </a:solidFill>
            <a:prstDash val="solid"/>
            <a:round/>
            <a:headEnd len="lg" w="lg" type="none"/>
            <a:tailEnd len="lg" w="lg" type="triangle"/>
          </a:ln>
        </p:spPr>
      </p:cxnSp>
      <p:cxnSp>
        <p:nvCxnSpPr>
          <p:cNvPr id="1121" name="Shape 1121"/>
          <p:cNvCxnSpPr>
            <a:stCxn id="1118" idx="4"/>
            <a:endCxn id="1107" idx="0"/>
          </p:cNvCxnSpPr>
          <p:nvPr/>
        </p:nvCxnSpPr>
        <p:spPr>
          <a:xfrm>
            <a:off x="4373781" y="4349958"/>
            <a:ext cx="419400" cy="170100"/>
          </a:xfrm>
          <a:prstGeom prst="straightConnector1">
            <a:avLst/>
          </a:prstGeom>
          <a:noFill/>
          <a:ln cap="flat" w="19050">
            <a:solidFill>
              <a:srgbClr val="434343"/>
            </a:solidFill>
            <a:prstDash val="solid"/>
            <a:round/>
            <a:headEnd len="lg" w="lg" type="none"/>
            <a:tailEnd len="lg" w="lg" type="triangle"/>
          </a:ln>
        </p:spPr>
      </p:cxnSp>
      <p:cxnSp>
        <p:nvCxnSpPr>
          <p:cNvPr id="1122" name="Shape 1122"/>
          <p:cNvCxnSpPr>
            <a:stCxn id="1102" idx="4"/>
            <a:endCxn id="1107" idx="0"/>
          </p:cNvCxnSpPr>
          <p:nvPr/>
        </p:nvCxnSpPr>
        <p:spPr>
          <a:xfrm flipH="1">
            <a:off x="4793435" y="4349958"/>
            <a:ext cx="459900" cy="170100"/>
          </a:xfrm>
          <a:prstGeom prst="straightConnector1">
            <a:avLst/>
          </a:prstGeom>
          <a:noFill/>
          <a:ln cap="flat" w="19050">
            <a:solidFill>
              <a:srgbClr val="434343"/>
            </a:solidFill>
            <a:prstDash val="solid"/>
            <a:round/>
            <a:headEnd len="lg" w="lg" type="none"/>
            <a:tailEnd len="lg" w="lg" type="triangle"/>
          </a:ln>
        </p:spPr>
      </p:cxnSp>
      <p:sp>
        <p:nvSpPr>
          <p:cNvPr id="1123" name="Shape 1123"/>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1124" name="Shape 1124"/>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
        <p:nvSpPr>
          <p:cNvPr id="1125" name="Shape 1125"/>
          <p:cNvSpPr/>
          <p:nvPr/>
        </p:nvSpPr>
        <p:spPr>
          <a:xfrm>
            <a:off x="1443838" y="2968275"/>
            <a:ext cx="595799" cy="604499"/>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solidFill>
                  <a:srgbClr val="FFFF00"/>
                </a:solidFill>
              </a:rPr>
              <a:t>Agr</a:t>
            </a:r>
          </a:p>
        </p:txBody>
      </p:sp>
      <p:cxnSp>
        <p:nvCxnSpPr>
          <p:cNvPr id="1126" name="Shape 1126"/>
          <p:cNvCxnSpPr>
            <a:stCxn id="1125" idx="4"/>
            <a:endCxn id="1069" idx="0"/>
          </p:cNvCxnSpPr>
          <p:nvPr/>
        </p:nvCxnSpPr>
        <p:spPr>
          <a:xfrm>
            <a:off x="1741738" y="3572775"/>
            <a:ext cx="336600" cy="272400"/>
          </a:xfrm>
          <a:prstGeom prst="straightConnector1">
            <a:avLst/>
          </a:prstGeom>
          <a:noFill/>
          <a:ln cap="flat" w="19050">
            <a:solidFill>
              <a:srgbClr val="000000"/>
            </a:solidFill>
            <a:prstDash val="solid"/>
            <a:round/>
            <a:headEnd len="lg" w="lg" type="none"/>
            <a:tailEnd len="lg" w="lg" type="triangle"/>
          </a:ln>
        </p:spPr>
      </p:cxnSp>
      <p:cxnSp>
        <p:nvCxnSpPr>
          <p:cNvPr id="1127" name="Shape 1127"/>
          <p:cNvCxnSpPr>
            <a:endCxn id="1068" idx="0"/>
          </p:cNvCxnSpPr>
          <p:nvPr/>
        </p:nvCxnSpPr>
        <p:spPr>
          <a:xfrm>
            <a:off x="2211113" y="2054475"/>
            <a:ext cx="322500" cy="913800"/>
          </a:xfrm>
          <a:prstGeom prst="straightConnector1">
            <a:avLst/>
          </a:prstGeom>
          <a:noFill/>
          <a:ln cap="flat" w="19050">
            <a:solidFill>
              <a:srgbClr val="000000"/>
            </a:solidFill>
            <a:prstDash val="solid"/>
            <a:round/>
            <a:headEnd len="lg" w="lg" type="none"/>
            <a:tailEnd len="lg" w="lg" type="triangle"/>
          </a:ln>
        </p:spPr>
      </p:cxn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2" name="Shape 1132"/>
        <p:cNvGrpSpPr/>
        <p:nvPr/>
      </p:nvGrpSpPr>
      <p:grpSpPr>
        <a:xfrm>
          <a:off x="0" y="0"/>
          <a:ext cx="0" cy="0"/>
          <a:chOff x="0" y="0"/>
          <a:chExt cx="0" cy="0"/>
        </a:xfrm>
      </p:grpSpPr>
      <p:sp>
        <p:nvSpPr>
          <p:cNvPr id="1133" name="Shape 1133"/>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1134" name="Shape 1134"/>
          <p:cNvSpPr txBox="1"/>
          <p:nvPr>
            <p:ph idx="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sp>
        <p:nvSpPr>
          <p:cNvPr id="1135" name="Shape 1135"/>
          <p:cNvSpPr txBox="1"/>
          <p:nvPr>
            <p:ph idx="3"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sp>
        <p:nvSpPr>
          <p:cNvPr id="1136" name="Shape 1136"/>
          <p:cNvSpPr/>
          <p:nvPr/>
        </p:nvSpPr>
        <p:spPr>
          <a:xfrm>
            <a:off x="377300" y="1966225"/>
            <a:ext cx="5753699" cy="4292999"/>
          </a:xfrm>
          <a:prstGeom prst="roundRect">
            <a:avLst>
              <a:gd fmla="val 4755" name="adj"/>
            </a:avLst>
          </a:prstGeom>
          <a:noFill/>
          <a:ln cap="flat" w="50800">
            <a:solidFill>
              <a:srgbClr val="FFC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37" name="Shape 1137"/>
          <p:cNvSpPr/>
          <p:nvPr/>
        </p:nvSpPr>
        <p:spPr>
          <a:xfrm>
            <a:off x="550775" y="3477775"/>
            <a:ext cx="5480399" cy="540899"/>
          </a:xfrm>
          <a:prstGeom prst="roundRect">
            <a:avLst>
              <a:gd fmla="val 16667" name="adj"/>
            </a:avLst>
          </a:prstGeom>
          <a:solidFill>
            <a:srgbClr val="B7B7B7"/>
          </a:solidFill>
          <a:ln cap="flat" w="1905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SzPct val="45833"/>
              <a:buNone/>
            </a:pPr>
            <a:r>
              <a:rPr b="1" lang="en-US" sz="2400">
                <a:solidFill>
                  <a:srgbClr val="999999"/>
                </a:solidFill>
                <a:latin typeface="Quattrocento"/>
                <a:ea typeface="Quattrocento"/>
                <a:cs typeface="Quattrocento"/>
                <a:sym typeface="Quattrocento"/>
              </a:rPr>
              <a:t>Problem Definition &amp; Formulation</a:t>
            </a:r>
          </a:p>
        </p:txBody>
      </p:sp>
      <p:sp>
        <p:nvSpPr>
          <p:cNvPr id="1138" name="Shape 1138"/>
          <p:cNvSpPr/>
          <p:nvPr/>
        </p:nvSpPr>
        <p:spPr>
          <a:xfrm>
            <a:off x="569125" y="4167150"/>
            <a:ext cx="5462100" cy="553200"/>
          </a:xfrm>
          <a:prstGeom prst="roundRect">
            <a:avLst>
              <a:gd fmla="val 16667" name="adj"/>
            </a:avLst>
          </a:prstGeom>
          <a:solidFill>
            <a:srgbClr val="B7B7B7"/>
          </a:solidFill>
          <a:ln cap="flat" w="1905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SzPct val="45833"/>
              <a:buNone/>
            </a:pPr>
            <a:r>
              <a:rPr b="1" lang="en-US" sz="2400">
                <a:solidFill>
                  <a:srgbClr val="999999"/>
                </a:solidFill>
                <a:latin typeface="Quattrocento"/>
                <a:ea typeface="Quattrocento"/>
                <a:cs typeface="Quattrocento"/>
                <a:sym typeface="Quattrocento"/>
              </a:rPr>
              <a:t>Proposed Method &amp; Implementation</a:t>
            </a:r>
          </a:p>
        </p:txBody>
      </p:sp>
      <p:sp>
        <p:nvSpPr>
          <p:cNvPr id="1139" name="Shape 1139"/>
          <p:cNvSpPr/>
          <p:nvPr/>
        </p:nvSpPr>
        <p:spPr>
          <a:xfrm>
            <a:off x="532322" y="4857000"/>
            <a:ext cx="5462100" cy="553200"/>
          </a:xfrm>
          <a:prstGeom prst="roundRect">
            <a:avLst>
              <a:gd fmla="val 16667" name="adj"/>
            </a:avLst>
          </a:prstGeom>
          <a:solidFill>
            <a:srgbClr val="B7B7B7"/>
          </a:solidFill>
          <a:ln cap="flat" w="1905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45833"/>
              <a:buFont typeface="Arial"/>
              <a:buNone/>
            </a:pPr>
            <a:r>
              <a:rPr b="1" lang="en-US" sz="2400">
                <a:solidFill>
                  <a:srgbClr val="999999"/>
                </a:solidFill>
                <a:latin typeface="Quattrocento"/>
                <a:ea typeface="Quattrocento"/>
                <a:cs typeface="Quattrocento"/>
                <a:sym typeface="Quattrocento"/>
              </a:rPr>
              <a:t>Experimental Results</a:t>
            </a:r>
          </a:p>
        </p:txBody>
      </p:sp>
      <p:sp>
        <p:nvSpPr>
          <p:cNvPr id="1140" name="Shape 1140"/>
          <p:cNvSpPr/>
          <p:nvPr/>
        </p:nvSpPr>
        <p:spPr>
          <a:xfrm>
            <a:off x="393374" y="1228400"/>
            <a:ext cx="5592900" cy="533399"/>
          </a:xfrm>
          <a:prstGeom prst="roundRect">
            <a:avLst>
              <a:gd fmla="val 16667" name="adj"/>
            </a:avLst>
          </a:prstGeom>
          <a:gradFill>
            <a:gsLst>
              <a:gs pos="0">
                <a:srgbClr val="D09A12"/>
              </a:gs>
              <a:gs pos="27000">
                <a:srgbClr val="D09A12"/>
              </a:gs>
              <a:gs pos="79000">
                <a:srgbClr val="FFC000"/>
              </a:gs>
              <a:gs pos="100000">
                <a:srgbClr val="FFC000"/>
              </a:gs>
            </a:gsLst>
            <a:lin ang="16200037" scaled="0"/>
          </a:gradFill>
          <a:ln cap="flat" w="9525">
            <a:solidFill>
              <a:srgbClr val="F6923F"/>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800">
                <a:solidFill>
                  <a:schemeClr val="dk1"/>
                </a:solidFill>
                <a:latin typeface="Georgia"/>
                <a:ea typeface="Georgia"/>
                <a:cs typeface="Georgia"/>
                <a:sym typeface="Georgia"/>
              </a:rPr>
              <a:t>Agenda</a:t>
            </a:r>
          </a:p>
        </p:txBody>
      </p:sp>
      <p:sp>
        <p:nvSpPr>
          <p:cNvPr id="1141" name="Shape 1141"/>
          <p:cNvSpPr/>
          <p:nvPr/>
        </p:nvSpPr>
        <p:spPr>
          <a:xfrm>
            <a:off x="549174" y="2110225"/>
            <a:ext cx="5480399" cy="540899"/>
          </a:xfrm>
          <a:prstGeom prst="roundRect">
            <a:avLst>
              <a:gd fmla="val 16667" name="adj"/>
            </a:avLst>
          </a:prstGeom>
          <a:solidFill>
            <a:srgbClr val="B7B7B7"/>
          </a:solidFill>
          <a:ln cap="flat" w="1905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SzPct val="45833"/>
              <a:buNone/>
            </a:pPr>
            <a:r>
              <a:rPr b="1" lang="en-US" sz="2400">
                <a:solidFill>
                  <a:srgbClr val="999999"/>
                </a:solidFill>
                <a:latin typeface="Quattrocento"/>
                <a:ea typeface="Quattrocento"/>
                <a:cs typeface="Quattrocento"/>
                <a:sym typeface="Quattrocento"/>
              </a:rPr>
              <a:t>Introduction &amp; Motivation</a:t>
            </a:r>
          </a:p>
        </p:txBody>
      </p:sp>
      <p:sp>
        <p:nvSpPr>
          <p:cNvPr id="1142" name="Shape 1142"/>
          <p:cNvSpPr/>
          <p:nvPr/>
        </p:nvSpPr>
        <p:spPr>
          <a:xfrm>
            <a:off x="539098" y="5562600"/>
            <a:ext cx="5462100" cy="553200"/>
          </a:xfrm>
          <a:prstGeom prst="roundRect">
            <a:avLst>
              <a:gd fmla="val 16667" name="adj"/>
            </a:avLst>
          </a:prstGeom>
          <a:gradFill>
            <a:gsLst>
              <a:gs pos="0">
                <a:schemeClr val="dk1"/>
              </a:gs>
              <a:gs pos="80000">
                <a:schemeClr val="dk1"/>
              </a:gs>
              <a:gs pos="100000">
                <a:schemeClr val="dk1"/>
              </a:gs>
            </a:gsLst>
            <a:lin ang="16200037" scaled="0"/>
          </a:gradFill>
          <a:ln cap="flat"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1" lang="en-US" sz="2400">
                <a:solidFill>
                  <a:srgbClr val="FFFF00"/>
                </a:solidFill>
                <a:latin typeface="Quattrocento"/>
                <a:ea typeface="Quattrocento"/>
                <a:cs typeface="Quattrocento"/>
                <a:sym typeface="Quattrocento"/>
              </a:rPr>
              <a:t>Conclusion</a:t>
            </a:r>
          </a:p>
        </p:txBody>
      </p:sp>
      <p:sp>
        <p:nvSpPr>
          <p:cNvPr id="1143" name="Shape 1143"/>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1144" name="Shape 1144"/>
          <p:cNvSpPr/>
          <p:nvPr/>
        </p:nvSpPr>
        <p:spPr>
          <a:xfrm>
            <a:off x="549177" y="2796025"/>
            <a:ext cx="5462100" cy="540899"/>
          </a:xfrm>
          <a:prstGeom prst="roundRect">
            <a:avLst>
              <a:gd fmla="val 16667" name="adj"/>
            </a:avLst>
          </a:prstGeom>
          <a:solidFill>
            <a:srgbClr val="B7B7B7"/>
          </a:solidFill>
          <a:ln cap="flat" w="1905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45833"/>
              <a:buFont typeface="Arial"/>
              <a:buNone/>
            </a:pPr>
            <a:r>
              <a:rPr b="1" lang="en-US" sz="2400">
                <a:solidFill>
                  <a:srgbClr val="999999"/>
                </a:solidFill>
                <a:latin typeface="Quattrocento"/>
                <a:ea typeface="Quattrocento"/>
                <a:cs typeface="Quattrocento"/>
                <a:sym typeface="Quattrocento"/>
              </a:rPr>
              <a:t>Related Works</a:t>
            </a:r>
          </a:p>
        </p:txBody>
      </p:sp>
      <p:sp>
        <p:nvSpPr>
          <p:cNvPr id="1145" name="Shape 1145"/>
          <p:cNvSpPr txBox="1"/>
          <p:nvPr>
            <p:ph idx="4"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sp>
        <p:nvSpPr>
          <p:cNvPr id="1146" name="Shape 1146"/>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1" name="Shape 1151"/>
        <p:cNvGrpSpPr/>
        <p:nvPr/>
      </p:nvGrpSpPr>
      <p:grpSpPr>
        <a:xfrm>
          <a:off x="0" y="0"/>
          <a:ext cx="0" cy="0"/>
          <a:chOff x="0" y="0"/>
          <a:chExt cx="0" cy="0"/>
        </a:xfrm>
      </p:grpSpPr>
      <p:sp>
        <p:nvSpPr>
          <p:cNvPr id="1152" name="Shape 1152"/>
          <p:cNvSpPr txBox="1"/>
          <p:nvPr>
            <p:ph type="title"/>
          </p:nvPr>
        </p:nvSpPr>
        <p:spPr>
          <a:xfrm>
            <a:off x="384050" y="562375"/>
            <a:ext cx="8476500" cy="484799"/>
          </a:xfrm>
          <a:prstGeom prst="rect">
            <a:avLst/>
          </a:prstGeom>
        </p:spPr>
        <p:txBody>
          <a:bodyPr anchorCtr="0" anchor="ctr" bIns="91425" lIns="91425" rIns="91425" tIns="91425">
            <a:noAutofit/>
          </a:bodyPr>
          <a:lstStyle/>
          <a:p>
            <a:pPr algn="ctr">
              <a:spcBef>
                <a:spcPts val="0"/>
              </a:spcBef>
              <a:buNone/>
            </a:pPr>
            <a:r>
              <a:rPr lang="en-US"/>
              <a:t>Conclusions  </a:t>
            </a:r>
          </a:p>
        </p:txBody>
      </p:sp>
      <p:sp>
        <p:nvSpPr>
          <p:cNvPr id="1153" name="Shape 1153"/>
          <p:cNvSpPr txBox="1"/>
          <p:nvPr>
            <p:ph idx="1" type="body"/>
          </p:nvPr>
        </p:nvSpPr>
        <p:spPr>
          <a:xfrm>
            <a:off x="457200" y="1535112"/>
            <a:ext cx="4040099" cy="639900"/>
          </a:xfrm>
          <a:prstGeom prst="rect">
            <a:avLst/>
          </a:prstGeom>
        </p:spPr>
        <p:txBody>
          <a:bodyPr anchorCtr="0" anchor="b" bIns="91425" lIns="91425" rIns="91425" tIns="91425">
            <a:noAutofit/>
          </a:bodyPr>
          <a:lstStyle/>
          <a:p>
            <a:pPr indent="0" lvl="0" marL="0" marR="0" rtl="0" algn="l">
              <a:lnSpc>
                <a:spcPct val="100000"/>
              </a:lnSpc>
              <a:spcBef>
                <a:spcPts val="640"/>
              </a:spcBef>
              <a:spcAft>
                <a:spcPts val="0"/>
              </a:spcAft>
              <a:buNone/>
            </a:pPr>
            <a:r>
              <a:rPr lang="en-US" sz="2200" u="sng">
                <a:solidFill>
                  <a:schemeClr val="dk1"/>
                </a:solidFill>
              </a:rPr>
              <a:t>Successes</a:t>
            </a:r>
          </a:p>
        </p:txBody>
      </p:sp>
      <p:sp>
        <p:nvSpPr>
          <p:cNvPr id="1154" name="Shape 1154"/>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1155" name="Shape 1155"/>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
        <p:nvSpPr>
          <p:cNvPr id="1156" name="Shape 1156"/>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1157" name="Shape 1157"/>
          <p:cNvSpPr txBox="1"/>
          <p:nvPr>
            <p:ph idx="2" type="body"/>
          </p:nvPr>
        </p:nvSpPr>
        <p:spPr>
          <a:xfrm>
            <a:off x="457200" y="2174875"/>
            <a:ext cx="4040099" cy="3951300"/>
          </a:xfrm>
          <a:prstGeom prst="rect">
            <a:avLst/>
          </a:prstGeom>
        </p:spPr>
        <p:txBody>
          <a:bodyPr anchorCtr="0" anchor="t" bIns="91425" lIns="91425" rIns="91425" tIns="91425">
            <a:noAutofit/>
          </a:bodyPr>
          <a:lstStyle/>
          <a:p>
            <a:pPr indent="-355600" lvl="0" marL="457200" rtl="0">
              <a:spcBef>
                <a:spcPts val="0"/>
              </a:spcBef>
              <a:buClr>
                <a:schemeClr val="dk1"/>
              </a:buClr>
              <a:buSzPct val="100000"/>
              <a:buFont typeface="Arial"/>
              <a:buChar char="●"/>
            </a:pPr>
            <a:r>
              <a:rPr lang="en-US" sz="2000">
                <a:solidFill>
                  <a:schemeClr val="dk1"/>
                </a:solidFill>
              </a:rPr>
              <a:t>Accuracy improvement</a:t>
            </a:r>
          </a:p>
          <a:p>
            <a:pPr indent="-355600" lvl="1" marL="914400" rtl="0">
              <a:spcBef>
                <a:spcPts val="0"/>
              </a:spcBef>
              <a:buClr>
                <a:schemeClr val="dk1"/>
              </a:buClr>
              <a:buSzPct val="100000"/>
              <a:buFont typeface="Arial"/>
              <a:buChar char="○"/>
            </a:pPr>
            <a:r>
              <a:rPr lang="en-US" sz="2000">
                <a:solidFill>
                  <a:schemeClr val="dk1"/>
                </a:solidFill>
              </a:rPr>
              <a:t>Non-Europe</a:t>
            </a:r>
          </a:p>
          <a:p>
            <a:pPr indent="-355600" lvl="2" marL="1371600" rtl="0">
              <a:spcBef>
                <a:spcPts val="0"/>
              </a:spcBef>
              <a:buClr>
                <a:schemeClr val="dk1"/>
              </a:buClr>
              <a:buSzPct val="100000"/>
              <a:buFont typeface="Arial"/>
              <a:buChar char="■"/>
            </a:pPr>
            <a:r>
              <a:rPr lang="en-US" sz="2000">
                <a:solidFill>
                  <a:schemeClr val="dk1"/>
                </a:solidFill>
              </a:rPr>
              <a:t>Baseline:  20–58%</a:t>
            </a:r>
          </a:p>
          <a:p>
            <a:pPr indent="-355600" lvl="2" marL="1371600" rtl="0">
              <a:spcBef>
                <a:spcPts val="560"/>
              </a:spcBef>
              <a:buClr>
                <a:schemeClr val="dk1"/>
              </a:buClr>
              <a:buSzPct val="100000"/>
              <a:buFont typeface="Arial"/>
              <a:buChar char="■"/>
            </a:pPr>
            <a:r>
              <a:rPr lang="en-US" sz="2000">
                <a:solidFill>
                  <a:schemeClr val="dk1"/>
                </a:solidFill>
              </a:rPr>
              <a:t>BN1 model: 54–75% </a:t>
            </a:r>
          </a:p>
          <a:p>
            <a:pPr indent="-355600" lvl="1" marL="914400" rtl="0">
              <a:spcBef>
                <a:spcPts val="480"/>
              </a:spcBef>
              <a:buClr>
                <a:schemeClr val="dk1"/>
              </a:buClr>
              <a:buSzPct val="100000"/>
              <a:buFont typeface="Arial"/>
              <a:buChar char="○"/>
            </a:pPr>
            <a:r>
              <a:rPr lang="en-US" sz="2000">
                <a:solidFill>
                  <a:schemeClr val="dk1"/>
                </a:solidFill>
              </a:rPr>
              <a:t>Europe</a:t>
            </a:r>
          </a:p>
          <a:p>
            <a:pPr indent="-355600" lvl="2" marL="1371600" rtl="0">
              <a:spcBef>
                <a:spcPts val="0"/>
              </a:spcBef>
              <a:buClr>
                <a:schemeClr val="dk1"/>
              </a:buClr>
              <a:buSzPct val="100000"/>
              <a:buFont typeface="Arial"/>
              <a:buChar char="■"/>
            </a:pPr>
            <a:r>
              <a:rPr lang="en-US" sz="2000">
                <a:solidFill>
                  <a:schemeClr val="dk1"/>
                </a:solidFill>
              </a:rPr>
              <a:t>Baseline: 92%</a:t>
            </a:r>
          </a:p>
          <a:p>
            <a:pPr indent="-355600" lvl="2" marL="1371600" rtl="0">
              <a:spcBef>
                <a:spcPts val="560"/>
              </a:spcBef>
              <a:buClr>
                <a:schemeClr val="dk1"/>
              </a:buClr>
              <a:buSzPct val="100000"/>
              <a:buFont typeface="Arial"/>
              <a:buChar char="■"/>
            </a:pPr>
            <a:r>
              <a:rPr lang="en-US" sz="2000">
                <a:solidFill>
                  <a:schemeClr val="dk1"/>
                </a:solidFill>
              </a:rPr>
              <a:t>BN1 model: 79%</a:t>
            </a:r>
          </a:p>
          <a:p>
            <a:pPr indent="-355600" lvl="0" marL="457200" rtl="0">
              <a:spcBef>
                <a:spcPts val="0"/>
              </a:spcBef>
              <a:buClr>
                <a:schemeClr val="dk1"/>
              </a:buClr>
              <a:buSzPct val="100000"/>
              <a:buFont typeface="Arial"/>
              <a:buChar char="●"/>
            </a:pPr>
            <a:r>
              <a:rPr lang="en-US" sz="2000">
                <a:solidFill>
                  <a:schemeClr val="dk1"/>
                </a:solidFill>
              </a:rPr>
              <a:t>Domain-independent (BN2)</a:t>
            </a:r>
          </a:p>
          <a:p>
            <a:pPr indent="0" lvl="0" marL="0" rtl="0">
              <a:spcBef>
                <a:spcPts val="560"/>
              </a:spcBef>
              <a:buClr>
                <a:schemeClr val="dk1"/>
              </a:buClr>
              <a:buFont typeface="Arial"/>
              <a:buNone/>
            </a:pPr>
            <a:r>
              <a:t/>
            </a:r>
            <a:endParaRPr sz="2000">
              <a:solidFill>
                <a:schemeClr val="dk1"/>
              </a:solidFill>
            </a:endParaRPr>
          </a:p>
          <a:p>
            <a:pPr>
              <a:spcBef>
                <a:spcPts val="0"/>
              </a:spcBef>
              <a:buNone/>
            </a:pPr>
            <a:r>
              <a:t/>
            </a:r>
            <a:endParaRPr sz="2000"/>
          </a:p>
        </p:txBody>
      </p:sp>
      <p:sp>
        <p:nvSpPr>
          <p:cNvPr id="1158" name="Shape 1158"/>
          <p:cNvSpPr txBox="1"/>
          <p:nvPr>
            <p:ph idx="3" type="body"/>
          </p:nvPr>
        </p:nvSpPr>
        <p:spPr>
          <a:xfrm>
            <a:off x="4645025" y="1458912"/>
            <a:ext cx="4041900" cy="639900"/>
          </a:xfrm>
          <a:prstGeom prst="rect">
            <a:avLst/>
          </a:prstGeom>
        </p:spPr>
        <p:txBody>
          <a:bodyPr anchorCtr="0" anchor="b" bIns="91425" lIns="91425" rIns="91425" tIns="91425">
            <a:noAutofit/>
          </a:bodyPr>
          <a:lstStyle/>
          <a:p>
            <a:pPr>
              <a:spcBef>
                <a:spcPts val="0"/>
              </a:spcBef>
              <a:buNone/>
            </a:pPr>
            <a:r>
              <a:rPr lang="en-US" sz="2200" u="sng"/>
              <a:t>Challenges</a:t>
            </a:r>
          </a:p>
        </p:txBody>
      </p:sp>
      <p:sp>
        <p:nvSpPr>
          <p:cNvPr id="1159" name="Shape 1159"/>
          <p:cNvSpPr txBox="1"/>
          <p:nvPr>
            <p:ph idx="4" type="body"/>
          </p:nvPr>
        </p:nvSpPr>
        <p:spPr>
          <a:xfrm>
            <a:off x="4645025" y="2160617"/>
            <a:ext cx="4041900" cy="3951300"/>
          </a:xfrm>
          <a:prstGeom prst="rect">
            <a:avLst/>
          </a:prstGeom>
        </p:spPr>
        <p:txBody>
          <a:bodyPr anchorCtr="0" anchor="t" bIns="91425" lIns="91425" rIns="91425" tIns="91425">
            <a:noAutofit/>
          </a:bodyPr>
          <a:lstStyle/>
          <a:p>
            <a:pPr indent="-355600" lvl="0" marL="457200" rtl="0">
              <a:spcBef>
                <a:spcPts val="0"/>
              </a:spcBef>
              <a:buClr>
                <a:schemeClr val="dk1"/>
              </a:buClr>
              <a:buSzPct val="100000"/>
              <a:buFont typeface="Arial"/>
              <a:buChar char="●"/>
            </a:pPr>
            <a:r>
              <a:rPr lang="en-US" sz="2000">
                <a:solidFill>
                  <a:schemeClr val="dk1"/>
                </a:solidFill>
              </a:rPr>
              <a:t>Could not predict</a:t>
            </a:r>
          </a:p>
          <a:p>
            <a:pPr indent="-355600" lvl="1" marL="914400" rtl="0">
              <a:spcBef>
                <a:spcPts val="0"/>
              </a:spcBef>
              <a:buClr>
                <a:schemeClr val="dk1"/>
              </a:buClr>
              <a:buSzPct val="100000"/>
              <a:buFont typeface="Arial"/>
              <a:buChar char="○"/>
            </a:pPr>
            <a:r>
              <a:rPr lang="en-US" sz="2000">
                <a:solidFill>
                  <a:schemeClr val="dk1"/>
                </a:solidFill>
              </a:rPr>
              <a:t>GDP growth % (all regions, BN 1 &amp; 2)</a:t>
            </a:r>
          </a:p>
          <a:p>
            <a:pPr indent="-355600" lvl="2" marL="1371600" rtl="0">
              <a:spcBef>
                <a:spcPts val="0"/>
              </a:spcBef>
              <a:buClr>
                <a:schemeClr val="dk1"/>
              </a:buClr>
              <a:buSzPct val="100000"/>
              <a:buFont typeface="Arial"/>
              <a:buChar char="■"/>
            </a:pPr>
            <a:r>
              <a:rPr lang="en-US" sz="2000">
                <a:solidFill>
                  <a:schemeClr val="dk1"/>
                </a:solidFill>
              </a:rPr>
              <a:t>STE could not find relation with other variables</a:t>
            </a:r>
          </a:p>
          <a:p>
            <a:pPr indent="-355600" lvl="1" marL="914400" rtl="0">
              <a:spcBef>
                <a:spcPts val="0"/>
              </a:spcBef>
              <a:buClr>
                <a:schemeClr val="dk1"/>
              </a:buClr>
              <a:buSzPct val="100000"/>
              <a:buFont typeface="Arial"/>
              <a:buChar char="○"/>
            </a:pPr>
            <a:r>
              <a:rPr lang="en-US" sz="2000">
                <a:solidFill>
                  <a:schemeClr val="dk1"/>
                </a:solidFill>
              </a:rPr>
              <a:t>PPP (South Asia, BN2)</a:t>
            </a:r>
          </a:p>
          <a:p>
            <a:pPr>
              <a:spcBef>
                <a:spcPts val="0"/>
              </a:spcBef>
              <a:buNone/>
            </a:pPr>
            <a:r>
              <a:t/>
            </a:r>
            <a:endParaRPr sz="200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79250" y="638575"/>
            <a:ext cx="9064500" cy="484799"/>
          </a:xfrm>
          <a:prstGeom prst="rect">
            <a:avLst/>
          </a:prstGeom>
        </p:spPr>
        <p:txBody>
          <a:bodyPr anchorCtr="0" anchor="ctr" bIns="91425" lIns="91425" rIns="91425" tIns="91425">
            <a:noAutofit/>
          </a:bodyPr>
          <a:lstStyle/>
          <a:p>
            <a:pPr lvl="0" rtl="0" algn="ctr">
              <a:spcBef>
                <a:spcPts val="0"/>
              </a:spcBef>
              <a:buNone/>
            </a:pPr>
            <a:r>
              <a:rPr lang="en-US"/>
              <a:t>Motivation</a:t>
            </a:r>
          </a:p>
        </p:txBody>
      </p:sp>
      <p:sp>
        <p:nvSpPr>
          <p:cNvPr id="158" name="Shape 158"/>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159" name="Shape 159"/>
          <p:cNvSpPr/>
          <p:nvPr/>
        </p:nvSpPr>
        <p:spPr>
          <a:xfrm>
            <a:off x="6679025" y="3167500"/>
            <a:ext cx="1689299" cy="1582499"/>
          </a:xfrm>
          <a:prstGeom prst="ellipse">
            <a:avLst/>
          </a:prstGeom>
          <a:solidFill>
            <a:srgbClr val="FF00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solidFill>
                  <a:srgbClr val="FFFFFF"/>
                </a:solidFill>
              </a:rPr>
              <a:t>Economy</a:t>
            </a:r>
          </a:p>
        </p:txBody>
      </p:sp>
      <p:sp>
        <p:nvSpPr>
          <p:cNvPr id="160" name="Shape 160"/>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161" name="Shape 161"/>
          <p:cNvSpPr/>
          <p:nvPr/>
        </p:nvSpPr>
        <p:spPr>
          <a:xfrm>
            <a:off x="3796200" y="3167500"/>
            <a:ext cx="1750200" cy="1582499"/>
          </a:xfrm>
          <a:prstGeom prst="ellipse">
            <a:avLst/>
          </a:prstGeom>
          <a:solidFill>
            <a:srgbClr val="0000FF"/>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solidFill>
                  <a:srgbClr val="FFFFFF"/>
                </a:solidFill>
              </a:rPr>
              <a:t>Productive Knowledge</a:t>
            </a:r>
          </a:p>
        </p:txBody>
      </p:sp>
      <p:sp>
        <p:nvSpPr>
          <p:cNvPr id="162" name="Shape 162"/>
          <p:cNvSpPr/>
          <p:nvPr/>
        </p:nvSpPr>
        <p:spPr>
          <a:xfrm>
            <a:off x="866300" y="3167500"/>
            <a:ext cx="1689299" cy="1582499"/>
          </a:xfrm>
          <a:prstGeom prst="ellipse">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t>Education</a:t>
            </a:r>
          </a:p>
        </p:txBody>
      </p:sp>
      <p:sp>
        <p:nvSpPr>
          <p:cNvPr id="163" name="Shape 163"/>
          <p:cNvSpPr/>
          <p:nvPr/>
        </p:nvSpPr>
        <p:spPr>
          <a:xfrm>
            <a:off x="4149173" y="1501700"/>
            <a:ext cx="1037999" cy="998100"/>
          </a:xfrm>
          <a:prstGeom prst="ellipse">
            <a:avLst/>
          </a:prstGeom>
          <a:solidFill>
            <a:srgbClr val="6D9EEB"/>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100">
                <a:latin typeface="Arial Narrow"/>
                <a:ea typeface="Arial Narrow"/>
                <a:cs typeface="Arial Narrow"/>
                <a:sym typeface="Arial Narrow"/>
              </a:rPr>
              <a:t>Innovation</a:t>
            </a:r>
          </a:p>
        </p:txBody>
      </p:sp>
      <p:sp>
        <p:nvSpPr>
          <p:cNvPr id="164" name="Shape 164"/>
          <p:cNvSpPr/>
          <p:nvPr/>
        </p:nvSpPr>
        <p:spPr>
          <a:xfrm>
            <a:off x="4149173" y="5674800"/>
            <a:ext cx="1037999" cy="998100"/>
          </a:xfrm>
          <a:prstGeom prst="ellipse">
            <a:avLst/>
          </a:prstGeom>
          <a:solidFill>
            <a:srgbClr val="6D9EEB"/>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200"/>
              <a:t>Industry</a:t>
            </a:r>
          </a:p>
        </p:txBody>
      </p:sp>
      <p:cxnSp>
        <p:nvCxnSpPr>
          <p:cNvPr id="165" name="Shape 165"/>
          <p:cNvCxnSpPr>
            <a:stCxn id="162" idx="6"/>
            <a:endCxn id="161" idx="2"/>
          </p:cNvCxnSpPr>
          <p:nvPr/>
        </p:nvCxnSpPr>
        <p:spPr>
          <a:xfrm>
            <a:off x="2555599" y="3958749"/>
            <a:ext cx="1240500" cy="0"/>
          </a:xfrm>
          <a:prstGeom prst="straightConnector1">
            <a:avLst/>
          </a:prstGeom>
          <a:noFill/>
          <a:ln cap="flat" w="38100">
            <a:solidFill>
              <a:srgbClr val="000000"/>
            </a:solidFill>
            <a:prstDash val="solid"/>
            <a:round/>
            <a:headEnd len="lg" w="lg" type="none"/>
            <a:tailEnd len="lg" w="lg" type="triangle"/>
          </a:ln>
        </p:spPr>
      </p:cxnSp>
      <p:cxnSp>
        <p:nvCxnSpPr>
          <p:cNvPr id="166" name="Shape 166"/>
          <p:cNvCxnSpPr>
            <a:stCxn id="161" idx="4"/>
            <a:endCxn id="164" idx="0"/>
          </p:cNvCxnSpPr>
          <p:nvPr/>
        </p:nvCxnSpPr>
        <p:spPr>
          <a:xfrm flipH="1">
            <a:off x="4668300" y="4749999"/>
            <a:ext cx="3000" cy="924900"/>
          </a:xfrm>
          <a:prstGeom prst="straightConnector1">
            <a:avLst/>
          </a:prstGeom>
          <a:noFill/>
          <a:ln cap="flat" w="38100">
            <a:solidFill>
              <a:srgbClr val="000000"/>
            </a:solidFill>
            <a:prstDash val="solid"/>
            <a:round/>
            <a:headEnd len="lg" w="lg" type="none"/>
            <a:tailEnd len="lg" w="lg" type="triangle"/>
          </a:ln>
        </p:spPr>
      </p:cxnSp>
      <p:cxnSp>
        <p:nvCxnSpPr>
          <p:cNvPr id="167" name="Shape 167"/>
          <p:cNvCxnSpPr>
            <a:stCxn id="163" idx="5"/>
            <a:endCxn id="159" idx="1"/>
          </p:cNvCxnSpPr>
          <p:nvPr/>
        </p:nvCxnSpPr>
        <p:spPr>
          <a:xfrm>
            <a:off x="5035161" y="2353631"/>
            <a:ext cx="1891200" cy="1045499"/>
          </a:xfrm>
          <a:prstGeom prst="straightConnector1">
            <a:avLst/>
          </a:prstGeom>
          <a:noFill/>
          <a:ln cap="flat" w="38100">
            <a:solidFill>
              <a:srgbClr val="000000"/>
            </a:solidFill>
            <a:prstDash val="solid"/>
            <a:round/>
            <a:headEnd len="lg" w="lg" type="none"/>
            <a:tailEnd len="lg" w="lg" type="triangle"/>
          </a:ln>
        </p:spPr>
      </p:cxnSp>
      <p:cxnSp>
        <p:nvCxnSpPr>
          <p:cNvPr id="168" name="Shape 168"/>
          <p:cNvCxnSpPr>
            <a:stCxn id="164" idx="7"/>
            <a:endCxn id="159" idx="3"/>
          </p:cNvCxnSpPr>
          <p:nvPr/>
        </p:nvCxnSpPr>
        <p:spPr>
          <a:xfrm flipH="1" rot="10800000">
            <a:off x="5035161" y="4518368"/>
            <a:ext cx="1891200" cy="1302600"/>
          </a:xfrm>
          <a:prstGeom prst="straightConnector1">
            <a:avLst/>
          </a:prstGeom>
          <a:noFill/>
          <a:ln cap="flat" w="38100">
            <a:solidFill>
              <a:srgbClr val="000000"/>
            </a:solidFill>
            <a:prstDash val="solid"/>
            <a:round/>
            <a:headEnd len="lg" w="lg" type="none"/>
            <a:tailEnd len="lg" w="lg" type="triangle"/>
          </a:ln>
        </p:spPr>
      </p:cxnSp>
      <p:cxnSp>
        <p:nvCxnSpPr>
          <p:cNvPr id="169" name="Shape 169"/>
          <p:cNvCxnSpPr>
            <a:stCxn id="161" idx="0"/>
            <a:endCxn id="163" idx="4"/>
          </p:cNvCxnSpPr>
          <p:nvPr/>
        </p:nvCxnSpPr>
        <p:spPr>
          <a:xfrm rot="10800000">
            <a:off x="4668300" y="2499700"/>
            <a:ext cx="3000" cy="667800"/>
          </a:xfrm>
          <a:prstGeom prst="straightConnector1">
            <a:avLst/>
          </a:prstGeom>
          <a:noFill/>
          <a:ln cap="flat" w="38100">
            <a:solidFill>
              <a:srgbClr val="000000"/>
            </a:solidFill>
            <a:prstDash val="solid"/>
            <a:round/>
            <a:headEnd len="lg" w="lg" type="none"/>
            <a:tailEnd len="lg" w="lg" type="triangle"/>
          </a:ln>
        </p:spPr>
      </p:cxnSp>
      <p:sp>
        <p:nvSpPr>
          <p:cNvPr id="170" name="Shape 170"/>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Tree>
  </p:cSld>
  <p:clrMapOvr>
    <a:masterClrMapping/>
  </p:clrMapOvr>
  <p:transition spd="med">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4" name="Shape 1164"/>
        <p:cNvGrpSpPr/>
        <p:nvPr/>
      </p:nvGrpSpPr>
      <p:grpSpPr>
        <a:xfrm>
          <a:off x="0" y="0"/>
          <a:ext cx="0" cy="0"/>
          <a:chOff x="0" y="0"/>
          <a:chExt cx="0" cy="0"/>
        </a:xfrm>
      </p:grpSpPr>
      <p:sp>
        <p:nvSpPr>
          <p:cNvPr id="1165" name="Shape 1165"/>
          <p:cNvSpPr txBox="1"/>
          <p:nvPr>
            <p:ph type="title"/>
          </p:nvPr>
        </p:nvSpPr>
        <p:spPr>
          <a:xfrm>
            <a:off x="384050" y="562375"/>
            <a:ext cx="8476500" cy="484799"/>
          </a:xfrm>
          <a:prstGeom prst="rect">
            <a:avLst/>
          </a:prstGeom>
        </p:spPr>
        <p:txBody>
          <a:bodyPr anchorCtr="0" anchor="ctr" bIns="91425" lIns="91425" rIns="91425" tIns="91425">
            <a:noAutofit/>
          </a:bodyPr>
          <a:lstStyle/>
          <a:p>
            <a:pPr algn="ctr">
              <a:spcBef>
                <a:spcPts val="0"/>
              </a:spcBef>
              <a:buNone/>
            </a:pPr>
            <a:r>
              <a:rPr lang="en-US"/>
              <a:t>Conclusion</a:t>
            </a:r>
          </a:p>
        </p:txBody>
      </p:sp>
      <p:sp>
        <p:nvSpPr>
          <p:cNvPr id="1166" name="Shape 1166"/>
          <p:cNvSpPr txBox="1"/>
          <p:nvPr>
            <p:ph idx="1" type="body"/>
          </p:nvPr>
        </p:nvSpPr>
        <p:spPr>
          <a:xfrm>
            <a:off x="457200" y="1228462"/>
            <a:ext cx="8403300" cy="48977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US">
                <a:solidFill>
                  <a:schemeClr val="dk1"/>
                </a:solidFill>
              </a:rPr>
              <a:t>Future work</a:t>
            </a:r>
          </a:p>
          <a:p>
            <a:pPr indent="-342900" lvl="1" marL="914400" rtl="0">
              <a:spcBef>
                <a:spcPts val="0"/>
              </a:spcBef>
              <a:buClr>
                <a:schemeClr val="dk1"/>
              </a:buClr>
              <a:buSzPct val="100000"/>
              <a:buFont typeface="Arial"/>
              <a:buChar char="○"/>
            </a:pPr>
            <a:r>
              <a:rPr lang="en-US">
                <a:solidFill>
                  <a:schemeClr val="dk1"/>
                </a:solidFill>
              </a:rPr>
              <a:t>Aggregate countries differently</a:t>
            </a:r>
          </a:p>
          <a:p>
            <a:pPr indent="-342900" lvl="2" marL="1371600" rtl="0">
              <a:spcBef>
                <a:spcPts val="0"/>
              </a:spcBef>
              <a:buClr>
                <a:schemeClr val="dk1"/>
              </a:buClr>
              <a:buSzPct val="100000"/>
              <a:buFont typeface="Arial"/>
              <a:buChar char="■"/>
            </a:pPr>
            <a:r>
              <a:rPr lang="en-US">
                <a:solidFill>
                  <a:schemeClr val="dk1"/>
                </a:solidFill>
              </a:rPr>
              <a:t>Reduce missing data</a:t>
            </a:r>
          </a:p>
          <a:p>
            <a:pPr indent="-342900" lvl="1" marL="914400" rtl="0">
              <a:spcBef>
                <a:spcPts val="0"/>
              </a:spcBef>
              <a:buClr>
                <a:schemeClr val="dk1"/>
              </a:buClr>
              <a:buSzPct val="100000"/>
              <a:buFont typeface="Arial"/>
              <a:buChar char="○"/>
            </a:pPr>
            <a:r>
              <a:rPr lang="en-US">
                <a:solidFill>
                  <a:schemeClr val="dk1"/>
                </a:solidFill>
              </a:rPr>
              <a:t>Select more variables</a:t>
            </a:r>
          </a:p>
          <a:p>
            <a:pPr indent="0" lvl="0" marL="0" rtl="0">
              <a:spcBef>
                <a:spcPts val="0"/>
              </a:spcBef>
              <a:buNone/>
            </a:pPr>
            <a:r>
              <a:t/>
            </a:r>
            <a:endParaRPr>
              <a:solidFill>
                <a:schemeClr val="dk1"/>
              </a:solidFill>
            </a:endParaRPr>
          </a:p>
          <a:p>
            <a:pPr indent="-342900" lvl="1" marL="914400" rtl="0">
              <a:lnSpc>
                <a:spcPct val="115000"/>
              </a:lnSpc>
              <a:spcBef>
                <a:spcPts val="0"/>
              </a:spcBef>
              <a:buClr>
                <a:schemeClr val="dk1"/>
              </a:buClr>
              <a:buSzPct val="100000"/>
              <a:buFont typeface="Arial"/>
              <a:buChar char="○"/>
            </a:pPr>
            <a:r>
              <a:rPr lang="en-US">
                <a:solidFill>
                  <a:schemeClr val="dk1"/>
                </a:solidFill>
              </a:rPr>
              <a:t>Automate BN generation</a:t>
            </a:r>
          </a:p>
          <a:p>
            <a:pPr indent="-342900" lvl="1" marL="914400" rtl="0">
              <a:spcBef>
                <a:spcPts val="0"/>
              </a:spcBef>
              <a:buClr>
                <a:schemeClr val="dk1"/>
              </a:buClr>
              <a:buSzPct val="100000"/>
              <a:buFont typeface="Arial"/>
              <a:buChar char="○"/>
            </a:pPr>
            <a:r>
              <a:rPr lang="en-US">
                <a:solidFill>
                  <a:schemeClr val="dk1"/>
                </a:solidFill>
              </a:rPr>
              <a:t>Evaluate other queries</a:t>
            </a:r>
          </a:p>
          <a:p>
            <a:pPr indent="0" lvl="0" marL="457200" rtl="0">
              <a:spcBef>
                <a:spcPts val="0"/>
              </a:spcBef>
              <a:buNone/>
            </a:pPr>
            <a:r>
              <a:t/>
            </a:r>
            <a:endParaRPr>
              <a:solidFill>
                <a:schemeClr val="dk1"/>
              </a:solidFill>
            </a:endParaRPr>
          </a:p>
          <a:p>
            <a:pPr indent="-342900" lvl="1" marL="914400" rtl="0">
              <a:spcBef>
                <a:spcPts val="0"/>
              </a:spcBef>
              <a:buClr>
                <a:schemeClr val="dk1"/>
              </a:buClr>
              <a:buSzPct val="100000"/>
              <a:buFont typeface="Arial"/>
              <a:buChar char="○"/>
            </a:pPr>
            <a:r>
              <a:rPr lang="en-US">
                <a:solidFill>
                  <a:schemeClr val="dk1"/>
                </a:solidFill>
              </a:rPr>
              <a:t>Evaluate thresholds tuning</a:t>
            </a:r>
          </a:p>
          <a:p>
            <a:pPr indent="-342900" lvl="1" marL="914400" rtl="0">
              <a:spcBef>
                <a:spcPts val="0"/>
              </a:spcBef>
              <a:buClr>
                <a:schemeClr val="dk1"/>
              </a:buClr>
              <a:buSzPct val="100000"/>
              <a:buFont typeface="Arial"/>
              <a:buChar char="○"/>
            </a:pPr>
            <a:r>
              <a:rPr lang="en-US">
                <a:solidFill>
                  <a:schemeClr val="dk1"/>
                </a:solidFill>
              </a:rPr>
              <a:t>Include temporal aspect (time slices)</a:t>
            </a:r>
          </a:p>
          <a:p>
            <a:pPr indent="0" marL="203200">
              <a:spcBef>
                <a:spcPts val="0"/>
              </a:spcBef>
              <a:buNone/>
            </a:pPr>
            <a:r>
              <a:t/>
            </a:r>
            <a:endParaRPr/>
          </a:p>
        </p:txBody>
      </p:sp>
      <p:sp>
        <p:nvSpPr>
          <p:cNvPr id="1167" name="Shape 1167"/>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2" name="Shape 1172"/>
        <p:cNvGrpSpPr/>
        <p:nvPr/>
      </p:nvGrpSpPr>
      <p:grpSpPr>
        <a:xfrm>
          <a:off x="0" y="0"/>
          <a:ext cx="0" cy="0"/>
          <a:chOff x="0" y="0"/>
          <a:chExt cx="0" cy="0"/>
        </a:xfrm>
      </p:grpSpPr>
      <p:sp>
        <p:nvSpPr>
          <p:cNvPr id="1173" name="Shape 1173"/>
          <p:cNvSpPr txBox="1"/>
          <p:nvPr>
            <p:ph type="title"/>
          </p:nvPr>
        </p:nvSpPr>
        <p:spPr>
          <a:xfrm>
            <a:off x="384050" y="562375"/>
            <a:ext cx="8476500" cy="484799"/>
          </a:xfrm>
          <a:prstGeom prst="rect">
            <a:avLst/>
          </a:prstGeom>
        </p:spPr>
        <p:txBody>
          <a:bodyPr anchorCtr="0" anchor="ctr" bIns="91425" lIns="91425" rIns="91425" tIns="91425">
            <a:noAutofit/>
          </a:bodyPr>
          <a:lstStyle/>
          <a:p>
            <a:pPr>
              <a:spcBef>
                <a:spcPts val="0"/>
              </a:spcBef>
              <a:buNone/>
            </a:pPr>
            <a:r>
              <a:rPr lang="en-US"/>
              <a:t>References</a:t>
            </a:r>
          </a:p>
        </p:txBody>
      </p:sp>
      <p:sp>
        <p:nvSpPr>
          <p:cNvPr id="1174" name="Shape 1174"/>
          <p:cNvSpPr txBox="1"/>
          <p:nvPr>
            <p:ph idx="1" type="body"/>
          </p:nvPr>
        </p:nvSpPr>
        <p:spPr>
          <a:xfrm>
            <a:off x="457200" y="957173"/>
            <a:ext cx="8403300" cy="5501699"/>
          </a:xfrm>
          <a:prstGeom prst="rect">
            <a:avLst/>
          </a:prstGeom>
        </p:spPr>
        <p:txBody>
          <a:bodyPr anchorCtr="0" anchor="t" bIns="91425" lIns="91425" rIns="91425" tIns="91425">
            <a:noAutofit/>
          </a:bodyPr>
          <a:lstStyle/>
          <a:p>
            <a:pPr indent="-330200" lvl="0" marL="457200" rtl="0">
              <a:lnSpc>
                <a:spcPct val="115000"/>
              </a:lnSpc>
              <a:spcBef>
                <a:spcPts val="0"/>
              </a:spcBef>
              <a:spcAft>
                <a:spcPts val="1000"/>
              </a:spcAft>
              <a:buClr>
                <a:schemeClr val="dk1"/>
              </a:buClr>
              <a:buSzPct val="100000"/>
              <a:buFont typeface="Calibri"/>
              <a:buChar char="●"/>
            </a:pPr>
            <a:r>
              <a:rPr b="0" lang="en-US" sz="1600">
                <a:solidFill>
                  <a:schemeClr val="dk1"/>
                </a:solidFill>
                <a:latin typeface="Calibri"/>
                <a:ea typeface="Calibri"/>
                <a:cs typeface="Calibri"/>
                <a:sym typeface="Calibri"/>
              </a:rPr>
              <a:t>Hausmann, R., Hidalgo, C., Bustos, S., Coscia, M., Chung, S., Jiménez, J. S.,Simoes,  A., and Yıldırım, M.. (2011). </a:t>
            </a:r>
            <a:r>
              <a:rPr b="0" i="1" lang="en-US" sz="1600">
                <a:solidFill>
                  <a:schemeClr val="dk1"/>
                </a:solidFill>
                <a:latin typeface="Calibri"/>
                <a:ea typeface="Calibri"/>
                <a:cs typeface="Calibri"/>
                <a:sym typeface="Calibri"/>
              </a:rPr>
              <a:t>The Atlas of Economic Complexity - Mapping paths of prosperity.</a:t>
            </a:r>
            <a:r>
              <a:rPr b="0" lang="en-US" sz="1600">
                <a:solidFill>
                  <a:schemeClr val="dk1"/>
                </a:solidFill>
                <a:latin typeface="Calibri"/>
                <a:ea typeface="Calibri"/>
                <a:cs typeface="Calibri"/>
                <a:sym typeface="Calibri"/>
              </a:rPr>
              <a:t> Boston: Center for International Development - Harvard University.</a:t>
            </a:r>
          </a:p>
          <a:p>
            <a:pPr indent="-330200" lvl="0" marL="457200" rtl="0">
              <a:lnSpc>
                <a:spcPct val="115000"/>
              </a:lnSpc>
              <a:spcBef>
                <a:spcPts val="0"/>
              </a:spcBef>
              <a:spcAft>
                <a:spcPts val="1000"/>
              </a:spcAft>
              <a:buClr>
                <a:schemeClr val="dk1"/>
              </a:buClr>
              <a:buSzPct val="100000"/>
              <a:buFont typeface="Calibri"/>
              <a:buChar char="●"/>
            </a:pPr>
            <a:r>
              <a:rPr b="0" lang="en-US" sz="1600">
                <a:solidFill>
                  <a:schemeClr val="dk1"/>
                </a:solidFill>
                <a:latin typeface="Calibri"/>
                <a:ea typeface="Calibri"/>
                <a:cs typeface="Calibri"/>
                <a:sym typeface="Calibri"/>
              </a:rPr>
              <a:t>Shapcott, M., Sterritt, R., Adamson, K., and Curran, E. (1999) “NETEXTRACT - Extracting Belief Networks in Telecommunications Data.” The Pennsylvania State University. </a:t>
            </a:r>
            <a:r>
              <a:rPr b="0" lang="en-US" sz="1600" u="sng">
                <a:solidFill>
                  <a:srgbClr val="1155CC"/>
                </a:solidFill>
                <a:latin typeface="Calibri"/>
                <a:ea typeface="Calibri"/>
                <a:cs typeface="Calibri"/>
                <a:sym typeface="Calibri"/>
                <a:hlinkClick r:id="rId3"/>
              </a:rPr>
              <a:t>http://citeseerx.ist.psu.edu/viewdoc/summary?doi=10.1.1.28.6865</a:t>
            </a:r>
            <a:r>
              <a:rPr b="0" lang="en-US" sz="1600">
                <a:solidFill>
                  <a:schemeClr val="dk1"/>
                </a:solidFill>
                <a:latin typeface="Calibri"/>
                <a:ea typeface="Calibri"/>
                <a:cs typeface="Calibri"/>
                <a:sym typeface="Calibri"/>
              </a:rPr>
              <a:t>.</a:t>
            </a:r>
          </a:p>
          <a:p>
            <a:pPr indent="-330200" lvl="0" marL="457200" rtl="0">
              <a:lnSpc>
                <a:spcPct val="115000"/>
              </a:lnSpc>
              <a:spcBef>
                <a:spcPts val="0"/>
              </a:spcBef>
              <a:spcAft>
                <a:spcPts val="1000"/>
              </a:spcAft>
              <a:buClr>
                <a:schemeClr val="dk1"/>
              </a:buClr>
              <a:buSzPct val="100000"/>
              <a:buFont typeface="Calibri"/>
              <a:buChar char="●"/>
            </a:pPr>
            <a:r>
              <a:rPr b="0" lang="en-US" sz="1600">
                <a:solidFill>
                  <a:schemeClr val="dk1"/>
                </a:solidFill>
                <a:latin typeface="Calibri"/>
                <a:ea typeface="Calibri"/>
                <a:cs typeface="Calibri"/>
                <a:sym typeface="Calibri"/>
              </a:rPr>
              <a:t>UNESCO. (2010). </a:t>
            </a:r>
            <a:r>
              <a:rPr b="0" i="1" lang="en-US" sz="1600">
                <a:solidFill>
                  <a:schemeClr val="dk1"/>
                </a:solidFill>
                <a:latin typeface="Calibri"/>
                <a:ea typeface="Calibri"/>
                <a:cs typeface="Calibri"/>
                <a:sym typeface="Calibri"/>
              </a:rPr>
              <a:t>Engineering: Issues, Challenges and Opportunities for Development UNESCO Report.</a:t>
            </a:r>
            <a:r>
              <a:rPr b="0" lang="en-US" sz="1600">
                <a:solidFill>
                  <a:schemeClr val="dk1"/>
                </a:solidFill>
                <a:latin typeface="Calibri"/>
                <a:ea typeface="Calibri"/>
                <a:cs typeface="Calibri"/>
                <a:sym typeface="Calibri"/>
              </a:rPr>
              <a:t> Unesco. </a:t>
            </a:r>
            <a:r>
              <a:rPr b="0" lang="en-US" sz="1600" u="sng">
                <a:solidFill>
                  <a:srgbClr val="1155CC"/>
                </a:solidFill>
                <a:latin typeface="Calibri"/>
                <a:ea typeface="Calibri"/>
                <a:cs typeface="Calibri"/>
                <a:sym typeface="Calibri"/>
                <a:hlinkClick r:id="rId4"/>
              </a:rPr>
              <a:t>http://unesdoc.unesco.org/images/0018/001897/189753e.pdf</a:t>
            </a:r>
            <a:r>
              <a:rPr b="0" lang="en-US" sz="1600">
                <a:solidFill>
                  <a:schemeClr val="dk1"/>
                </a:solidFill>
                <a:latin typeface="Calibri"/>
                <a:ea typeface="Calibri"/>
                <a:cs typeface="Calibri"/>
                <a:sym typeface="Calibri"/>
              </a:rPr>
              <a:t>.</a:t>
            </a:r>
          </a:p>
          <a:p>
            <a:pPr indent="-330200" lvl="0" marL="457200" rtl="0">
              <a:lnSpc>
                <a:spcPct val="115000"/>
              </a:lnSpc>
              <a:spcBef>
                <a:spcPts val="0"/>
              </a:spcBef>
              <a:spcAft>
                <a:spcPts val="1000"/>
              </a:spcAft>
              <a:buClr>
                <a:schemeClr val="dk1"/>
              </a:buClr>
              <a:buSzPct val="100000"/>
              <a:buFont typeface="Calibri"/>
              <a:buChar char="●"/>
            </a:pPr>
            <a:r>
              <a:rPr b="0" lang="en-US" sz="1600">
                <a:solidFill>
                  <a:schemeClr val="dk1"/>
                </a:solidFill>
                <a:latin typeface="Calibri"/>
                <a:ea typeface="Calibri"/>
                <a:cs typeface="Calibri"/>
                <a:sym typeface="Calibri"/>
              </a:rPr>
              <a:t>World Bank. (2015) </a:t>
            </a:r>
            <a:r>
              <a:rPr b="0" i="1" lang="en-US" sz="1600">
                <a:solidFill>
                  <a:schemeClr val="dk1"/>
                </a:solidFill>
                <a:latin typeface="Calibri"/>
                <a:ea typeface="Calibri"/>
                <a:cs typeface="Calibri"/>
                <a:sym typeface="Calibri"/>
              </a:rPr>
              <a:t>World Bank Open Data</a:t>
            </a:r>
            <a:r>
              <a:rPr b="0" lang="en-US" sz="1600">
                <a:solidFill>
                  <a:schemeClr val="dk1"/>
                </a:solidFill>
                <a:latin typeface="Calibri"/>
                <a:ea typeface="Calibri"/>
                <a:cs typeface="Calibri"/>
                <a:sym typeface="Calibri"/>
              </a:rPr>
              <a:t>. World Bank Group. </a:t>
            </a:r>
            <a:r>
              <a:rPr b="0" lang="en-US" sz="1600" u="sng">
                <a:solidFill>
                  <a:srgbClr val="1155CC"/>
                </a:solidFill>
                <a:latin typeface="Calibri"/>
                <a:ea typeface="Calibri"/>
                <a:cs typeface="Calibri"/>
                <a:sym typeface="Calibri"/>
                <a:hlinkClick r:id="rId5"/>
              </a:rPr>
              <a:t>http://data.worldbank.org</a:t>
            </a:r>
            <a:r>
              <a:rPr b="0" lang="en-US" sz="1600">
                <a:solidFill>
                  <a:schemeClr val="dk1"/>
                </a:solidFill>
                <a:latin typeface="Calibri"/>
                <a:ea typeface="Calibri"/>
                <a:cs typeface="Calibri"/>
                <a:sym typeface="Calibri"/>
              </a:rPr>
              <a:t>. </a:t>
            </a:r>
          </a:p>
          <a:p>
            <a:pPr indent="-330200" lvl="0" marL="457200" rtl="0">
              <a:lnSpc>
                <a:spcPct val="115000"/>
              </a:lnSpc>
              <a:spcBef>
                <a:spcPts val="0"/>
              </a:spcBef>
              <a:spcAft>
                <a:spcPts val="1000"/>
              </a:spcAft>
              <a:buClr>
                <a:schemeClr val="dk1"/>
              </a:buClr>
              <a:buSzPct val="100000"/>
              <a:buFont typeface="Calibri"/>
              <a:buChar char="●"/>
            </a:pPr>
            <a:r>
              <a:rPr b="0" lang="en-US" sz="1600">
                <a:solidFill>
                  <a:schemeClr val="dk1"/>
                </a:solidFill>
                <a:latin typeface="Calibri"/>
                <a:ea typeface="Calibri"/>
                <a:cs typeface="Calibri"/>
                <a:sym typeface="Calibri"/>
              </a:rPr>
              <a:t>Zady, M. “Correlation and Simple Least Squares Regression” (Aug 2000) </a:t>
            </a:r>
            <a:r>
              <a:rPr b="0" i="1" lang="en-US" sz="1600">
                <a:solidFill>
                  <a:schemeClr val="dk1"/>
                </a:solidFill>
                <a:latin typeface="Calibri"/>
                <a:ea typeface="Calibri"/>
                <a:cs typeface="Calibri"/>
                <a:sym typeface="Calibri"/>
              </a:rPr>
              <a:t>Westgard QC</a:t>
            </a:r>
            <a:r>
              <a:rPr b="0" lang="en-US" sz="1600">
                <a:solidFill>
                  <a:schemeClr val="dk1"/>
                </a:solidFill>
                <a:latin typeface="Calibri"/>
                <a:ea typeface="Calibri"/>
                <a:cs typeface="Calibri"/>
                <a:sym typeface="Calibri"/>
              </a:rPr>
              <a:t>. </a:t>
            </a:r>
            <a:r>
              <a:rPr b="0" lang="en-US" sz="1600" u="sng">
                <a:solidFill>
                  <a:srgbClr val="1155CC"/>
                </a:solidFill>
                <a:latin typeface="Calibri"/>
                <a:ea typeface="Calibri"/>
                <a:cs typeface="Calibri"/>
                <a:sym typeface="Calibri"/>
                <a:hlinkClick r:id="rId6"/>
              </a:rPr>
              <a:t>https://www.westgard.com/lesson42.htm</a:t>
            </a:r>
            <a:r>
              <a:rPr b="0" lang="en-US" sz="1600">
                <a:solidFill>
                  <a:schemeClr val="dk1"/>
                </a:solidFill>
                <a:latin typeface="Calibri"/>
                <a:ea typeface="Calibri"/>
                <a:cs typeface="Calibri"/>
                <a:sym typeface="Calibri"/>
              </a:rPr>
              <a:t>. </a:t>
            </a:r>
          </a:p>
          <a:p>
            <a:pPr indent="-330200" lvl="0" marL="457200" rtl="0">
              <a:lnSpc>
                <a:spcPct val="115000"/>
              </a:lnSpc>
              <a:spcBef>
                <a:spcPts val="0"/>
              </a:spcBef>
              <a:spcAft>
                <a:spcPts val="1000"/>
              </a:spcAft>
              <a:buClr>
                <a:schemeClr val="dk1"/>
              </a:buClr>
              <a:buSzPct val="100000"/>
              <a:buFont typeface="Calibri"/>
              <a:buChar char="●"/>
            </a:pPr>
            <a:r>
              <a:rPr b="0" lang="en-US" sz="1600">
                <a:solidFill>
                  <a:schemeClr val="dk1"/>
                </a:solidFill>
                <a:latin typeface="Calibri"/>
                <a:ea typeface="Calibri"/>
                <a:cs typeface="Calibri"/>
                <a:sym typeface="Calibri"/>
              </a:rPr>
              <a:t>Bokova, I in UNESCO. (2010). “Foreword.” </a:t>
            </a:r>
            <a:r>
              <a:rPr b="0" i="1" lang="en-US" sz="1600">
                <a:solidFill>
                  <a:schemeClr val="dk1"/>
                </a:solidFill>
                <a:latin typeface="Calibri"/>
                <a:ea typeface="Calibri"/>
                <a:cs typeface="Calibri"/>
                <a:sym typeface="Calibri"/>
              </a:rPr>
              <a:t>Engineering: Issues, Challenges and Opportunities for Development UNESCO Report.</a:t>
            </a:r>
            <a:r>
              <a:rPr b="0" lang="en-US" sz="1600">
                <a:solidFill>
                  <a:schemeClr val="dk1"/>
                </a:solidFill>
                <a:latin typeface="Calibri"/>
                <a:ea typeface="Calibri"/>
                <a:cs typeface="Calibri"/>
                <a:sym typeface="Calibri"/>
              </a:rPr>
              <a:t> </a:t>
            </a:r>
            <a:r>
              <a:rPr b="0" lang="en-US" sz="1600" u="sng">
                <a:solidFill>
                  <a:srgbClr val="1155CC"/>
                </a:solidFill>
                <a:latin typeface="Calibri"/>
                <a:ea typeface="Calibri"/>
                <a:cs typeface="Calibri"/>
                <a:sym typeface="Calibri"/>
                <a:hlinkClick r:id="rId7"/>
              </a:rPr>
              <a:t>http://unesdoc.unesco.org/images/0018/001897/189753e.pdf</a:t>
            </a:r>
            <a:r>
              <a:rPr b="0" lang="en-US" sz="1600">
                <a:solidFill>
                  <a:schemeClr val="dk1"/>
                </a:solidFill>
                <a:latin typeface="Calibri"/>
                <a:ea typeface="Calibri"/>
                <a:cs typeface="Calibri"/>
                <a:sym typeface="Calibri"/>
              </a:rPr>
              <a:t> .</a:t>
            </a:r>
          </a:p>
          <a:p>
            <a:pPr indent="-330200" lvl="0" marL="457200" rtl="0">
              <a:lnSpc>
                <a:spcPct val="115000"/>
              </a:lnSpc>
              <a:spcBef>
                <a:spcPts val="0"/>
              </a:spcBef>
              <a:spcAft>
                <a:spcPts val="1000"/>
              </a:spcAft>
              <a:buClr>
                <a:schemeClr val="dk1"/>
              </a:buClr>
              <a:buSzPct val="100000"/>
              <a:buFont typeface="Calibri"/>
              <a:buChar char="●"/>
            </a:pPr>
            <a:r>
              <a:rPr b="0" lang="en-US" sz="1600">
                <a:solidFill>
                  <a:schemeClr val="dk1"/>
                </a:solidFill>
                <a:latin typeface="Calibri"/>
                <a:ea typeface="Calibri"/>
                <a:cs typeface="Calibri"/>
                <a:sym typeface="Calibri"/>
              </a:rPr>
              <a:t>Chickering, D. and D. Heckerman. (Jul 31 1997) “Scalable Methods for Learning Bayesian Networks”. Microsoft Corporation (assignee). Patent 7,251,636. </a:t>
            </a:r>
            <a:r>
              <a:rPr b="0" lang="en-US" sz="1600" u="sng">
                <a:solidFill>
                  <a:srgbClr val="1155CC"/>
                </a:solidFill>
                <a:latin typeface="Calibri"/>
                <a:ea typeface="Calibri"/>
                <a:cs typeface="Calibri"/>
                <a:sym typeface="Calibri"/>
                <a:hlinkClick r:id="rId8"/>
              </a:rPr>
              <a:t>http://patentimages.storage.googleapis.com/pdfs/US7251636.pdf</a:t>
            </a:r>
            <a:r>
              <a:rPr b="0" lang="en-US" sz="1600">
                <a:solidFill>
                  <a:schemeClr val="dk1"/>
                </a:solidFill>
                <a:latin typeface="Calibri"/>
                <a:ea typeface="Calibri"/>
                <a:cs typeface="Calibri"/>
                <a:sym typeface="Calibri"/>
              </a:rPr>
              <a:t> </a:t>
            </a:r>
          </a:p>
        </p:txBody>
      </p:sp>
      <p:sp>
        <p:nvSpPr>
          <p:cNvPr id="1175" name="Shape 1175"/>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1176" name="Shape 1176"/>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b="1" lang="en-US">
                <a:solidFill>
                  <a:schemeClr val="dk2"/>
                </a:solidFill>
              </a:rPr>
              <a:t>‹#›</a:t>
            </a:fld>
          </a:p>
        </p:txBody>
      </p:sp>
      <p:sp>
        <p:nvSpPr>
          <p:cNvPr id="1177" name="Shape 1177"/>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2" name="Shape 1182"/>
        <p:cNvGrpSpPr/>
        <p:nvPr/>
      </p:nvGrpSpPr>
      <p:grpSpPr>
        <a:xfrm>
          <a:off x="0" y="0"/>
          <a:ext cx="0" cy="0"/>
          <a:chOff x="0" y="0"/>
          <a:chExt cx="0" cy="0"/>
        </a:xfrm>
      </p:grpSpPr>
      <p:sp>
        <p:nvSpPr>
          <p:cNvPr id="1183" name="Shape 1183"/>
          <p:cNvSpPr txBox="1"/>
          <p:nvPr>
            <p:ph type="title"/>
          </p:nvPr>
        </p:nvSpPr>
        <p:spPr>
          <a:xfrm>
            <a:off x="384050" y="562375"/>
            <a:ext cx="8476500" cy="484799"/>
          </a:xfrm>
          <a:prstGeom prst="rect">
            <a:avLst/>
          </a:prstGeom>
        </p:spPr>
        <p:txBody>
          <a:bodyPr anchorCtr="0" anchor="ctr" bIns="91425" lIns="91425" rIns="91425" tIns="91425">
            <a:noAutofit/>
          </a:bodyPr>
          <a:lstStyle/>
          <a:p>
            <a:pPr>
              <a:spcBef>
                <a:spcPts val="0"/>
              </a:spcBef>
              <a:buNone/>
            </a:pPr>
            <a:r>
              <a:rPr lang="en-US"/>
              <a:t>References</a:t>
            </a:r>
          </a:p>
        </p:txBody>
      </p:sp>
      <p:sp>
        <p:nvSpPr>
          <p:cNvPr id="1184" name="Shape 1184"/>
          <p:cNvSpPr txBox="1"/>
          <p:nvPr>
            <p:ph idx="1" type="body"/>
          </p:nvPr>
        </p:nvSpPr>
        <p:spPr>
          <a:xfrm>
            <a:off x="384050" y="1057727"/>
            <a:ext cx="8476500" cy="5298599"/>
          </a:xfrm>
          <a:prstGeom prst="rect">
            <a:avLst/>
          </a:prstGeom>
        </p:spPr>
        <p:txBody>
          <a:bodyPr anchorCtr="0" anchor="t" bIns="91425" lIns="91425" rIns="91425" tIns="91425">
            <a:noAutofit/>
          </a:bodyPr>
          <a:lstStyle/>
          <a:p>
            <a:pPr indent="-330200" lvl="0" marL="457200" marR="0" rtl="0">
              <a:lnSpc>
                <a:spcPct val="115000"/>
              </a:lnSpc>
              <a:spcBef>
                <a:spcPts val="0"/>
              </a:spcBef>
              <a:spcAft>
                <a:spcPts val="1000"/>
              </a:spcAft>
              <a:buClr>
                <a:schemeClr val="dk1"/>
              </a:buClr>
              <a:buSzPct val="100000"/>
              <a:buFont typeface="Calibri"/>
              <a:buChar char="●"/>
            </a:pPr>
            <a:r>
              <a:rPr b="0" lang="en-US" sz="1600">
                <a:solidFill>
                  <a:schemeClr val="dk1"/>
                </a:solidFill>
                <a:latin typeface="Calibri"/>
                <a:ea typeface="Calibri"/>
                <a:cs typeface="Calibri"/>
                <a:sym typeface="Calibri"/>
              </a:rPr>
              <a:t>Cooper, G. and  Herskovits, E. (Oct 1992) “A Bayesian Method for the Induction of Probabilistic Networks from Data.” Machine Learning. Volume 9, Issue 4, pp 309-347. Springer International. </a:t>
            </a:r>
            <a:r>
              <a:rPr b="0" lang="en-US" sz="1600">
                <a:solidFill>
                  <a:schemeClr val="dk1"/>
                </a:solidFill>
                <a:latin typeface="Calibri"/>
                <a:ea typeface="Calibri"/>
                <a:cs typeface="Calibri"/>
                <a:sym typeface="Calibri"/>
                <a:hlinkClick r:id="rId3"/>
              </a:rPr>
              <a:t>http://link.springer.com/article/10.1007%2FBF00994110</a:t>
            </a:r>
          </a:p>
          <a:p>
            <a:pPr indent="-330200" lvl="0" marL="457200" marR="0" rtl="0">
              <a:lnSpc>
                <a:spcPct val="115000"/>
              </a:lnSpc>
              <a:spcBef>
                <a:spcPts val="0"/>
              </a:spcBef>
              <a:spcAft>
                <a:spcPts val="1000"/>
              </a:spcAft>
              <a:buClr>
                <a:schemeClr val="dk1"/>
              </a:buClr>
              <a:buSzPct val="100000"/>
              <a:buFont typeface="Calibri"/>
              <a:buChar char="●"/>
            </a:pPr>
            <a:r>
              <a:rPr b="0" lang="en-US" sz="1600">
                <a:solidFill>
                  <a:schemeClr val="dk1"/>
                </a:solidFill>
                <a:latin typeface="Calibri"/>
                <a:ea typeface="Calibri"/>
                <a:cs typeface="Calibri"/>
                <a:sym typeface="Calibri"/>
              </a:rPr>
              <a:t>Drahokoupil, J. “Investment incentive.” (May 30 2013) Encyclopædia Britannica Online. Encyclopædia Britannica Inc, </a:t>
            </a:r>
            <a:r>
              <a:rPr b="0" lang="en-US" sz="1600">
                <a:solidFill>
                  <a:schemeClr val="dk1"/>
                </a:solidFill>
                <a:latin typeface="Calibri"/>
                <a:ea typeface="Calibri"/>
                <a:cs typeface="Calibri"/>
                <a:sym typeface="Calibri"/>
                <a:hlinkClick r:id="rId4"/>
              </a:rPr>
              <a:t>http://www.britannica.com/EBchecked/topic/1929166/investment-incentive</a:t>
            </a:r>
            <a:r>
              <a:rPr b="0" lang="en-US" sz="1600">
                <a:solidFill>
                  <a:schemeClr val="dk1"/>
                </a:solidFill>
                <a:latin typeface="Calibri"/>
                <a:ea typeface="Calibri"/>
                <a:cs typeface="Calibri"/>
                <a:sym typeface="Calibri"/>
              </a:rPr>
              <a:t>.</a:t>
            </a:r>
          </a:p>
          <a:p>
            <a:pPr indent="-330200" lvl="0" marL="457200" marR="0" rtl="0">
              <a:lnSpc>
                <a:spcPct val="115000"/>
              </a:lnSpc>
              <a:spcBef>
                <a:spcPts val="0"/>
              </a:spcBef>
              <a:spcAft>
                <a:spcPts val="1000"/>
              </a:spcAft>
              <a:buClr>
                <a:schemeClr val="dk1"/>
              </a:buClr>
              <a:buSzPct val="100000"/>
              <a:buFont typeface="Calibri"/>
              <a:buChar char="●"/>
            </a:pPr>
            <a:r>
              <a:rPr b="0" lang="en-US" sz="1600">
                <a:solidFill>
                  <a:schemeClr val="dk1"/>
                </a:solidFill>
                <a:latin typeface="Calibri"/>
                <a:ea typeface="Calibri"/>
                <a:cs typeface="Calibri"/>
                <a:sym typeface="Calibri"/>
              </a:rPr>
              <a:t>Friedman, N., Nachman, I., Peér, D., (1999) “Learning of Bayesian Network Structure from Massive Datasets: The ‘Sparse Candidate’ Algorithm.” UAI'99 Proceedings of the Fifteenth conference on Uncertainty in artificial intelligence, pp 206-215. </a:t>
            </a:r>
            <a:r>
              <a:rPr b="0" lang="en-US" sz="1600">
                <a:solidFill>
                  <a:schemeClr val="dk1"/>
                </a:solidFill>
                <a:latin typeface="Calibri"/>
                <a:ea typeface="Calibri"/>
                <a:cs typeface="Calibri"/>
                <a:sym typeface="Calibri"/>
                <a:hlinkClick r:id="rId5"/>
              </a:rPr>
              <a:t>http://dl.acm.org/citation.cfm?id=2073820</a:t>
            </a:r>
            <a:r>
              <a:rPr b="0" lang="en-US" sz="1600">
                <a:solidFill>
                  <a:schemeClr val="dk1"/>
                </a:solidFill>
                <a:latin typeface="Calibri"/>
                <a:ea typeface="Calibri"/>
                <a:cs typeface="Calibri"/>
                <a:sym typeface="Calibri"/>
              </a:rPr>
              <a:t>. </a:t>
            </a:r>
          </a:p>
          <a:p>
            <a:pPr indent="-330200" lvl="0" marL="457200" marR="0" rtl="0">
              <a:lnSpc>
                <a:spcPct val="115000"/>
              </a:lnSpc>
              <a:spcBef>
                <a:spcPts val="0"/>
              </a:spcBef>
              <a:spcAft>
                <a:spcPts val="1000"/>
              </a:spcAft>
              <a:buClr>
                <a:schemeClr val="dk1"/>
              </a:buClr>
              <a:buSzPct val="100000"/>
              <a:buFont typeface="Calibri"/>
              <a:buChar char="●"/>
            </a:pPr>
            <a:r>
              <a:rPr b="0" lang="en-US" sz="1600">
                <a:solidFill>
                  <a:schemeClr val="dk1"/>
                </a:solidFill>
                <a:latin typeface="Calibri"/>
                <a:ea typeface="Calibri"/>
                <a:cs typeface="Calibri"/>
                <a:sym typeface="Calibri"/>
              </a:rPr>
              <a:t>Helman, P., Veroff, R., Atlas, S., and Willman, C. (January 20, 2005) “A Bayesian Network Classification Methodology for Gene Expression Data.” Journal of Computational Biology, Vol. 11, Issue 4. </a:t>
            </a:r>
            <a:r>
              <a:rPr b="0" lang="en-US" sz="1600">
                <a:solidFill>
                  <a:schemeClr val="dk1"/>
                </a:solidFill>
                <a:latin typeface="Calibri"/>
                <a:ea typeface="Calibri"/>
                <a:cs typeface="Calibri"/>
                <a:sym typeface="Calibri"/>
                <a:hlinkClick r:id="rId6"/>
              </a:rPr>
              <a:t>http://online.liebertpub.com/doi/abs/10.1089/cmb.2004.11.581</a:t>
            </a:r>
            <a:r>
              <a:rPr b="0" lang="en-US" sz="1600">
                <a:solidFill>
                  <a:schemeClr val="dk1"/>
                </a:solidFill>
                <a:latin typeface="Calibri"/>
                <a:ea typeface="Calibri"/>
                <a:cs typeface="Calibri"/>
                <a:sym typeface="Calibri"/>
              </a:rPr>
              <a:t> .</a:t>
            </a:r>
          </a:p>
          <a:p>
            <a:pPr indent="-330200" lvl="0" marL="457200" marR="0" rtl="0">
              <a:lnSpc>
                <a:spcPct val="115000"/>
              </a:lnSpc>
              <a:spcBef>
                <a:spcPts val="0"/>
              </a:spcBef>
              <a:spcAft>
                <a:spcPts val="1000"/>
              </a:spcAft>
              <a:buClr>
                <a:schemeClr val="dk1"/>
              </a:buClr>
              <a:buSzPct val="100000"/>
              <a:buFont typeface="Calibri"/>
              <a:buChar char="●"/>
            </a:pPr>
            <a:r>
              <a:rPr b="0" lang="en-US" sz="1600">
                <a:solidFill>
                  <a:schemeClr val="dk1"/>
                </a:solidFill>
                <a:latin typeface="Calibri"/>
                <a:ea typeface="Calibri"/>
                <a:cs typeface="Calibri"/>
                <a:sym typeface="Calibri"/>
              </a:rPr>
              <a:t>Sangram Singh, et al. "What is the difference between the manufacturing sector and the industrial sector?" Quora. </a:t>
            </a:r>
            <a:r>
              <a:rPr b="0" lang="en-US" sz="1600">
                <a:solidFill>
                  <a:schemeClr val="dk1"/>
                </a:solidFill>
                <a:latin typeface="Calibri"/>
                <a:ea typeface="Calibri"/>
                <a:cs typeface="Calibri"/>
                <a:sym typeface="Calibri"/>
                <a:hlinkClick r:id="rId7"/>
              </a:rPr>
              <a:t>http://www.quora.com/What-is-the-difference-between-the-manufacturing-sector-and-the-industrial-sector</a:t>
            </a:r>
            <a:r>
              <a:rPr b="0" lang="en-US" sz="1600">
                <a:solidFill>
                  <a:schemeClr val="dk1"/>
                </a:solidFill>
                <a:latin typeface="Calibri"/>
                <a:ea typeface="Calibri"/>
                <a:cs typeface="Calibri"/>
                <a:sym typeface="Calibri"/>
              </a:rPr>
              <a:t>.</a:t>
            </a:r>
          </a:p>
          <a:p>
            <a:pPr indent="0" lvl="0" marL="0" rtl="0">
              <a:lnSpc>
                <a:spcPct val="115000"/>
              </a:lnSpc>
              <a:spcBef>
                <a:spcPts val="0"/>
              </a:spcBef>
              <a:spcAft>
                <a:spcPts val="1000"/>
              </a:spcAft>
              <a:buNone/>
            </a:pPr>
            <a:r>
              <a:t/>
            </a:r>
            <a:endParaRPr b="0" sz="1200">
              <a:solidFill>
                <a:schemeClr val="dk1"/>
              </a:solidFill>
              <a:latin typeface="Calibri"/>
              <a:ea typeface="Calibri"/>
              <a:cs typeface="Calibri"/>
              <a:sym typeface="Calibri"/>
            </a:endParaRPr>
          </a:p>
          <a:p>
            <a:pPr indent="0" lvl="0" marL="0" rtl="0">
              <a:lnSpc>
                <a:spcPct val="115000"/>
              </a:lnSpc>
              <a:spcBef>
                <a:spcPts val="0"/>
              </a:spcBef>
              <a:spcAft>
                <a:spcPts val="1000"/>
              </a:spcAft>
              <a:buNone/>
            </a:pPr>
            <a:r>
              <a:t/>
            </a:r>
            <a:endParaRPr b="0" sz="1200">
              <a:solidFill>
                <a:schemeClr val="dk1"/>
              </a:solidFill>
              <a:latin typeface="Calibri"/>
              <a:ea typeface="Calibri"/>
              <a:cs typeface="Calibri"/>
              <a:sym typeface="Calibri"/>
            </a:endParaRPr>
          </a:p>
          <a:p>
            <a:pPr>
              <a:spcBef>
                <a:spcPts val="0"/>
              </a:spcBef>
              <a:buNone/>
            </a:pPr>
            <a:r>
              <a:t/>
            </a:r>
            <a:endParaRPr sz="1200"/>
          </a:p>
        </p:txBody>
      </p:sp>
      <p:sp>
        <p:nvSpPr>
          <p:cNvPr id="1185" name="Shape 1185"/>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1186" name="Shape 1186"/>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1187" name="Shape 1187"/>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2" name="Shape 1192"/>
        <p:cNvGrpSpPr/>
        <p:nvPr/>
      </p:nvGrpSpPr>
      <p:grpSpPr>
        <a:xfrm>
          <a:off x="0" y="0"/>
          <a:ext cx="0" cy="0"/>
          <a:chOff x="0" y="0"/>
          <a:chExt cx="0" cy="0"/>
        </a:xfrm>
      </p:grpSpPr>
      <p:sp>
        <p:nvSpPr>
          <p:cNvPr id="1193" name="Shape 1193"/>
          <p:cNvSpPr txBox="1"/>
          <p:nvPr>
            <p:ph type="title"/>
          </p:nvPr>
        </p:nvSpPr>
        <p:spPr>
          <a:xfrm>
            <a:off x="384050" y="562375"/>
            <a:ext cx="8476500" cy="484799"/>
          </a:xfrm>
          <a:prstGeom prst="rect">
            <a:avLst/>
          </a:prstGeom>
        </p:spPr>
        <p:txBody>
          <a:bodyPr anchorCtr="0" anchor="ctr" bIns="91425" lIns="91425" rIns="91425" tIns="91425">
            <a:noAutofit/>
          </a:bodyPr>
          <a:lstStyle/>
          <a:p>
            <a:pPr lvl="0" rtl="0" algn="ctr">
              <a:spcBef>
                <a:spcPts val="0"/>
              </a:spcBef>
              <a:buNone/>
            </a:pPr>
            <a:r>
              <a:rPr lang="en-US"/>
              <a:t>References</a:t>
            </a:r>
          </a:p>
        </p:txBody>
      </p:sp>
      <p:sp>
        <p:nvSpPr>
          <p:cNvPr id="1194" name="Shape 1194"/>
          <p:cNvSpPr txBox="1"/>
          <p:nvPr>
            <p:ph idx="1" type="body"/>
          </p:nvPr>
        </p:nvSpPr>
        <p:spPr>
          <a:xfrm>
            <a:off x="457200" y="1076075"/>
            <a:ext cx="8567999" cy="2450099"/>
          </a:xfrm>
          <a:prstGeom prst="rect">
            <a:avLst/>
          </a:prstGeom>
        </p:spPr>
        <p:txBody>
          <a:bodyPr anchorCtr="0" anchor="t" bIns="91425" lIns="91425" rIns="91425" tIns="91425">
            <a:noAutofit/>
          </a:bodyPr>
          <a:lstStyle/>
          <a:p>
            <a:pPr indent="-330200" lvl="0" marL="457200" rtl="0">
              <a:lnSpc>
                <a:spcPct val="115000"/>
              </a:lnSpc>
              <a:spcBef>
                <a:spcPts val="0"/>
              </a:spcBef>
              <a:spcAft>
                <a:spcPts val="1000"/>
              </a:spcAft>
              <a:buClr>
                <a:schemeClr val="dk1"/>
              </a:buClr>
              <a:buSzPct val="100000"/>
              <a:buFont typeface="Calibri"/>
              <a:buChar char="●"/>
            </a:pPr>
            <a:r>
              <a:rPr b="0" lang="en-US" sz="1600">
                <a:solidFill>
                  <a:schemeClr val="dk1"/>
                </a:solidFill>
                <a:latin typeface="Calibri"/>
                <a:ea typeface="Calibri"/>
                <a:cs typeface="Calibri"/>
                <a:sym typeface="Calibri"/>
              </a:rPr>
              <a:t>"Unemployment, total (% of total labor force) (national estimate)." The World Bank. http: // data. worldbank.org/indicator/SL.UEM.TOTL.NE.ZS.</a:t>
            </a:r>
          </a:p>
          <a:p>
            <a:pPr indent="-330200" lvl="0" marL="457200" rtl="0">
              <a:lnSpc>
                <a:spcPct val="115000"/>
              </a:lnSpc>
              <a:spcBef>
                <a:spcPts val="0"/>
              </a:spcBef>
              <a:spcAft>
                <a:spcPts val="1000"/>
              </a:spcAft>
              <a:buClr>
                <a:schemeClr val="dk1"/>
              </a:buClr>
              <a:buSzPct val="100000"/>
              <a:buFont typeface="Calibri"/>
              <a:buChar char="●"/>
            </a:pPr>
            <a:r>
              <a:rPr b="0" lang="en-US" sz="1600">
                <a:solidFill>
                  <a:schemeClr val="dk1"/>
                </a:solidFill>
                <a:latin typeface="Calibri"/>
                <a:ea typeface="Calibri"/>
                <a:cs typeface="Calibri"/>
                <a:sym typeface="Calibri"/>
              </a:rPr>
              <a:t>"Main statistics (annual) - Unemployment" _LABORSTA Internet_  http: // laborsta.ilo.org /applv8 /data /c3e.html.</a:t>
            </a:r>
          </a:p>
          <a:p>
            <a:pPr indent="-330200" lvl="0" marL="457200" rtl="0">
              <a:lnSpc>
                <a:spcPct val="115000"/>
              </a:lnSpc>
              <a:spcBef>
                <a:spcPts val="0"/>
              </a:spcBef>
              <a:spcAft>
                <a:spcPts val="1000"/>
              </a:spcAft>
              <a:buClr>
                <a:schemeClr val="dk1"/>
              </a:buClr>
              <a:buSzPct val="100000"/>
              <a:buFont typeface="Calibri"/>
              <a:buChar char="●"/>
            </a:pPr>
            <a:r>
              <a:rPr b="0" lang="en-US" sz="1600">
                <a:solidFill>
                  <a:schemeClr val="dk1"/>
                </a:solidFill>
                <a:latin typeface="Calibri"/>
                <a:ea typeface="Calibri"/>
                <a:cs typeface="Calibri"/>
                <a:sym typeface="Calibri"/>
              </a:rPr>
              <a:t>“Indicator 8: Educational Attainment of the Youth Labour Force." _Youth Labour Market Indicators_. Youth Employment Network. http://www.ilo.org/public/english/employment/yen/whatwedo/projects/indicators/8.html.</a:t>
            </a:r>
          </a:p>
        </p:txBody>
      </p:sp>
      <p:sp>
        <p:nvSpPr>
          <p:cNvPr id="1195" name="Shape 1195"/>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1196" name="Shape 1196"/>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
        <p:nvSpPr>
          <p:cNvPr id="1197" name="Shape 1197"/>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2" name="Shape 1202"/>
        <p:cNvGrpSpPr/>
        <p:nvPr/>
      </p:nvGrpSpPr>
      <p:grpSpPr>
        <a:xfrm>
          <a:off x="0" y="0"/>
          <a:ext cx="0" cy="0"/>
          <a:chOff x="0" y="0"/>
          <a:chExt cx="0" cy="0"/>
        </a:xfrm>
      </p:grpSpPr>
      <p:pic>
        <p:nvPicPr>
          <p:cNvPr id="1203" name="Shape 1203"/>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204" name="Shape 1204"/>
          <p:cNvSpPr/>
          <p:nvPr/>
        </p:nvSpPr>
        <p:spPr>
          <a:xfrm>
            <a:off x="1219200" y="2183296"/>
            <a:ext cx="6858000" cy="2083799"/>
          </a:xfrm>
          <a:prstGeom prst="rect">
            <a:avLst/>
          </a:prstGeom>
          <a:noFill/>
          <a:ln>
            <a:noFill/>
          </a:ln>
        </p:spPr>
        <p:txBody>
          <a:bodyPr anchorCtr="0" anchor="t" bIns="45700" lIns="91425" rIns="91425" tIns="45700">
            <a:noAutofit/>
          </a:bodyPr>
          <a:lstStyle/>
          <a:p>
            <a:pPr indent="0" lvl="1" marL="457200" marR="0" rtl="0" algn="ctr">
              <a:lnSpc>
                <a:spcPct val="150000"/>
              </a:lnSpc>
              <a:spcBef>
                <a:spcPts val="0"/>
              </a:spcBef>
              <a:buSzPct val="25000"/>
              <a:buNone/>
            </a:pPr>
            <a:r>
              <a:rPr b="1" baseline="0" i="0" lang="en-US" sz="9600" u="none" cap="none" strike="noStrike">
                <a:solidFill>
                  <a:schemeClr val="dk1"/>
                </a:solidFill>
                <a:latin typeface="Quattrocento"/>
                <a:ea typeface="Quattrocento"/>
                <a:cs typeface="Quattrocento"/>
                <a:sym typeface="Quattrocento"/>
              </a:rPr>
              <a:t>Thank You</a:t>
            </a:r>
          </a:p>
        </p:txBody>
      </p:sp>
      <p:sp>
        <p:nvSpPr>
          <p:cNvPr id="1205" name="Shape 1205"/>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177" name="Shape 177"/>
          <p:cNvSpPr txBox="1"/>
          <p:nvPr>
            <p:ph idx="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sp>
        <p:nvSpPr>
          <p:cNvPr id="178" name="Shape 178"/>
          <p:cNvSpPr/>
          <p:nvPr/>
        </p:nvSpPr>
        <p:spPr>
          <a:xfrm>
            <a:off x="377300" y="1966225"/>
            <a:ext cx="5753699" cy="4292999"/>
          </a:xfrm>
          <a:prstGeom prst="roundRect">
            <a:avLst>
              <a:gd fmla="val 4755" name="adj"/>
            </a:avLst>
          </a:prstGeom>
          <a:noFill/>
          <a:ln cap="flat" w="50800">
            <a:solidFill>
              <a:srgbClr val="FFC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9" name="Shape 179"/>
          <p:cNvSpPr/>
          <p:nvPr/>
        </p:nvSpPr>
        <p:spPr>
          <a:xfrm>
            <a:off x="550775" y="3477775"/>
            <a:ext cx="5480399" cy="540899"/>
          </a:xfrm>
          <a:prstGeom prst="roundRect">
            <a:avLst>
              <a:gd fmla="val 16667" name="adj"/>
            </a:avLst>
          </a:prstGeom>
          <a:solidFill>
            <a:srgbClr val="B7B7B7"/>
          </a:solidFill>
          <a:ln cap="flat" w="1905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45833"/>
              <a:buFont typeface="Arial"/>
              <a:buNone/>
            </a:pPr>
            <a:r>
              <a:rPr b="1" lang="en-US" sz="2400">
                <a:solidFill>
                  <a:srgbClr val="999999"/>
                </a:solidFill>
                <a:latin typeface="Quattrocento"/>
                <a:ea typeface="Quattrocento"/>
                <a:cs typeface="Quattrocento"/>
                <a:sym typeface="Quattrocento"/>
              </a:rPr>
              <a:t>Related Works</a:t>
            </a:r>
          </a:p>
        </p:txBody>
      </p:sp>
      <p:sp>
        <p:nvSpPr>
          <p:cNvPr id="180" name="Shape 180"/>
          <p:cNvSpPr/>
          <p:nvPr/>
        </p:nvSpPr>
        <p:spPr>
          <a:xfrm>
            <a:off x="569125" y="4167150"/>
            <a:ext cx="5462100" cy="553200"/>
          </a:xfrm>
          <a:prstGeom prst="roundRect">
            <a:avLst>
              <a:gd fmla="val 16667" name="adj"/>
            </a:avLst>
          </a:prstGeom>
          <a:solidFill>
            <a:srgbClr val="B7B7B7"/>
          </a:solidFill>
          <a:ln cap="flat" w="1905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45833"/>
              <a:buFont typeface="Arial"/>
              <a:buNone/>
            </a:pPr>
            <a:r>
              <a:rPr b="1" lang="en-US" sz="2400">
                <a:solidFill>
                  <a:srgbClr val="999999"/>
                </a:solidFill>
                <a:latin typeface="Quattrocento"/>
                <a:ea typeface="Quattrocento"/>
                <a:cs typeface="Quattrocento"/>
                <a:sym typeface="Quattrocento"/>
              </a:rPr>
              <a:t>Proposed Method &amp; Implementation</a:t>
            </a:r>
          </a:p>
        </p:txBody>
      </p:sp>
      <p:sp>
        <p:nvSpPr>
          <p:cNvPr id="181" name="Shape 181"/>
          <p:cNvSpPr/>
          <p:nvPr/>
        </p:nvSpPr>
        <p:spPr>
          <a:xfrm>
            <a:off x="532322" y="4857000"/>
            <a:ext cx="5462100" cy="553200"/>
          </a:xfrm>
          <a:prstGeom prst="roundRect">
            <a:avLst>
              <a:gd fmla="val 16667" name="adj"/>
            </a:avLst>
          </a:prstGeom>
          <a:solidFill>
            <a:srgbClr val="B7B7B7"/>
          </a:solidFill>
          <a:ln cap="flat" w="1905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45833"/>
              <a:buFont typeface="Arial"/>
              <a:buNone/>
            </a:pPr>
            <a:r>
              <a:rPr b="1" lang="en-US" sz="2400">
                <a:solidFill>
                  <a:srgbClr val="999999"/>
                </a:solidFill>
                <a:latin typeface="Quattrocento"/>
                <a:ea typeface="Quattrocento"/>
                <a:cs typeface="Quattrocento"/>
                <a:sym typeface="Quattrocento"/>
              </a:rPr>
              <a:t>Experimental Results</a:t>
            </a:r>
          </a:p>
        </p:txBody>
      </p:sp>
      <p:sp>
        <p:nvSpPr>
          <p:cNvPr id="182" name="Shape 182"/>
          <p:cNvSpPr/>
          <p:nvPr/>
        </p:nvSpPr>
        <p:spPr>
          <a:xfrm>
            <a:off x="393374" y="1228400"/>
            <a:ext cx="5592900" cy="533399"/>
          </a:xfrm>
          <a:prstGeom prst="roundRect">
            <a:avLst>
              <a:gd fmla="val 16667" name="adj"/>
            </a:avLst>
          </a:prstGeom>
          <a:gradFill>
            <a:gsLst>
              <a:gs pos="0">
                <a:srgbClr val="D09A12"/>
              </a:gs>
              <a:gs pos="27000">
                <a:srgbClr val="D09A12"/>
              </a:gs>
              <a:gs pos="79000">
                <a:srgbClr val="FFC000"/>
              </a:gs>
              <a:gs pos="100000">
                <a:srgbClr val="FFC000"/>
              </a:gs>
            </a:gsLst>
            <a:lin ang="16200037" scaled="0"/>
          </a:gradFill>
          <a:ln cap="flat" w="9525">
            <a:solidFill>
              <a:srgbClr val="F6923F"/>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800">
                <a:solidFill>
                  <a:schemeClr val="dk1"/>
                </a:solidFill>
                <a:latin typeface="Georgia"/>
                <a:ea typeface="Georgia"/>
                <a:cs typeface="Georgia"/>
                <a:sym typeface="Georgia"/>
              </a:rPr>
              <a:t>Agenda</a:t>
            </a:r>
          </a:p>
        </p:txBody>
      </p:sp>
      <p:sp>
        <p:nvSpPr>
          <p:cNvPr id="183" name="Shape 183"/>
          <p:cNvSpPr/>
          <p:nvPr/>
        </p:nvSpPr>
        <p:spPr>
          <a:xfrm>
            <a:off x="549174" y="2110225"/>
            <a:ext cx="5480399" cy="540899"/>
          </a:xfrm>
          <a:prstGeom prst="roundRect">
            <a:avLst>
              <a:gd fmla="val 16667" name="adj"/>
            </a:avLst>
          </a:prstGeom>
          <a:solidFill>
            <a:srgbClr val="B7B7B7"/>
          </a:solidFill>
          <a:ln cap="flat" w="1905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45833"/>
              <a:buFont typeface="Arial"/>
              <a:buNone/>
            </a:pPr>
            <a:r>
              <a:rPr b="1" lang="en-US" sz="2400">
                <a:solidFill>
                  <a:srgbClr val="999999"/>
                </a:solidFill>
                <a:latin typeface="Quattrocento"/>
                <a:ea typeface="Quattrocento"/>
                <a:cs typeface="Quattrocento"/>
                <a:sym typeface="Quattrocento"/>
              </a:rPr>
              <a:t>Introduction &amp; Motivation</a:t>
            </a:r>
          </a:p>
        </p:txBody>
      </p:sp>
      <p:sp>
        <p:nvSpPr>
          <p:cNvPr id="184" name="Shape 184"/>
          <p:cNvSpPr/>
          <p:nvPr/>
        </p:nvSpPr>
        <p:spPr>
          <a:xfrm>
            <a:off x="539098" y="5562600"/>
            <a:ext cx="5462100" cy="553200"/>
          </a:xfrm>
          <a:prstGeom prst="roundRect">
            <a:avLst>
              <a:gd fmla="val 16667" name="adj"/>
            </a:avLst>
          </a:prstGeom>
          <a:solidFill>
            <a:srgbClr val="B7B7B7"/>
          </a:solidFill>
          <a:ln cap="flat" w="19050">
            <a:solidFill>
              <a:schemeClr val="dk2"/>
            </a:solidFill>
            <a:prstDash val="solid"/>
            <a:round/>
            <a:headEnd len="med" w="med" type="none"/>
            <a:tailEnd len="med" w="med" type="none"/>
          </a:ln>
        </p:spPr>
        <p:txBody>
          <a:bodyPr anchorCtr="0" anchor="ctr" bIns="45700" lIns="91425" rIns="91425" tIns="45700">
            <a:noAutofit/>
          </a:bodyPr>
          <a:lstStyle/>
          <a:p>
            <a:pPr lvl="0" rtl="0" algn="ctr">
              <a:spcBef>
                <a:spcPts val="0"/>
              </a:spcBef>
              <a:buSzPct val="45833"/>
              <a:buNone/>
            </a:pPr>
            <a:r>
              <a:rPr b="1" lang="en-US" sz="2400">
                <a:solidFill>
                  <a:srgbClr val="999999"/>
                </a:solidFill>
                <a:latin typeface="Quattrocento"/>
                <a:ea typeface="Quattrocento"/>
                <a:cs typeface="Quattrocento"/>
                <a:sym typeface="Quattrocento"/>
              </a:rPr>
              <a:t>Conclusion</a:t>
            </a:r>
          </a:p>
        </p:txBody>
      </p:sp>
      <p:sp>
        <p:nvSpPr>
          <p:cNvPr id="185" name="Shape 185"/>
          <p:cNvSpPr txBox="1"/>
          <p:nvPr/>
        </p:nvSpPr>
        <p:spPr>
          <a:xfrm>
            <a:off x="309687" y="61942"/>
            <a:ext cx="5592900" cy="198300"/>
          </a:xfrm>
          <a:prstGeom prst="rect">
            <a:avLst/>
          </a:prstGeom>
          <a:noFill/>
          <a:ln>
            <a:noFill/>
          </a:ln>
        </p:spPr>
        <p:txBody>
          <a:bodyPr anchorCtr="0" anchor="ctr" bIns="91425" lIns="91425" rIns="91425" tIns="91425">
            <a:noAutofit/>
          </a:bodyPr>
          <a:lstStyle/>
          <a:p>
            <a:pPr lvl="0" rtl="0">
              <a:spcBef>
                <a:spcPts val="0"/>
              </a:spcBef>
              <a:buNone/>
            </a:pPr>
            <a:r>
              <a:rPr b="1" lang="en-US" sz="900">
                <a:solidFill>
                  <a:schemeClr val="dk1"/>
                </a:solidFill>
                <a:latin typeface="Constantia"/>
                <a:ea typeface="Constantia"/>
                <a:cs typeface="Constantia"/>
                <a:sym typeface="Constantia"/>
              </a:rPr>
              <a:t>An STE-based methodology for constructing Bayesian Belief Networks</a:t>
            </a:r>
          </a:p>
        </p:txBody>
      </p:sp>
      <p:sp>
        <p:nvSpPr>
          <p:cNvPr id="186" name="Shape 186"/>
          <p:cNvSpPr/>
          <p:nvPr/>
        </p:nvSpPr>
        <p:spPr>
          <a:xfrm>
            <a:off x="549177" y="2796025"/>
            <a:ext cx="5462100" cy="540899"/>
          </a:xfrm>
          <a:prstGeom prst="roundRect">
            <a:avLst>
              <a:gd fmla="val 16667" name="adj"/>
            </a:avLst>
          </a:prstGeom>
          <a:gradFill>
            <a:gsLst>
              <a:gs pos="0">
                <a:schemeClr val="dk1"/>
              </a:gs>
              <a:gs pos="80000">
                <a:schemeClr val="dk1"/>
              </a:gs>
              <a:gs pos="100000">
                <a:schemeClr val="dk1"/>
              </a:gs>
            </a:gsLst>
            <a:lin ang="16200037" scaled="0"/>
          </a:gradFill>
          <a:ln cap="flat" w="9525">
            <a:solidFill>
              <a:schemeClr val="dk1"/>
            </a:solidFill>
            <a:prstDash val="solid"/>
            <a:round/>
            <a:headEnd len="med" w="med" type="none"/>
            <a:tailEnd len="med" w="med" type="none"/>
          </a:ln>
        </p:spPr>
        <p:txBody>
          <a:bodyPr anchorCtr="0" anchor="ctr" bIns="45700" lIns="91425" rIns="91425" tIns="45700">
            <a:noAutofit/>
          </a:bodyPr>
          <a:lstStyle/>
          <a:p>
            <a:pPr lvl="0" rtl="0" algn="ctr">
              <a:spcBef>
                <a:spcPts val="0"/>
              </a:spcBef>
              <a:buSzPct val="45833"/>
              <a:buNone/>
            </a:pPr>
            <a:r>
              <a:rPr b="1" lang="en-US" sz="2400">
                <a:solidFill>
                  <a:srgbClr val="FFFF00"/>
                </a:solidFill>
                <a:latin typeface="Quattrocento"/>
                <a:ea typeface="Quattrocento"/>
                <a:cs typeface="Quattrocento"/>
                <a:sym typeface="Quattrocento"/>
              </a:rPr>
              <a:t>Problem Definition &amp; Formulation</a:t>
            </a:r>
          </a:p>
        </p:txBody>
      </p:sp>
      <p:sp>
        <p:nvSpPr>
          <p:cNvPr id="187" name="Shape 187"/>
          <p:cNvSpPr txBox="1"/>
          <p:nvPr>
            <p:ph idx="3"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sp>
        <p:nvSpPr>
          <p:cNvPr id="188" name="Shape 188"/>
          <p:cNvSpPr/>
          <p:nvPr/>
        </p:nvSpPr>
        <p:spPr>
          <a:xfrm>
            <a:off x="6031175" y="28515"/>
            <a:ext cx="3112500" cy="441900"/>
          </a:xfrm>
          <a:prstGeom prst="roundRect">
            <a:avLst>
              <a:gd fmla="val 0" name="adj"/>
            </a:avLst>
          </a:prstGeom>
          <a:gradFill>
            <a:gsLst>
              <a:gs pos="0">
                <a:srgbClr val="D09A12"/>
              </a:gs>
              <a:gs pos="27000">
                <a:srgbClr val="D09A12"/>
              </a:gs>
              <a:gs pos="79000">
                <a:srgbClr val="FFC000"/>
              </a:gs>
              <a:gs pos="100000">
                <a:srgbClr val="FFC000"/>
              </a:gs>
            </a:gsLst>
            <a:lin ang="16200037" scaled="0"/>
          </a:gradFill>
          <a:ln cap="flat" w="9525">
            <a:solidFill>
              <a:srgbClr val="FFFF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US" sz="2400">
                <a:solidFill>
                  <a:srgbClr val="434343"/>
                </a:solidFill>
                <a:latin typeface="Cambria"/>
                <a:ea typeface="Cambria"/>
                <a:cs typeface="Cambria"/>
                <a:sym typeface="Cambria"/>
              </a:rPr>
              <a:t>Final Project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384050" y="562375"/>
            <a:ext cx="8476500" cy="484799"/>
          </a:xfrm>
          <a:prstGeom prst="rect">
            <a:avLst/>
          </a:prstGeom>
        </p:spPr>
        <p:txBody>
          <a:bodyPr anchorCtr="0" anchor="ctr" bIns="91425" lIns="91425" rIns="91425" tIns="91425">
            <a:noAutofit/>
          </a:bodyPr>
          <a:lstStyle/>
          <a:p>
            <a:pPr algn="ctr">
              <a:spcBef>
                <a:spcPts val="0"/>
              </a:spcBef>
              <a:buNone/>
            </a:pPr>
            <a:r>
              <a:rPr lang="en-US"/>
              <a:t>Task Environment</a:t>
            </a:r>
          </a:p>
        </p:txBody>
      </p:sp>
      <p:sp>
        <p:nvSpPr>
          <p:cNvPr id="195" name="Shape 195"/>
          <p:cNvSpPr txBox="1"/>
          <p:nvPr/>
        </p:nvSpPr>
        <p:spPr>
          <a:xfrm>
            <a:off x="253975" y="3813750"/>
            <a:ext cx="799499" cy="452100"/>
          </a:xfrm>
          <a:prstGeom prst="rect">
            <a:avLst/>
          </a:prstGeom>
          <a:solidFill>
            <a:srgbClr val="FFFF00"/>
          </a:solidFill>
          <a:ln cap="flat"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US" sz="1800" u="sng">
                <a:latin typeface="Georgia"/>
                <a:ea typeface="Georgia"/>
                <a:cs typeface="Georgia"/>
                <a:sym typeface="Georgia"/>
              </a:rPr>
              <a:t>State</a:t>
            </a:r>
          </a:p>
        </p:txBody>
      </p:sp>
      <p:sp>
        <p:nvSpPr>
          <p:cNvPr id="196" name="Shape 196"/>
          <p:cNvSpPr txBox="1"/>
          <p:nvPr/>
        </p:nvSpPr>
        <p:spPr>
          <a:xfrm>
            <a:off x="5572368" y="3813750"/>
            <a:ext cx="1070999" cy="452100"/>
          </a:xfrm>
          <a:prstGeom prst="rect">
            <a:avLst/>
          </a:prstGeom>
          <a:solidFill>
            <a:srgbClr val="FFFF00"/>
          </a:solidFill>
          <a:ln cap="flat"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US" sz="1800" u="sng">
                <a:latin typeface="Georgia"/>
                <a:ea typeface="Georgia"/>
                <a:cs typeface="Georgia"/>
                <a:sym typeface="Georgia"/>
              </a:rPr>
              <a:t>Action</a:t>
            </a:r>
          </a:p>
        </p:txBody>
      </p:sp>
      <p:sp>
        <p:nvSpPr>
          <p:cNvPr id="197" name="Shape 197"/>
          <p:cNvSpPr txBox="1"/>
          <p:nvPr/>
        </p:nvSpPr>
        <p:spPr>
          <a:xfrm>
            <a:off x="5551500" y="5455350"/>
            <a:ext cx="1229399" cy="452100"/>
          </a:xfrm>
          <a:prstGeom prst="rect">
            <a:avLst/>
          </a:prstGeom>
          <a:solidFill>
            <a:srgbClr val="FFFF00"/>
          </a:solidFill>
          <a:ln cap="flat"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US" sz="1800" u="sng">
                <a:latin typeface="Georgia"/>
                <a:ea typeface="Georgia"/>
                <a:cs typeface="Georgia"/>
                <a:sym typeface="Georgia"/>
              </a:rPr>
              <a:t>Goal</a:t>
            </a:r>
          </a:p>
        </p:txBody>
      </p:sp>
      <p:sp>
        <p:nvSpPr>
          <p:cNvPr id="198" name="Shape 198"/>
          <p:cNvSpPr txBox="1"/>
          <p:nvPr/>
        </p:nvSpPr>
        <p:spPr>
          <a:xfrm>
            <a:off x="253975" y="1128625"/>
            <a:ext cx="1499700" cy="452100"/>
          </a:xfrm>
          <a:prstGeom prst="rect">
            <a:avLst/>
          </a:prstGeom>
          <a:solidFill>
            <a:srgbClr val="FFFF00"/>
          </a:solidFill>
          <a:ln cap="flat"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US" sz="1800" u="sng">
                <a:latin typeface="Georgia"/>
                <a:ea typeface="Georgia"/>
                <a:cs typeface="Georgia"/>
                <a:sym typeface="Georgia"/>
              </a:rPr>
              <a:t>Indicators</a:t>
            </a:r>
          </a:p>
        </p:txBody>
      </p:sp>
      <p:sp>
        <p:nvSpPr>
          <p:cNvPr id="199" name="Shape 199"/>
          <p:cNvSpPr txBox="1"/>
          <p:nvPr/>
        </p:nvSpPr>
        <p:spPr>
          <a:xfrm>
            <a:off x="253975" y="4265850"/>
            <a:ext cx="3292799" cy="2093699"/>
          </a:xfrm>
          <a:prstGeom prst="rect">
            <a:avLst/>
          </a:prstGeom>
          <a:noFill/>
          <a:ln>
            <a:noFill/>
          </a:ln>
        </p:spPr>
        <p:txBody>
          <a:bodyPr anchorCtr="0" anchor="t" bIns="91425" lIns="91425" rIns="91425" tIns="91425">
            <a:noAutofit/>
          </a:bodyPr>
          <a:lstStyle/>
          <a:p>
            <a:pPr indent="-342900" lvl="0" marL="457200" rtl="0">
              <a:spcBef>
                <a:spcPts val="0"/>
              </a:spcBef>
              <a:buClr>
                <a:srgbClr val="000000"/>
              </a:buClr>
              <a:buSzPct val="100000"/>
              <a:buFont typeface="Georgia"/>
              <a:buChar char="●"/>
            </a:pPr>
            <a:r>
              <a:rPr b="1" lang="en-US" sz="1800">
                <a:latin typeface="Georgia"/>
                <a:ea typeface="Georgia"/>
                <a:cs typeface="Georgia"/>
                <a:sym typeface="Georgia"/>
              </a:rPr>
              <a:t>Education</a:t>
            </a:r>
          </a:p>
          <a:p>
            <a:pPr indent="-342900" lvl="1" marL="914400" rtl="0">
              <a:spcBef>
                <a:spcPts val="0"/>
              </a:spcBef>
              <a:buClr>
                <a:srgbClr val="000000"/>
              </a:buClr>
              <a:buSzPct val="100000"/>
              <a:buFont typeface="Georgia"/>
              <a:buChar char="○"/>
            </a:pPr>
            <a:r>
              <a:rPr lang="en-US" sz="1800">
                <a:latin typeface="Georgia"/>
                <a:ea typeface="Georgia"/>
                <a:cs typeface="Georgia"/>
                <a:sym typeface="Georgia"/>
              </a:rPr>
              <a:t>College: 20%</a:t>
            </a:r>
          </a:p>
          <a:p>
            <a:pPr indent="-342900" lvl="0" marL="457200" rtl="0">
              <a:spcBef>
                <a:spcPts val="0"/>
              </a:spcBef>
              <a:buClr>
                <a:srgbClr val="000000"/>
              </a:buClr>
              <a:buSzPct val="100000"/>
              <a:buFont typeface="Georgia"/>
              <a:buChar char="●"/>
            </a:pPr>
            <a:r>
              <a:rPr b="1" lang="en-US" sz="1800">
                <a:latin typeface="Georgia"/>
                <a:ea typeface="Georgia"/>
                <a:cs typeface="Georgia"/>
                <a:sym typeface="Georgia"/>
              </a:rPr>
              <a:t>Innovation</a:t>
            </a:r>
          </a:p>
          <a:p>
            <a:pPr indent="-342900" lvl="1" marL="914400" rtl="0">
              <a:spcBef>
                <a:spcPts val="0"/>
              </a:spcBef>
              <a:buClr>
                <a:srgbClr val="000000"/>
              </a:buClr>
              <a:buSzPct val="100000"/>
              <a:buFont typeface="Georgia"/>
              <a:buChar char="○"/>
            </a:pPr>
            <a:r>
              <a:rPr lang="en-US" sz="1800">
                <a:latin typeface="Georgia"/>
                <a:ea typeface="Georgia"/>
                <a:cs typeface="Georgia"/>
                <a:sym typeface="Georgia"/>
              </a:rPr>
              <a:t>Journal Articles: 1%</a:t>
            </a:r>
          </a:p>
          <a:p>
            <a:pPr indent="-342900" lvl="0" marL="457200" rtl="0">
              <a:spcBef>
                <a:spcPts val="0"/>
              </a:spcBef>
              <a:buClr>
                <a:srgbClr val="000000"/>
              </a:buClr>
              <a:buSzPct val="100000"/>
              <a:buFont typeface="Georgia"/>
              <a:buChar char="●"/>
            </a:pPr>
            <a:r>
              <a:rPr b="1" lang="en-US" sz="1800">
                <a:latin typeface="Georgia"/>
                <a:ea typeface="Georgia"/>
                <a:cs typeface="Georgia"/>
                <a:sym typeface="Georgia"/>
              </a:rPr>
              <a:t>Production</a:t>
            </a:r>
          </a:p>
          <a:p>
            <a:pPr indent="-342900" lvl="1" marL="914400" rtl="0">
              <a:spcBef>
                <a:spcPts val="0"/>
              </a:spcBef>
              <a:buClr>
                <a:srgbClr val="000000"/>
              </a:buClr>
              <a:buSzPct val="100000"/>
              <a:buFont typeface="Georgia"/>
              <a:buChar char="○"/>
            </a:pPr>
            <a:r>
              <a:rPr lang="en-US" sz="1800">
                <a:latin typeface="Georgia"/>
                <a:ea typeface="Georgia"/>
                <a:cs typeface="Georgia"/>
                <a:sym typeface="Georgia"/>
              </a:rPr>
              <a:t>Industry: 33%</a:t>
            </a:r>
          </a:p>
          <a:p>
            <a:pPr indent="-342900" lvl="1" marL="914400" rtl="0">
              <a:spcBef>
                <a:spcPts val="0"/>
              </a:spcBef>
              <a:buClr>
                <a:srgbClr val="000000"/>
              </a:buClr>
              <a:buSzPct val="100000"/>
              <a:buFont typeface="Georgia"/>
              <a:buChar char="○"/>
            </a:pPr>
            <a:r>
              <a:rPr lang="en-US" sz="1800">
                <a:latin typeface="Georgia"/>
                <a:ea typeface="Georgia"/>
                <a:cs typeface="Georgia"/>
                <a:sym typeface="Georgia"/>
              </a:rPr>
              <a:t>Agriculture: 40%</a:t>
            </a:r>
          </a:p>
          <a:p>
            <a:pPr indent="-342900" lvl="0" marL="457200" rtl="0">
              <a:spcBef>
                <a:spcPts val="0"/>
              </a:spcBef>
              <a:buClr>
                <a:srgbClr val="000000"/>
              </a:buClr>
              <a:buSzPct val="100000"/>
              <a:buFont typeface="Georgia"/>
              <a:buChar char="●"/>
            </a:pPr>
            <a:r>
              <a:rPr b="1" lang="en-US" sz="1800">
                <a:latin typeface="Georgia"/>
                <a:ea typeface="Georgia"/>
                <a:cs typeface="Georgia"/>
                <a:sym typeface="Georgia"/>
              </a:rPr>
              <a:t>Region: South Asia</a:t>
            </a:r>
          </a:p>
        </p:txBody>
      </p:sp>
      <p:sp>
        <p:nvSpPr>
          <p:cNvPr id="200" name="Shape 200"/>
          <p:cNvSpPr txBox="1"/>
          <p:nvPr/>
        </p:nvSpPr>
        <p:spPr>
          <a:xfrm>
            <a:off x="4884750" y="4265850"/>
            <a:ext cx="2562900" cy="452100"/>
          </a:xfrm>
          <a:prstGeom prst="rect">
            <a:avLst/>
          </a:prstGeom>
          <a:noFill/>
          <a:ln>
            <a:noFill/>
          </a:ln>
        </p:spPr>
        <p:txBody>
          <a:bodyPr anchorCtr="0" anchor="t" bIns="91425" lIns="91425" rIns="91425" tIns="91425">
            <a:noAutofit/>
          </a:bodyPr>
          <a:lstStyle/>
          <a:p>
            <a:pPr rtl="0" algn="ctr">
              <a:spcBef>
                <a:spcPts val="0"/>
              </a:spcBef>
              <a:buNone/>
            </a:pPr>
            <a:r>
              <a:rPr b="1" lang="en-US" sz="1800">
                <a:latin typeface="Georgia"/>
                <a:ea typeface="Georgia"/>
                <a:cs typeface="Georgia"/>
                <a:sym typeface="Georgia"/>
              </a:rPr>
              <a:t>Predict economy</a:t>
            </a:r>
          </a:p>
          <a:p>
            <a:pPr lvl="0" rtl="0" algn="ctr">
              <a:spcBef>
                <a:spcPts val="0"/>
              </a:spcBef>
              <a:buNone/>
            </a:pPr>
            <a:r>
              <a:t/>
            </a:r>
            <a:endParaRPr sz="1800">
              <a:latin typeface="Georgia"/>
              <a:ea typeface="Georgia"/>
              <a:cs typeface="Georgia"/>
              <a:sym typeface="Georgia"/>
            </a:endParaRPr>
          </a:p>
        </p:txBody>
      </p:sp>
      <p:sp>
        <p:nvSpPr>
          <p:cNvPr id="201" name="Shape 201"/>
          <p:cNvSpPr txBox="1"/>
          <p:nvPr/>
        </p:nvSpPr>
        <p:spPr>
          <a:xfrm>
            <a:off x="4818000" y="5907450"/>
            <a:ext cx="1962899" cy="452100"/>
          </a:xfrm>
          <a:prstGeom prst="rect">
            <a:avLst/>
          </a:prstGeom>
          <a:noFill/>
          <a:ln>
            <a:noFill/>
          </a:ln>
        </p:spPr>
        <p:txBody>
          <a:bodyPr anchorCtr="0" anchor="t" bIns="91425" lIns="91425" rIns="91425" tIns="91425">
            <a:noAutofit/>
          </a:bodyPr>
          <a:lstStyle/>
          <a:p>
            <a:pPr lvl="0" rtl="0">
              <a:spcBef>
                <a:spcPts val="0"/>
              </a:spcBef>
              <a:buNone/>
            </a:pPr>
            <a:r>
              <a:t/>
            </a:r>
            <a:endParaRPr sz="1800"/>
          </a:p>
        </p:txBody>
      </p:sp>
      <p:sp>
        <p:nvSpPr>
          <p:cNvPr id="202" name="Shape 202"/>
          <p:cNvSpPr txBox="1"/>
          <p:nvPr/>
        </p:nvSpPr>
        <p:spPr>
          <a:xfrm>
            <a:off x="4764875" y="5907450"/>
            <a:ext cx="3153900" cy="452100"/>
          </a:xfrm>
          <a:prstGeom prst="rect">
            <a:avLst/>
          </a:prstGeom>
          <a:noFill/>
          <a:ln>
            <a:noFill/>
          </a:ln>
        </p:spPr>
        <p:txBody>
          <a:bodyPr anchorCtr="0" anchor="t" bIns="91425" lIns="91425" rIns="91425" tIns="91425">
            <a:noAutofit/>
          </a:bodyPr>
          <a:lstStyle/>
          <a:p>
            <a:pPr lvl="0" rtl="0">
              <a:spcBef>
                <a:spcPts val="0"/>
              </a:spcBef>
              <a:buNone/>
            </a:pPr>
            <a:r>
              <a:rPr b="1" lang="en-US" sz="1800">
                <a:latin typeface="Georgia"/>
                <a:ea typeface="Georgia"/>
                <a:cs typeface="Georgia"/>
                <a:sym typeface="Georgia"/>
              </a:rPr>
              <a:t>Prediction = actual value</a:t>
            </a:r>
          </a:p>
        </p:txBody>
      </p:sp>
      <p:pic>
        <p:nvPicPr>
          <p:cNvPr id="203" name="Shape 203"/>
          <p:cNvPicPr preferRelativeResize="0"/>
          <p:nvPr/>
        </p:nvPicPr>
        <p:blipFill>
          <a:blip r:embed="rId3">
            <a:alphaModFix/>
          </a:blip>
          <a:stretch>
            <a:fillRect/>
          </a:stretch>
        </p:blipFill>
        <p:spPr>
          <a:xfrm>
            <a:off x="1835471" y="1128634"/>
            <a:ext cx="6872558" cy="2132206"/>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p:nvPr/>
        </p:nvSpPr>
        <p:spPr>
          <a:xfrm>
            <a:off x="745850" y="2114600"/>
            <a:ext cx="5018699" cy="912599"/>
          </a:xfrm>
          <a:prstGeom prst="roundRect">
            <a:avLst>
              <a:gd fmla="val 16667" name="adj"/>
            </a:avLst>
          </a:prstGeom>
          <a:noFill/>
          <a:ln cap="flat" w="19050">
            <a:solidFill>
              <a:srgbClr val="000000"/>
            </a:solidFill>
            <a:prstDash val="dash"/>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10" name="Shape 210"/>
          <p:cNvSpPr txBox="1"/>
          <p:nvPr>
            <p:ph type="title"/>
          </p:nvPr>
        </p:nvSpPr>
        <p:spPr>
          <a:xfrm>
            <a:off x="384050" y="562375"/>
            <a:ext cx="8476500" cy="484799"/>
          </a:xfrm>
          <a:prstGeom prst="rect">
            <a:avLst/>
          </a:prstGeom>
        </p:spPr>
        <p:txBody>
          <a:bodyPr anchorCtr="0" anchor="ctr" bIns="91425" lIns="91425" rIns="91425" tIns="91425">
            <a:noAutofit/>
          </a:bodyPr>
          <a:lstStyle/>
          <a:p>
            <a:pPr lvl="0" rtl="0" algn="ctr">
              <a:spcBef>
                <a:spcPts val="0"/>
              </a:spcBef>
              <a:buNone/>
            </a:pPr>
            <a:r>
              <a:rPr lang="en-US"/>
              <a:t>Problem Formulation</a:t>
            </a:r>
          </a:p>
        </p:txBody>
      </p:sp>
      <p:sp>
        <p:nvSpPr>
          <p:cNvPr id="211" name="Shape 211"/>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212" name="Shape 212"/>
          <p:cNvSpPr/>
          <p:nvPr/>
        </p:nvSpPr>
        <p:spPr>
          <a:xfrm>
            <a:off x="902675" y="2324025"/>
            <a:ext cx="1939199" cy="484799"/>
          </a:xfrm>
          <a:prstGeom prst="roundRect">
            <a:avLst>
              <a:gd fmla="val 16667" name="adj"/>
            </a:avLst>
          </a:prstGeom>
          <a:solidFill>
            <a:srgbClr val="000000"/>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solidFill>
                  <a:srgbClr val="FFFF00"/>
                </a:solidFill>
                <a:latin typeface="Georgia"/>
                <a:ea typeface="Georgia"/>
                <a:cs typeface="Georgia"/>
                <a:sym typeface="Georgia"/>
              </a:rPr>
              <a:t>Dependences</a:t>
            </a:r>
          </a:p>
        </p:txBody>
      </p:sp>
      <p:sp>
        <p:nvSpPr>
          <p:cNvPr id="213" name="Shape 213"/>
          <p:cNvSpPr/>
          <p:nvPr/>
        </p:nvSpPr>
        <p:spPr>
          <a:xfrm>
            <a:off x="3640175" y="2324025"/>
            <a:ext cx="1939199" cy="484799"/>
          </a:xfrm>
          <a:prstGeom prst="roundRect">
            <a:avLst>
              <a:gd fmla="val 16667" name="adj"/>
            </a:avLst>
          </a:prstGeom>
          <a:solidFill>
            <a:srgbClr val="000000"/>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solidFill>
                  <a:srgbClr val="FFFF00"/>
                </a:solidFill>
                <a:latin typeface="Georgia"/>
                <a:ea typeface="Georgia"/>
                <a:cs typeface="Georgia"/>
                <a:sym typeface="Georgia"/>
              </a:rPr>
              <a:t>Domain Knowledge</a:t>
            </a:r>
          </a:p>
        </p:txBody>
      </p:sp>
      <p:sp>
        <p:nvSpPr>
          <p:cNvPr id="214" name="Shape 214"/>
          <p:cNvSpPr/>
          <p:nvPr/>
        </p:nvSpPr>
        <p:spPr>
          <a:xfrm>
            <a:off x="5906100" y="2214825"/>
            <a:ext cx="342300" cy="670199"/>
          </a:xfrm>
          <a:prstGeom prst="rightArrow">
            <a:avLst>
              <a:gd fmla="val 50000" name="adj1"/>
              <a:gd fmla="val 50000" name="adj2"/>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15" name="Shape 215"/>
          <p:cNvSpPr/>
          <p:nvPr/>
        </p:nvSpPr>
        <p:spPr>
          <a:xfrm>
            <a:off x="2998575" y="2309300"/>
            <a:ext cx="470700" cy="484799"/>
          </a:xfrm>
          <a:prstGeom prst="mathPlus">
            <a:avLst>
              <a:gd fmla="val 23520" name="adj1"/>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16" name="Shape 216"/>
          <p:cNvSpPr/>
          <p:nvPr/>
        </p:nvSpPr>
        <p:spPr>
          <a:xfrm>
            <a:off x="6401275" y="2114590"/>
            <a:ext cx="2056799" cy="869700"/>
          </a:xfrm>
          <a:prstGeom prst="roundRect">
            <a:avLst>
              <a:gd fmla="val 16667" name="adj"/>
            </a:avLst>
          </a:prstGeom>
          <a:solidFill>
            <a:srgbClr val="000000"/>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2400">
                <a:solidFill>
                  <a:srgbClr val="FFFF00"/>
                </a:solidFill>
                <a:latin typeface="Georgia"/>
                <a:ea typeface="Georgia"/>
                <a:cs typeface="Georgia"/>
                <a:sym typeface="Georgia"/>
              </a:rPr>
              <a:t>Model</a:t>
            </a:r>
          </a:p>
        </p:txBody>
      </p:sp>
      <p:sp>
        <p:nvSpPr>
          <p:cNvPr id="217" name="Shape 217"/>
          <p:cNvSpPr txBox="1"/>
          <p:nvPr/>
        </p:nvSpPr>
        <p:spPr>
          <a:xfrm>
            <a:off x="1012300" y="3440575"/>
            <a:ext cx="7328400" cy="589500"/>
          </a:xfrm>
          <a:prstGeom prst="rect">
            <a:avLst/>
          </a:prstGeom>
          <a:noFill/>
          <a:ln>
            <a:noFill/>
          </a:ln>
        </p:spPr>
        <p:txBody>
          <a:bodyPr anchorCtr="0" anchor="t" bIns="91425" lIns="91425" rIns="91425" tIns="91425">
            <a:noAutofit/>
          </a:bodyPr>
          <a:lstStyle/>
          <a:p>
            <a:pPr lvl="0" rtl="0" algn="ctr">
              <a:spcBef>
                <a:spcPts val="0"/>
              </a:spcBef>
              <a:buNone/>
            </a:pPr>
            <a:r>
              <a:rPr lang="en-US" sz="3000">
                <a:latin typeface="Georgia"/>
                <a:ea typeface="Georgia"/>
                <a:cs typeface="Georgia"/>
                <a:sym typeface="Georgia"/>
              </a:rPr>
              <a:t>X=&lt;x1,x2,...,xn&gt;, D={H,M,L}</a:t>
            </a:r>
          </a:p>
        </p:txBody>
      </p:sp>
      <p:sp>
        <p:nvSpPr>
          <p:cNvPr id="218" name="Shape 218"/>
          <p:cNvSpPr txBox="1"/>
          <p:nvPr/>
        </p:nvSpPr>
        <p:spPr>
          <a:xfrm>
            <a:off x="864850" y="4181300"/>
            <a:ext cx="1326899" cy="589500"/>
          </a:xfrm>
          <a:prstGeom prst="rect">
            <a:avLst/>
          </a:prstGeom>
          <a:noFill/>
          <a:ln>
            <a:noFill/>
          </a:ln>
        </p:spPr>
        <p:txBody>
          <a:bodyPr anchorCtr="0" anchor="t" bIns="91425" lIns="91425" rIns="91425" tIns="91425">
            <a:noAutofit/>
          </a:bodyPr>
          <a:lstStyle/>
          <a:p>
            <a:pPr lvl="0" rtl="0" algn="ctr">
              <a:spcBef>
                <a:spcPts val="0"/>
              </a:spcBef>
              <a:buNone/>
            </a:pPr>
            <a:r>
              <a:rPr lang="en-US" sz="2400" u="sng">
                <a:latin typeface="Georgia"/>
                <a:ea typeface="Georgia"/>
                <a:cs typeface="Georgia"/>
                <a:sym typeface="Georgia"/>
              </a:rPr>
              <a:t>Region1</a:t>
            </a:r>
          </a:p>
        </p:txBody>
      </p:sp>
      <p:grpSp>
        <p:nvGrpSpPr>
          <p:cNvPr id="219" name="Shape 219"/>
          <p:cNvGrpSpPr/>
          <p:nvPr/>
        </p:nvGrpSpPr>
        <p:grpSpPr>
          <a:xfrm>
            <a:off x="748036" y="4775698"/>
            <a:ext cx="1560528" cy="1840994"/>
            <a:chOff x="1492126" y="2132213"/>
            <a:chExt cx="3897423" cy="4597888"/>
          </a:xfrm>
        </p:grpSpPr>
        <p:grpSp>
          <p:nvGrpSpPr>
            <p:cNvPr id="220" name="Shape 220"/>
            <p:cNvGrpSpPr/>
            <p:nvPr/>
          </p:nvGrpSpPr>
          <p:grpSpPr>
            <a:xfrm>
              <a:off x="1492126" y="3714813"/>
              <a:ext cx="2677488" cy="3015289"/>
              <a:chOff x="2934211" y="2672951"/>
              <a:chExt cx="1343109" cy="1599792"/>
            </a:xfrm>
          </p:grpSpPr>
          <p:sp>
            <p:nvSpPr>
              <p:cNvPr id="221" name="Shape 221"/>
              <p:cNvSpPr/>
              <p:nvPr/>
            </p:nvSpPr>
            <p:spPr>
              <a:xfrm>
                <a:off x="2934211" y="2706820"/>
                <a:ext cx="610800" cy="6399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US" sz="1000">
                    <a:solidFill>
                      <a:srgbClr val="FFFF00"/>
                    </a:solidFill>
                  </a:rPr>
                  <a:t>x2</a:t>
                </a:r>
              </a:p>
            </p:txBody>
          </p:sp>
          <p:sp>
            <p:nvSpPr>
              <p:cNvPr id="222" name="Shape 222"/>
              <p:cNvSpPr/>
              <p:nvPr/>
            </p:nvSpPr>
            <p:spPr>
              <a:xfrm>
                <a:off x="3620862" y="2672951"/>
                <a:ext cx="610800" cy="6399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US" sz="1000">
                    <a:solidFill>
                      <a:srgbClr val="FFFF00"/>
                    </a:solidFill>
                  </a:rPr>
                  <a:t>x3</a:t>
                </a:r>
              </a:p>
            </p:txBody>
          </p:sp>
          <p:sp>
            <p:nvSpPr>
              <p:cNvPr id="223" name="Shape 223"/>
              <p:cNvSpPr/>
              <p:nvPr/>
            </p:nvSpPr>
            <p:spPr>
              <a:xfrm>
                <a:off x="3587021" y="3584843"/>
                <a:ext cx="690300" cy="687900"/>
              </a:xfrm>
              <a:prstGeom prst="ellipse">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b="1" lang="en-US" sz="600"/>
                  <a:t>   </a:t>
                </a:r>
                <a:r>
                  <a:rPr b="1" lang="en-US" sz="1000"/>
                  <a:t>x5</a:t>
                </a:r>
              </a:p>
            </p:txBody>
          </p:sp>
          <p:cxnSp>
            <p:nvCxnSpPr>
              <p:cNvPr id="224" name="Shape 224"/>
              <p:cNvCxnSpPr>
                <a:stCxn id="221" idx="4"/>
                <a:endCxn id="223" idx="0"/>
              </p:cNvCxnSpPr>
              <p:nvPr/>
            </p:nvCxnSpPr>
            <p:spPr>
              <a:xfrm>
                <a:off x="3239611" y="3346720"/>
                <a:ext cx="692700" cy="238200"/>
              </a:xfrm>
              <a:prstGeom prst="straightConnector1">
                <a:avLst/>
              </a:prstGeom>
              <a:noFill/>
              <a:ln cap="flat" w="19050">
                <a:solidFill>
                  <a:srgbClr val="000000"/>
                </a:solidFill>
                <a:prstDash val="solid"/>
                <a:round/>
                <a:headEnd len="lg" w="lg" type="none"/>
                <a:tailEnd len="lg" w="lg" type="triangle"/>
              </a:ln>
            </p:spPr>
          </p:cxnSp>
          <p:cxnSp>
            <p:nvCxnSpPr>
              <p:cNvPr id="225" name="Shape 225"/>
              <p:cNvCxnSpPr>
                <a:stCxn id="222" idx="4"/>
                <a:endCxn id="223" idx="0"/>
              </p:cNvCxnSpPr>
              <p:nvPr/>
            </p:nvCxnSpPr>
            <p:spPr>
              <a:xfrm>
                <a:off x="3926262" y="3312851"/>
                <a:ext cx="6000" cy="271800"/>
              </a:xfrm>
              <a:prstGeom prst="straightConnector1">
                <a:avLst/>
              </a:prstGeom>
              <a:noFill/>
              <a:ln cap="flat" w="19050">
                <a:solidFill>
                  <a:srgbClr val="000000"/>
                </a:solidFill>
                <a:prstDash val="solid"/>
                <a:round/>
                <a:headEnd len="lg" w="lg" type="none"/>
                <a:tailEnd len="lg" w="lg" type="triangle"/>
              </a:ln>
            </p:spPr>
          </p:cxnSp>
        </p:grpSp>
        <p:cxnSp>
          <p:nvCxnSpPr>
            <p:cNvPr id="226" name="Shape 226"/>
            <p:cNvCxnSpPr>
              <a:stCxn id="227" idx="4"/>
              <a:endCxn id="223" idx="0"/>
            </p:cNvCxnSpPr>
            <p:nvPr/>
          </p:nvCxnSpPr>
          <p:spPr>
            <a:xfrm flipH="1">
              <a:off x="3481549" y="4976399"/>
              <a:ext cx="1304400" cy="456900"/>
            </a:xfrm>
            <a:prstGeom prst="straightConnector1">
              <a:avLst/>
            </a:prstGeom>
            <a:noFill/>
            <a:ln cap="flat" w="19050">
              <a:solidFill>
                <a:srgbClr val="000000"/>
              </a:solidFill>
              <a:prstDash val="solid"/>
              <a:round/>
              <a:headEnd len="lg" w="lg" type="none"/>
              <a:tailEnd len="lg" w="lg" type="triangle"/>
            </a:ln>
          </p:spPr>
        </p:cxnSp>
        <p:sp>
          <p:nvSpPr>
            <p:cNvPr id="227" name="Shape 227"/>
            <p:cNvSpPr/>
            <p:nvPr/>
          </p:nvSpPr>
          <p:spPr>
            <a:xfrm>
              <a:off x="4182350" y="3778800"/>
              <a:ext cx="1207199" cy="1197599"/>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US" sz="1000">
                  <a:solidFill>
                    <a:srgbClr val="FFFF00"/>
                  </a:solidFill>
                </a:rPr>
                <a:t>x4</a:t>
              </a:r>
            </a:p>
          </p:txBody>
        </p:sp>
        <p:sp>
          <p:nvSpPr>
            <p:cNvPr id="228" name="Shape 228"/>
            <p:cNvSpPr/>
            <p:nvPr/>
          </p:nvSpPr>
          <p:spPr>
            <a:xfrm>
              <a:off x="2875690" y="2132213"/>
              <a:ext cx="1217700" cy="1206000"/>
            </a:xfrm>
            <a:prstGeom prst="ellipse">
              <a:avLst/>
            </a:prstGeom>
            <a:solidFill>
              <a:srgbClr val="666666"/>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1000">
                  <a:solidFill>
                    <a:srgbClr val="FFFF00"/>
                  </a:solidFill>
                </a:rPr>
                <a:t>x1</a:t>
              </a:r>
            </a:p>
          </p:txBody>
        </p:sp>
        <p:cxnSp>
          <p:nvCxnSpPr>
            <p:cNvPr id="229" name="Shape 229"/>
            <p:cNvCxnSpPr>
              <a:stCxn id="228" idx="4"/>
              <a:endCxn id="222" idx="0"/>
            </p:cNvCxnSpPr>
            <p:nvPr/>
          </p:nvCxnSpPr>
          <p:spPr>
            <a:xfrm flipH="1">
              <a:off x="3469540" y="3338213"/>
              <a:ext cx="15000" cy="376800"/>
            </a:xfrm>
            <a:prstGeom prst="straightConnector1">
              <a:avLst/>
            </a:prstGeom>
            <a:noFill/>
            <a:ln cap="flat" w="19050">
              <a:solidFill>
                <a:srgbClr val="000000"/>
              </a:solidFill>
              <a:prstDash val="solid"/>
              <a:round/>
              <a:headEnd len="lg" w="lg" type="none"/>
              <a:tailEnd len="lg" w="lg" type="triangle"/>
            </a:ln>
          </p:spPr>
        </p:cxnSp>
        <p:cxnSp>
          <p:nvCxnSpPr>
            <p:cNvPr id="230" name="Shape 230"/>
            <p:cNvCxnSpPr>
              <a:stCxn id="228" idx="4"/>
              <a:endCxn id="227" idx="0"/>
            </p:cNvCxnSpPr>
            <p:nvPr/>
          </p:nvCxnSpPr>
          <p:spPr>
            <a:xfrm>
              <a:off x="3484540" y="3338213"/>
              <a:ext cx="1301400" cy="440700"/>
            </a:xfrm>
            <a:prstGeom prst="straightConnector1">
              <a:avLst/>
            </a:prstGeom>
            <a:noFill/>
            <a:ln cap="flat" w="19050">
              <a:solidFill>
                <a:srgbClr val="000000"/>
              </a:solidFill>
              <a:prstDash val="solid"/>
              <a:round/>
              <a:headEnd len="lg" w="lg" type="none"/>
              <a:tailEnd len="lg" w="lg" type="triangle"/>
            </a:ln>
          </p:spPr>
        </p:cxnSp>
      </p:grpSp>
      <p:sp>
        <p:nvSpPr>
          <p:cNvPr id="231" name="Shape 231"/>
          <p:cNvSpPr txBox="1"/>
          <p:nvPr/>
        </p:nvSpPr>
        <p:spPr>
          <a:xfrm>
            <a:off x="2580650" y="5305425"/>
            <a:ext cx="5759999" cy="1239300"/>
          </a:xfrm>
          <a:prstGeom prst="rect">
            <a:avLst/>
          </a:prstGeom>
          <a:noFill/>
          <a:ln>
            <a:noFill/>
          </a:ln>
        </p:spPr>
        <p:txBody>
          <a:bodyPr anchorCtr="0" anchor="t" bIns="91425" lIns="91425" rIns="91425" tIns="91425">
            <a:noAutofit/>
          </a:bodyPr>
          <a:lstStyle/>
          <a:p>
            <a:pPr lvl="0" rtl="0">
              <a:spcBef>
                <a:spcPts val="0"/>
              </a:spcBef>
              <a:buNone/>
            </a:pPr>
            <a:r>
              <a:rPr lang="en-US" sz="2400">
                <a:latin typeface="Georgia"/>
                <a:ea typeface="Georgia"/>
                <a:cs typeface="Georgia"/>
                <a:sym typeface="Georgia"/>
              </a:rPr>
              <a:t>P(X) = P(x1) . P(x2)</a:t>
            </a:r>
            <a:r>
              <a:rPr lang="en-US" sz="2400">
                <a:solidFill>
                  <a:schemeClr val="dk1"/>
                </a:solidFill>
                <a:latin typeface="Georgia"/>
                <a:ea typeface="Georgia"/>
                <a:cs typeface="Georgia"/>
                <a:sym typeface="Georgia"/>
              </a:rPr>
              <a:t> . P(x3|x1) . P(x4|x1)</a:t>
            </a:r>
          </a:p>
          <a:p>
            <a:pPr lvl="0" rtl="0">
              <a:spcBef>
                <a:spcPts val="0"/>
              </a:spcBef>
              <a:buNone/>
            </a:pPr>
            <a:r>
              <a:rPr lang="en-US" sz="2400">
                <a:solidFill>
                  <a:schemeClr val="dk1"/>
                </a:solidFill>
                <a:latin typeface="Georgia"/>
                <a:ea typeface="Georgia"/>
                <a:cs typeface="Georgia"/>
                <a:sym typeface="Georgia"/>
              </a:rPr>
              <a:t>             . P(y|x2, x3, x4)</a:t>
            </a:r>
          </a:p>
        </p:txBody>
      </p:sp>
      <p:pic>
        <p:nvPicPr>
          <p:cNvPr id="232" name="Shape 232"/>
          <p:cNvPicPr preferRelativeResize="0"/>
          <p:nvPr/>
        </p:nvPicPr>
        <p:blipFill>
          <a:blip r:embed="rId3">
            <a:alphaModFix/>
          </a:blip>
          <a:stretch>
            <a:fillRect/>
          </a:stretch>
        </p:blipFill>
        <p:spPr>
          <a:xfrm>
            <a:off x="1708492" y="3435075"/>
            <a:ext cx="5911507" cy="670199"/>
          </a:xfrm>
          <a:prstGeom prst="rect">
            <a:avLst/>
          </a:prstGeom>
          <a:noFill/>
          <a:ln>
            <a:noFill/>
          </a:ln>
        </p:spPr>
      </p:pic>
      <p:pic>
        <p:nvPicPr>
          <p:cNvPr id="233" name="Shape 233"/>
          <p:cNvPicPr preferRelativeResize="0"/>
          <p:nvPr/>
        </p:nvPicPr>
        <p:blipFill>
          <a:blip r:embed="rId4">
            <a:alphaModFix/>
          </a:blip>
          <a:stretch>
            <a:fillRect/>
          </a:stretch>
        </p:blipFill>
        <p:spPr>
          <a:xfrm>
            <a:off x="2599524" y="5000350"/>
            <a:ext cx="5911499" cy="117011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384050" y="562375"/>
            <a:ext cx="8476500" cy="484799"/>
          </a:xfrm>
          <a:prstGeom prst="rect">
            <a:avLst/>
          </a:prstGeom>
        </p:spPr>
        <p:txBody>
          <a:bodyPr anchorCtr="0" anchor="ctr" bIns="91425" lIns="91425" rIns="91425" tIns="91425">
            <a:noAutofit/>
          </a:bodyPr>
          <a:lstStyle/>
          <a:p>
            <a:pPr lvl="0" rtl="0" algn="ctr">
              <a:spcBef>
                <a:spcPts val="0"/>
              </a:spcBef>
              <a:buNone/>
            </a:pPr>
            <a:r>
              <a:rPr lang="en-US"/>
              <a:t>Problem model</a:t>
            </a:r>
          </a:p>
        </p:txBody>
      </p:sp>
      <p:sp>
        <p:nvSpPr>
          <p:cNvPr id="240" name="Shape 240"/>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241" name="Shape 241"/>
          <p:cNvSpPr txBox="1"/>
          <p:nvPr/>
        </p:nvSpPr>
        <p:spPr>
          <a:xfrm>
            <a:off x="582700" y="2663250"/>
            <a:ext cx="2420400" cy="2368199"/>
          </a:xfrm>
          <a:prstGeom prst="rect">
            <a:avLst/>
          </a:prstGeom>
          <a:noFill/>
          <a:ln>
            <a:noFill/>
          </a:ln>
        </p:spPr>
        <p:txBody>
          <a:bodyPr anchorCtr="0" anchor="t" bIns="91425" lIns="91425" rIns="91425" tIns="91425">
            <a:noAutofit/>
          </a:bodyPr>
          <a:lstStyle/>
          <a:p>
            <a:pPr indent="-381000" lvl="0" marL="457200" rtl="0">
              <a:spcBef>
                <a:spcPts val="0"/>
              </a:spcBef>
              <a:buClr>
                <a:srgbClr val="000000"/>
              </a:buClr>
              <a:buSzPct val="100000"/>
              <a:buFont typeface="Georgia"/>
              <a:buChar char="●"/>
            </a:pPr>
            <a:r>
              <a:rPr lang="en-US" sz="2400">
                <a:latin typeface="Georgia"/>
                <a:ea typeface="Georgia"/>
                <a:cs typeface="Georgia"/>
                <a:sym typeface="Georgia"/>
              </a:rPr>
              <a:t>Education Indicators</a:t>
            </a:r>
          </a:p>
          <a:p>
            <a:pPr indent="-381000" lvl="0" marL="457200" rtl="0">
              <a:spcBef>
                <a:spcPts val="0"/>
              </a:spcBef>
              <a:buClr>
                <a:srgbClr val="000000"/>
              </a:buClr>
              <a:buSzPct val="100000"/>
              <a:buFont typeface="Georgia"/>
              <a:buChar char="●"/>
            </a:pPr>
            <a:r>
              <a:rPr lang="en-US" sz="2400">
                <a:latin typeface="Georgia"/>
                <a:ea typeface="Georgia"/>
                <a:cs typeface="Georgia"/>
                <a:sym typeface="Georgia"/>
              </a:rPr>
              <a:t>Innovation Indicators</a:t>
            </a:r>
          </a:p>
          <a:p>
            <a:pPr indent="-381000" lvl="0" marL="457200" rtl="0">
              <a:spcBef>
                <a:spcPts val="0"/>
              </a:spcBef>
              <a:buClr>
                <a:srgbClr val="000000"/>
              </a:buClr>
              <a:buSzPct val="100000"/>
              <a:buFont typeface="Georgia"/>
              <a:buChar char="●"/>
            </a:pPr>
            <a:r>
              <a:rPr lang="en-US" sz="2400">
                <a:latin typeface="Georgia"/>
                <a:ea typeface="Georgia"/>
                <a:cs typeface="Georgia"/>
                <a:sym typeface="Georgia"/>
              </a:rPr>
              <a:t>Production Indicators</a:t>
            </a:r>
          </a:p>
        </p:txBody>
      </p:sp>
      <p:sp>
        <p:nvSpPr>
          <p:cNvPr id="242" name="Shape 242"/>
          <p:cNvSpPr/>
          <p:nvPr/>
        </p:nvSpPr>
        <p:spPr>
          <a:xfrm rot="-5400000">
            <a:off x="2764450" y="3698687"/>
            <a:ext cx="774599" cy="297300"/>
          </a:xfrm>
          <a:prstGeom prst="downArrow">
            <a:avLst>
              <a:gd fmla="val 50000" name="adj1"/>
              <a:gd fmla="val 50000" name="adj2"/>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43" name="Shape 243"/>
          <p:cNvSpPr/>
          <p:nvPr/>
        </p:nvSpPr>
        <p:spPr>
          <a:xfrm rot="-5400000">
            <a:off x="5573614" y="3608229"/>
            <a:ext cx="774599" cy="297300"/>
          </a:xfrm>
          <a:prstGeom prst="downArrow">
            <a:avLst>
              <a:gd fmla="val 50000" name="adj1"/>
              <a:gd fmla="val 50000" name="adj2"/>
            </a:avLst>
          </a:prstGeom>
          <a:solidFill>
            <a:srgbClr val="FFFF00"/>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44" name="Shape 244"/>
          <p:cNvSpPr/>
          <p:nvPr/>
        </p:nvSpPr>
        <p:spPr>
          <a:xfrm>
            <a:off x="3875475" y="3187860"/>
            <a:ext cx="1575299" cy="1169699"/>
          </a:xfrm>
          <a:prstGeom prst="rect">
            <a:avLst/>
          </a:prstGeom>
          <a:solidFill>
            <a:srgbClr val="000000"/>
          </a:solidFill>
          <a:ln cap="flat" w="19050">
            <a:solidFill>
              <a:srgbClr val="FFFF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solidFill>
                <a:schemeClr val="lt1"/>
              </a:solidFill>
            </a:endParaRPr>
          </a:p>
        </p:txBody>
      </p:sp>
      <p:sp>
        <p:nvSpPr>
          <p:cNvPr id="245" name="Shape 245"/>
          <p:cNvSpPr txBox="1"/>
          <p:nvPr/>
        </p:nvSpPr>
        <p:spPr>
          <a:xfrm>
            <a:off x="6342600" y="3293392"/>
            <a:ext cx="1575299" cy="774599"/>
          </a:xfrm>
          <a:prstGeom prst="rect">
            <a:avLst/>
          </a:prstGeom>
          <a:noFill/>
          <a:ln>
            <a:noFill/>
          </a:ln>
        </p:spPr>
        <p:txBody>
          <a:bodyPr anchorCtr="0" anchor="ctr" bIns="91425" lIns="91425" rIns="91425" tIns="91425">
            <a:noAutofit/>
          </a:bodyPr>
          <a:lstStyle/>
          <a:p>
            <a:pPr lvl="0" rtl="0">
              <a:spcBef>
                <a:spcPts val="0"/>
              </a:spcBef>
              <a:buNone/>
            </a:pPr>
            <a:r>
              <a:rPr lang="en-US" sz="2400">
                <a:latin typeface="Georgia"/>
                <a:ea typeface="Georgia"/>
                <a:cs typeface="Georgia"/>
                <a:sym typeface="Georgia"/>
              </a:rPr>
              <a:t>Economic Indicators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