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421" r:id="rId2"/>
    <p:sldId id="42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423" r:id="rId15"/>
    <p:sldId id="424" r:id="rId16"/>
    <p:sldId id="425" r:id="rId17"/>
    <p:sldId id="426" r:id="rId18"/>
    <p:sldId id="275" r:id="rId19"/>
    <p:sldId id="433" r:id="rId20"/>
    <p:sldId id="276" r:id="rId21"/>
    <p:sldId id="435" r:id="rId22"/>
    <p:sldId id="428" r:id="rId23"/>
    <p:sldId id="429" r:id="rId24"/>
    <p:sldId id="430" r:id="rId25"/>
    <p:sldId id="427" r:id="rId26"/>
    <p:sldId id="431" r:id="rId27"/>
    <p:sldId id="432" r:id="rId28"/>
    <p:sldId id="436" r:id="rId29"/>
    <p:sldId id="437" r:id="rId30"/>
    <p:sldId id="438" r:id="rId31"/>
    <p:sldId id="439" r:id="rId32"/>
    <p:sldId id="434" r:id="rId33"/>
    <p:sldId id="278" r:id="rId34"/>
    <p:sldId id="279" r:id="rId3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636" y="-6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76CD35E8-BE63-43D2-8F18-102C78757120}" type="slidenum">
              <a:rPr/>
              <a:pPr marL="0" marR="0" lvl="0" indent="0" algn="r" rtl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 sz="1400"/>
              </a:pPr>
              <a:t>‹nº›</a:t>
            </a:fld>
            <a:endParaRPr lang="pt-B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BCCEEB7-F3D7-4CF6-8E77-CF4194D6DA0E}" type="slidenum">
              <a:rPr/>
              <a:pPr lvl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pt-BR" sz="281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t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t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t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t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anchor="ctr" anchorCtr="0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lvl="0"/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D02CE3E7-C458-4B3C-9059-6921C8154670}" type="slidenum">
              <a:rPr lang="pt-BR" smtClean="0"/>
              <a:pPr lvl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BC954B5-E053-4910-BD66-BC769A57230C}" type="slidenum">
              <a:rPr lang="pt-BR" smtClean="0"/>
              <a:pPr lvl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CC66A385-AB53-4FE1-A119-E9E698F46249}" type="slidenum">
              <a:rPr lang="pt-BR" smtClean="0"/>
              <a:pPr lvl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96444088-408B-4F8B-A664-7A8ADB7F44A9}" type="slidenum">
              <a:rPr lang="pt-BR" smtClean="0"/>
              <a:pPr lvl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F1AE2BB-5ACF-41B2-940A-E79257A677C2}" type="slidenum">
              <a:rPr lang="pt-BR" smtClean="0"/>
              <a:pPr lvl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6A6642C3-2D82-4AC2-AC0D-D0D29593BCF9}" type="slidenum">
              <a:rPr lang="pt-BR" smtClean="0"/>
              <a:pPr lvl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C0A2771B-AAED-4663-9252-E54236DCFD0F}" type="slidenum">
              <a:rPr lang="pt-BR" smtClean="0"/>
              <a:pPr lvl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5ADE58B-FAAF-4183-820D-416E39BF61A3}" type="slidenum">
              <a:rPr lang="pt-BR" smtClean="0"/>
              <a:pPr lvl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DC1C82B7-434D-4ECF-970A-8C2B5F3A8E2D}" type="slidenum">
              <a:rPr lang="pt-BR" smtClean="0"/>
              <a:pPr lvl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8634EBFA-8F35-45C7-AC9E-C808035174E6}" type="slidenum">
              <a:rPr lang="pt-BR" smtClean="0"/>
              <a:pPr lvl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981F6D61-8416-44DE-AB5F-7CCB8069F67E}" type="slidenum">
              <a:rPr lang="pt-BR" smtClean="0"/>
              <a:pPr lvl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10/16/2020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1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1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 </a:t>
            </a:r>
            <a:r>
              <a:rPr lang="pt-BR" sz="4400" dirty="0" smtClean="0"/>
              <a:t>Banco de Dados II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6517" y="2271403"/>
            <a:ext cx="9527591" cy="5080332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sz="4400" dirty="0" err="1" smtClean="0"/>
              <a:t>Prof</a:t>
            </a:r>
            <a:r>
              <a:rPr lang="pt-BR" sz="4400" dirty="0" smtClean="0"/>
              <a:t>: Márcio Soussa</a:t>
            </a:r>
          </a:p>
          <a:p>
            <a:pPr eaLnBrk="1" hangingPunct="1"/>
            <a:endParaRPr lang="pt-BR" sz="2200" dirty="0" smtClean="0"/>
          </a:p>
          <a:p>
            <a:pPr eaLnBrk="1" hangingPunct="1"/>
            <a:endParaRPr lang="pt-BR" sz="2200" dirty="0" smtClean="0"/>
          </a:p>
          <a:p>
            <a:pPr eaLnBrk="1" hangingPunct="1"/>
            <a:endParaRPr lang="pt-BR" sz="2200" dirty="0" smtClean="0"/>
          </a:p>
          <a:p>
            <a:pPr eaLnBrk="1" hangingPunct="1"/>
            <a:endParaRPr lang="pt-BR" sz="2200" dirty="0" smtClean="0"/>
          </a:p>
          <a:p>
            <a:pPr eaLnBrk="1" hangingPunct="1"/>
            <a:r>
              <a:rPr lang="pt-BR" sz="2200" dirty="0" smtClean="0"/>
              <a:t>Agradecimento ao Prof. André Portugal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447925" y="277813"/>
            <a:ext cx="7632700" cy="658812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>
                <a:latin typeface="Arial" pitchFamily="18"/>
              </a:rPr>
              <a:t>Base Algébrica da Consulta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338138" y="1187450"/>
            <a:ext cx="9742487" cy="5969000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>
                <a:latin typeface="Arial" pitchFamily="18"/>
              </a:rPr>
              <a:t>Uma operação algébrica relacional </a:t>
            </a:r>
            <a:r>
              <a:rPr lang="pt-BR" sz="2800" dirty="0" smtClean="0">
                <a:latin typeface="Arial" pitchFamily="18"/>
              </a:rPr>
              <a:t>é </a:t>
            </a:r>
            <a:r>
              <a:rPr lang="pt-BR" sz="2800" dirty="0">
                <a:latin typeface="Arial" pitchFamily="18"/>
              </a:rPr>
              <a:t>chamada de </a:t>
            </a:r>
            <a:r>
              <a:rPr lang="pt-BR" sz="2800" b="1" dirty="0">
                <a:latin typeface="Arial" pitchFamily="18"/>
              </a:rPr>
              <a:t>avaliação primitiva</a:t>
            </a:r>
            <a:r>
              <a:rPr lang="pt-BR" sz="2800" b="1" dirty="0" smtClean="0">
                <a:latin typeface="Arial" pitchFamily="18"/>
              </a:rPr>
              <a:t>.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pt-BR" sz="2800" b="1" dirty="0">
              <a:latin typeface="Arial" pitchFamily="18"/>
            </a:endParaRP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>
                <a:latin typeface="Arial" pitchFamily="18"/>
              </a:rPr>
              <a:t>Uma sequência de operações primitivas, que podem ser usadas para avaliar uma consulta é </a:t>
            </a:r>
            <a:r>
              <a:rPr lang="pt-BR" sz="2800" b="1" dirty="0">
                <a:latin typeface="Arial" pitchFamily="18"/>
              </a:rPr>
              <a:t>um plano de execução de consulta</a:t>
            </a:r>
            <a:r>
              <a:rPr lang="pt-BR" sz="2800" dirty="0">
                <a:latin typeface="Arial" pitchFamily="18"/>
              </a:rPr>
              <a:t> ou </a:t>
            </a:r>
            <a:r>
              <a:rPr lang="pt-BR" sz="2800" b="1" dirty="0">
                <a:latin typeface="Arial" pitchFamily="18"/>
              </a:rPr>
              <a:t>plano de avaliação de consulta</a:t>
            </a:r>
            <a:r>
              <a:rPr lang="pt-BR" sz="2800" dirty="0">
                <a:latin typeface="Arial" pitchFamily="18"/>
              </a:rPr>
              <a:t>.  </a:t>
            </a:r>
            <a:endParaRPr lang="pt-BR" sz="2800" dirty="0" smtClean="0">
              <a:latin typeface="Arial" pitchFamily="18"/>
            </a:endParaRP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pt-BR" sz="2800" dirty="0">
              <a:latin typeface="Arial" pitchFamily="18"/>
            </a:endParaRP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>
                <a:latin typeface="Arial" pitchFamily="18"/>
              </a:rPr>
              <a:t>Diferentes planos de avaliação para uma determinada consulta podem ter custos diferentes</a:t>
            </a:r>
            <a:r>
              <a:rPr lang="pt-BR" sz="2800" dirty="0" smtClean="0">
                <a:latin typeface="Arial" pitchFamily="18"/>
              </a:rPr>
              <a:t>.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pt-BR" sz="2800" dirty="0">
              <a:latin typeface="Arial" pitchFamily="18"/>
            </a:endParaRP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>
                <a:latin typeface="Arial" pitchFamily="18"/>
              </a:rPr>
              <a:t>É responsabilidade do SGBD construir um plano de avaliação de consulta que minimize seu custo.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519363" y="277813"/>
            <a:ext cx="7561262" cy="7302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4850">
                <a:latin typeface="Arial" pitchFamily="18"/>
              </a:rPr>
              <a:t>Plano de Avaliação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338138" y="1581150"/>
            <a:ext cx="9742487" cy="5970588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 smtClean="0">
                <a:latin typeface="Arial" pitchFamily="18"/>
              </a:rPr>
              <a:t> Estrutura </a:t>
            </a:r>
            <a:r>
              <a:rPr lang="pt-BR" sz="2800" dirty="0">
                <a:latin typeface="Arial" pitchFamily="18"/>
              </a:rPr>
              <a:t>que representa o mapeamento da consulta para a álgebra </a:t>
            </a:r>
            <a:r>
              <a:rPr lang="pt-BR" sz="2800" dirty="0" smtClean="0">
                <a:latin typeface="Arial" pitchFamily="18"/>
              </a:rPr>
              <a:t>relacional	</a:t>
            </a:r>
            <a:endParaRPr lang="pt-BR" sz="2800" dirty="0">
              <a:latin typeface="Arial" pitchFamily="18"/>
            </a:endParaRPr>
          </a:p>
          <a:p>
            <a:pPr marL="431999" lvl="2" indent="0">
              <a:spcBef>
                <a:spcPts val="499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</a:pPr>
            <a:r>
              <a:rPr lang="pt-BR" sz="1960" dirty="0" smtClean="0">
                <a:solidFill>
                  <a:srgbClr val="3333CC"/>
                </a:solidFill>
                <a:latin typeface="Arial" pitchFamily="18"/>
              </a:rPr>
              <a:t> Nós folha</a:t>
            </a:r>
            <a:r>
              <a:rPr lang="pt-BR" sz="1960" dirty="0" smtClean="0">
                <a:latin typeface="Arial" pitchFamily="18"/>
              </a:rPr>
              <a:t>: relações </a:t>
            </a:r>
            <a:r>
              <a:rPr lang="pt-BR" sz="1560" dirty="0" smtClean="0">
                <a:latin typeface="Arial" pitchFamily="18"/>
              </a:rPr>
              <a:t>(do BD ou resultados intermediários)</a:t>
            </a: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</a:pPr>
            <a:r>
              <a:rPr lang="pt-BR" sz="1960" dirty="0" smtClean="0">
                <a:solidFill>
                  <a:srgbClr val="3333CC"/>
                </a:solidFill>
                <a:latin typeface="Arial" pitchFamily="18"/>
              </a:rPr>
              <a:t> Nós internos</a:t>
            </a:r>
            <a:r>
              <a:rPr lang="pt-BR" sz="1960" dirty="0" smtClean="0">
                <a:latin typeface="Arial" pitchFamily="18"/>
              </a:rPr>
              <a:t>: operações da álgebra</a:t>
            </a: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sz="1960" dirty="0" smtClean="0">
                <a:latin typeface="Arial" pitchFamily="18"/>
              </a:rPr>
              <a:t> Uma </a:t>
            </a:r>
            <a:r>
              <a:rPr lang="pt-BR" sz="1960" dirty="0">
                <a:latin typeface="Arial" pitchFamily="18"/>
              </a:rPr>
              <a:t>expressão da álgebra relacional “estendida”</a:t>
            </a:r>
          </a:p>
          <a:p>
            <a:pPr marL="864001" lvl="4" indent="0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000" dirty="0" smtClean="0">
                <a:latin typeface="Arial" pitchFamily="18"/>
              </a:rPr>
              <a:t> Pode </a:t>
            </a:r>
            <a:r>
              <a:rPr lang="pt-BR" sz="2000" dirty="0">
                <a:latin typeface="Arial" pitchFamily="18"/>
              </a:rPr>
              <a:t>indicar alguma computação </a:t>
            </a:r>
            <a:r>
              <a:rPr lang="pt-BR" sz="1800" dirty="0">
                <a:latin typeface="Arial" pitchFamily="18"/>
              </a:rPr>
              <a:t>(função agregação, atributo calculado, ...)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pt-BR" sz="2800" dirty="0" smtClean="0">
              <a:latin typeface="Arial" pitchFamily="18"/>
            </a:endParaRP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 smtClean="0">
                <a:latin typeface="Arial" pitchFamily="18"/>
              </a:rPr>
              <a:t> Processamento </a:t>
            </a:r>
            <a:r>
              <a:rPr lang="pt-BR" sz="2800" dirty="0">
                <a:latin typeface="Arial" pitchFamily="18"/>
              </a:rPr>
              <a:t>da </a:t>
            </a:r>
            <a:r>
              <a:rPr lang="pt-BR" sz="2800" dirty="0" smtClean="0">
                <a:latin typeface="Arial" pitchFamily="18"/>
              </a:rPr>
              <a:t>árvore	</a:t>
            </a:r>
            <a:endParaRPr lang="pt-BR" sz="2800" dirty="0">
              <a:latin typeface="Arial" pitchFamily="18"/>
            </a:endParaRP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sz="1960" dirty="0" smtClean="0">
                <a:latin typeface="Arial" pitchFamily="18"/>
              </a:rPr>
              <a:t> Nós </a:t>
            </a:r>
            <a:r>
              <a:rPr lang="pt-BR" sz="1960" dirty="0">
                <a:latin typeface="Arial" pitchFamily="18"/>
              </a:rPr>
              <a:t>internos são executados quando seus </a:t>
            </a:r>
            <a:r>
              <a:rPr lang="pt-BR" sz="1960" dirty="0" err="1">
                <a:latin typeface="Arial" pitchFamily="18"/>
              </a:rPr>
              <a:t>operandos</a:t>
            </a:r>
            <a:r>
              <a:rPr lang="pt-BR" sz="1960" dirty="0">
                <a:latin typeface="Arial" pitchFamily="18"/>
              </a:rPr>
              <a:t> estão disponíveis</a:t>
            </a: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sz="1960" dirty="0" smtClean="0">
                <a:latin typeface="Arial" pitchFamily="18"/>
              </a:rPr>
              <a:t> São </a:t>
            </a:r>
            <a:r>
              <a:rPr lang="pt-BR" sz="1960" dirty="0">
                <a:latin typeface="Arial" pitchFamily="18"/>
              </a:rPr>
              <a:t>substituídos pela relação resultante</a:t>
            </a: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sz="1960" dirty="0" smtClean="0">
                <a:latin typeface="Arial" pitchFamily="18"/>
              </a:rPr>
              <a:t> A </a:t>
            </a:r>
            <a:r>
              <a:rPr lang="pt-BR" sz="1960" dirty="0">
                <a:latin typeface="Arial" pitchFamily="18"/>
              </a:rPr>
              <a:t>execução termina quando o </a:t>
            </a:r>
            <a:r>
              <a:rPr lang="pt-BR" sz="1960" dirty="0" smtClean="0">
                <a:latin typeface="Arial" pitchFamily="18"/>
              </a:rPr>
              <a:t>nó </a:t>
            </a:r>
            <a:r>
              <a:rPr lang="pt-BR" sz="1960" dirty="0">
                <a:latin typeface="Arial" pitchFamily="18"/>
              </a:rPr>
              <a:t>raiz é executado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447925" y="277813"/>
            <a:ext cx="7632700" cy="7302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2600" b="1">
                <a:latin typeface="Arial" pitchFamily="18"/>
              </a:rPr>
              <a:t>Exemplo de Árvore da Consulta -</a:t>
            </a:r>
            <a:br>
              <a:rPr lang="pt-BR" sz="2600" b="1">
                <a:latin typeface="Arial" pitchFamily="18"/>
              </a:rPr>
            </a:br>
            <a:r>
              <a:rPr lang="pt-BR" sz="2600" b="1">
                <a:latin typeface="Arial" pitchFamily="18"/>
              </a:rPr>
              <a:t>Plano de avaliação</a:t>
            </a:r>
          </a:p>
        </p:txBody>
      </p:sp>
      <p:sp>
        <p:nvSpPr>
          <p:cNvPr id="3" name="Forma livre 2"/>
          <p:cNvSpPr/>
          <p:nvPr/>
        </p:nvSpPr>
        <p:spPr>
          <a:xfrm>
            <a:off x="239400" y="1115541"/>
            <a:ext cx="6385088" cy="16561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indent="169863">
              <a:lnSpc>
                <a:spcPct val="8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SELECT	nome,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cpf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c.descricao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indent="169863">
              <a:lnSpc>
                <a:spcPct val="8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   FROM	</a:t>
            </a:r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empregado e</a:t>
            </a:r>
          </a:p>
          <a:p>
            <a:pPr indent="169863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JOIN 	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cargo 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ON (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e.id_cargo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c.id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indent="169863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JOIN 	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setor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ON (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e.id_setor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s.id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indent="169863">
              <a:lnSpc>
                <a:spcPct val="8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WHERE 	</a:t>
            </a:r>
            <a:r>
              <a:rPr lang="pt-BR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s.descricao</a:t>
            </a:r>
            <a:r>
              <a:rPr lang="pt-BR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‘ADMINISTRACAO’ AND</a:t>
            </a:r>
          </a:p>
          <a:p>
            <a:pPr indent="169863">
              <a:lnSpc>
                <a:spcPct val="80000"/>
              </a:lnSpc>
            </a:pPr>
            <a:r>
              <a:rPr lang="pt-BR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	    	</a:t>
            </a:r>
            <a:r>
              <a:rPr lang="pt-BR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c.carga_horaria</a:t>
            </a:r>
            <a:r>
              <a:rPr lang="pt-BR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44 AND</a:t>
            </a:r>
          </a:p>
          <a:p>
            <a:pPr indent="169863">
              <a:lnSpc>
                <a:spcPct val="80000"/>
              </a:lnSpc>
            </a:pPr>
            <a:r>
              <a:rPr lang="pt-BR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    	</a:t>
            </a:r>
            <a:r>
              <a:rPr lang="pt-BR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e.</a:t>
            </a:r>
            <a:r>
              <a:rPr lang="pt-BR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sexo = ‘F’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87984" y="4211885"/>
            <a:ext cx="8642350" cy="720080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l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sexo = ‘F’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c.carga_horaria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44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s.descricao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‘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Administracao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e.id_cargo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c.ID  and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e.id_setor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s.id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793853" y="363716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793853" y="493256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6176" y="3203773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π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e.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Nome,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e.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CPF,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c.Descricao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558903" y="5451673"/>
            <a:ext cx="402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5074716" y="5796161"/>
            <a:ext cx="503237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938316" y="5796161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917678" y="6085086"/>
            <a:ext cx="835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Setor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714353" y="6085086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4139678" y="6374011"/>
            <a:ext cx="50323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074716" y="6370836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418953" y="6732786"/>
            <a:ext cx="1589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Empregado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146153" y="6732786"/>
            <a:ext cx="909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Cargo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5" name="Título 24"/>
          <p:cNvSpPr txBox="1">
            <a:spLocks noGrp="1"/>
          </p:cNvSpPr>
          <p:nvPr>
            <p:ph type="title" idx="4294967295"/>
          </p:nvPr>
        </p:nvSpPr>
        <p:spPr>
          <a:xfrm>
            <a:off x="2447925" y="287338"/>
            <a:ext cx="7632700" cy="7937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4850">
                <a:latin typeface="Arial" pitchFamily="18"/>
              </a:rPr>
              <a:t>Etapas de Processamento</a:t>
            </a:r>
          </a:p>
        </p:txBody>
      </p:sp>
      <p:sp>
        <p:nvSpPr>
          <p:cNvPr id="2" name="Forma livre 1"/>
          <p:cNvSpPr/>
          <p:nvPr/>
        </p:nvSpPr>
        <p:spPr>
          <a:xfrm>
            <a:off x="6343200" y="1709280"/>
            <a:ext cx="146268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Tradução</a:t>
            </a:r>
          </a:p>
        </p:txBody>
      </p:sp>
      <p:sp>
        <p:nvSpPr>
          <p:cNvPr id="3" name="Forma livre 2"/>
          <p:cNvSpPr/>
          <p:nvPr/>
        </p:nvSpPr>
        <p:spPr>
          <a:xfrm>
            <a:off x="1053360" y="2841480"/>
            <a:ext cx="222732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Transformação</a:t>
            </a:r>
          </a:p>
        </p:txBody>
      </p:sp>
      <p:sp>
        <p:nvSpPr>
          <p:cNvPr id="4" name="Forma livre 3"/>
          <p:cNvSpPr/>
          <p:nvPr/>
        </p:nvSpPr>
        <p:spPr>
          <a:xfrm>
            <a:off x="5744880" y="3903840"/>
            <a:ext cx="2754719" cy="776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Definição 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</p:txBody>
      </p:sp>
      <p:sp>
        <p:nvSpPr>
          <p:cNvPr id="5" name="Forma livre 4"/>
          <p:cNvSpPr/>
          <p:nvPr/>
        </p:nvSpPr>
        <p:spPr>
          <a:xfrm>
            <a:off x="786600" y="1545120"/>
            <a:ext cx="3114000" cy="97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 em linguagem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 alto nível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(consulta SQL, p. ex.)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61279" y="2775240"/>
            <a:ext cx="315936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interna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(árvore algébrica da consulta)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657720" y="3951360"/>
            <a:ext cx="367992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transformada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(árvore otimizada algebricamente)</a:t>
            </a:r>
          </a:p>
        </p:txBody>
      </p:sp>
      <p:sp>
        <p:nvSpPr>
          <p:cNvPr id="8" name="Forma livre 7"/>
          <p:cNvSpPr/>
          <p:nvPr/>
        </p:nvSpPr>
        <p:spPr>
          <a:xfrm>
            <a:off x="5748840" y="5243040"/>
            <a:ext cx="2774880" cy="94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com indicação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estratégias de acesso)</a:t>
            </a:r>
          </a:p>
        </p:txBody>
      </p:sp>
      <p:sp>
        <p:nvSpPr>
          <p:cNvPr id="9" name="Forma livre 8"/>
          <p:cNvSpPr/>
          <p:nvPr/>
        </p:nvSpPr>
        <p:spPr>
          <a:xfrm>
            <a:off x="3613679" y="6698520"/>
            <a:ext cx="31932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Processador Run-time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1070280" y="5402160"/>
            <a:ext cx="27396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Gerador de Código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1203840" y="6552000"/>
            <a:ext cx="150444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Código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Execução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7745400" y="6529320"/>
            <a:ext cx="185256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Resultado 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</a:t>
            </a:r>
          </a:p>
        </p:txBody>
      </p:sp>
      <p:sp>
        <p:nvSpPr>
          <p:cNvPr id="13" name="Conector reto 12"/>
          <p:cNvSpPr/>
          <p:nvPr/>
        </p:nvSpPr>
        <p:spPr>
          <a:xfrm>
            <a:off x="4012200" y="1954800"/>
            <a:ext cx="1864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Conector reto 13"/>
          <p:cNvSpPr/>
          <p:nvPr/>
        </p:nvSpPr>
        <p:spPr>
          <a:xfrm>
            <a:off x="7033320" y="2236320"/>
            <a:ext cx="1440" cy="5702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Conector reto 14"/>
          <p:cNvSpPr/>
          <p:nvPr/>
        </p:nvSpPr>
        <p:spPr>
          <a:xfrm>
            <a:off x="3610079" y="3035880"/>
            <a:ext cx="1864081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Conector reto 15"/>
          <p:cNvSpPr/>
          <p:nvPr/>
        </p:nvSpPr>
        <p:spPr>
          <a:xfrm>
            <a:off x="2066760" y="3429719"/>
            <a:ext cx="144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Conector reto 16"/>
          <p:cNvSpPr/>
          <p:nvPr/>
        </p:nvSpPr>
        <p:spPr>
          <a:xfrm>
            <a:off x="4484880" y="4291200"/>
            <a:ext cx="102744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Conector reto 17"/>
          <p:cNvSpPr/>
          <p:nvPr/>
        </p:nvSpPr>
        <p:spPr>
          <a:xfrm>
            <a:off x="6971760" y="4763159"/>
            <a:ext cx="216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Conector reto 18"/>
          <p:cNvSpPr/>
          <p:nvPr/>
        </p:nvSpPr>
        <p:spPr>
          <a:xfrm>
            <a:off x="4044239" y="5676840"/>
            <a:ext cx="1559161" cy="2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Conector reto 19"/>
          <p:cNvSpPr/>
          <p:nvPr/>
        </p:nvSpPr>
        <p:spPr>
          <a:xfrm>
            <a:off x="1930319" y="5993280"/>
            <a:ext cx="1440" cy="5706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Conector reto 20"/>
          <p:cNvSpPr/>
          <p:nvPr/>
        </p:nvSpPr>
        <p:spPr>
          <a:xfrm>
            <a:off x="2866320" y="693180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onector reto 21"/>
          <p:cNvSpPr/>
          <p:nvPr/>
        </p:nvSpPr>
        <p:spPr>
          <a:xfrm>
            <a:off x="7066080" y="694764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4567320" y="3818160"/>
            <a:ext cx="5082120" cy="2882520"/>
          </a:xfrm>
          <a:custGeom>
            <a:avLst>
              <a:gd name="f0" fmla="val -5076"/>
              <a:gd name="f1" fmla="val -5192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5167440" y="4101840"/>
            <a:ext cx="4114079" cy="222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definição de uma árvore 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 consulta equivalente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Microsoft YaHei" pitchFamily="2"/>
                <a:cs typeface="Microsoft YaHei" pitchFamily="2"/>
              </a:rPr>
              <a:t> chega ao mesmo resultado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Microsoft YaHei" pitchFamily="2"/>
                <a:cs typeface="Microsoft YaHei" pitchFamily="2"/>
              </a:rPr>
              <a:t> processa de forma mais  eficiente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também chamada de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 </a:t>
            </a:r>
            <a:r>
              <a:rPr lang="pt-BR" sz="1800" b="1" i="1" u="none" strike="noStrike" baseline="0" dirty="0">
                <a:ln>
                  <a:noFill/>
                </a:ln>
                <a:solidFill>
                  <a:srgbClr val="FF6600"/>
                </a:solidFill>
                <a:latin typeface="Arial" pitchFamily="18"/>
                <a:ea typeface="DejaVu Sans" pitchFamily="2"/>
                <a:cs typeface="DejaVu Sans" pitchFamily="2"/>
              </a:rPr>
              <a:t>Otimização Algébrica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520950" y="323850"/>
            <a:ext cx="7559675" cy="7556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Regras Heurísticas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50824" y="1187549"/>
            <a:ext cx="9470007" cy="6192688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l" defTabSz="914400" rtl="0" eaLnBrk="1" fontAlgn="auto" latinLnBrk="0" hangingPunct="1">
              <a:lnSpc>
                <a:spcPct val="8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Objetivo: </a:t>
            </a:r>
          </a:p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Rearrumar a ordem dos operadores do plano lógico (e físico) com a finalidade de melhorar o desempenho</a:t>
            </a:r>
          </a:p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Diminuir o tamanho das relações intermediárias</a:t>
            </a: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403177" marR="0" lvl="0" indent="169863" algn="l" defTabSz="914400" rtl="0" eaLnBrk="1" fontAlgn="auto" latinLnBrk="0" hangingPunct="1">
              <a:lnSpc>
                <a:spcPct val="8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Algumas regras:</a:t>
            </a:r>
          </a:p>
          <a:p>
            <a:pPr marL="403177" marR="0" lvl="0" indent="169863" algn="l" defTabSz="914400" rtl="0" eaLnBrk="1" fontAlgn="auto" latinLnBrk="0" hangingPunct="1">
              <a:lnSpc>
                <a:spcPct val="8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6450" lvl="2" indent="182563">
              <a:lnSpc>
                <a:spcPct val="80000"/>
              </a:lnSpc>
              <a:spcBef>
                <a:spcPts val="357"/>
              </a:spcBef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R1: Empurrar as operações de seleção o mais baixo possível na árvore</a:t>
            </a: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806450" lvl="2" indent="182563">
              <a:lnSpc>
                <a:spcPct val="80000"/>
              </a:lnSpc>
              <a:spcBef>
                <a:spcPts val="357"/>
              </a:spcBef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R2: Empurrar as operações de projeção o mais baixo possível na árvore</a:t>
            </a: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806450" lvl="2" indent="182563">
              <a:lnSpc>
                <a:spcPct val="80000"/>
              </a:lnSpc>
              <a:spcBef>
                <a:spcPts val="357"/>
              </a:spcBef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R3: Trocar os operadores de produto/seleção por um operador de junção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447925" y="277813"/>
            <a:ext cx="7632700" cy="7302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2600" b="1" dirty="0">
                <a:latin typeface="Arial" pitchFamily="18"/>
              </a:rPr>
              <a:t>Exemplo de Árvore da Consulta -</a:t>
            </a:r>
            <a:br>
              <a:rPr lang="pt-BR" sz="2600" b="1" dirty="0">
                <a:latin typeface="Arial" pitchFamily="18"/>
              </a:rPr>
            </a:br>
            <a:r>
              <a:rPr lang="pt-BR" sz="2600" dirty="0" smtClean="0">
                <a:latin typeface="Arial" pitchFamily="18"/>
              </a:rPr>
              <a:t>Regra Heurística (R1)</a:t>
            </a:r>
            <a:endParaRPr lang="pt-BR" sz="2600" b="1" dirty="0">
              <a:latin typeface="Arial" pitchFamily="18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58402" y="2624385"/>
            <a:ext cx="8642350" cy="579388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l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e.id_cargo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c.ID  and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e.id_setor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s.id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4209677" y="2052985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4209677" y="3061047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317377" y="1619597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pt-BR" sz="2000" dirty="0">
                <a:latin typeface="Bookman Old Style" pitchFamily="18" charset="0"/>
              </a:rPr>
              <a:t> </a:t>
            </a:r>
            <a:r>
              <a:rPr lang="el-GR" sz="2000" dirty="0">
                <a:latin typeface="Bookman Old Style" pitchFamily="18" charset="0"/>
              </a:rPr>
              <a:t>π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Nome,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CPF, </a:t>
            </a:r>
            <a:r>
              <a:rPr lang="pt-BR" sz="2000" dirty="0" err="1">
                <a:latin typeface="Bookman Old Style" pitchFamily="18" charset="0"/>
              </a:rPr>
              <a:t>c.Descricao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974727" y="3637310"/>
            <a:ext cx="402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490540" y="4069110"/>
            <a:ext cx="503237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4354140" y="3997672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333502" y="5112097"/>
            <a:ext cx="835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Setor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30177" y="4500910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2555502" y="4789835"/>
            <a:ext cx="50323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3490540" y="4786660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1761752" y="5904260"/>
            <a:ext cx="1589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Empregado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3561977" y="5940772"/>
            <a:ext cx="909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Cargo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4066802" y="4356447"/>
            <a:ext cx="38266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 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s.descricao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= ‘</a:t>
            </a:r>
            <a:r>
              <a:rPr lang="pt-BR" dirty="0" err="1">
                <a:solidFill>
                  <a:srgbClr val="00B050"/>
                </a:solidFill>
              </a:rPr>
              <a:t>Administracao</a:t>
            </a:r>
            <a:r>
              <a:rPr lang="pt-BR" dirty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3922340" y="5148610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2553915" y="5148610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761752" y="5581997"/>
            <a:ext cx="1616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pt-BR" dirty="0">
                <a:solidFill>
                  <a:srgbClr val="00B050"/>
                </a:solidFill>
              </a:rPr>
              <a:t>  sexo = ‘F’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3557215" y="5574060"/>
            <a:ext cx="28280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 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c.carga_horaria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= 44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4785940" y="4716810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76016" y="251445"/>
            <a:ext cx="5040560" cy="730250"/>
          </a:xfrm>
          <a:prstGeom prst="rect">
            <a:avLst/>
          </a:prstGeom>
        </p:spPr>
        <p:txBody>
          <a:bodyPr vert="horz" lIns="100794" tIns="46800" rIns="100794" bIns="46800" anchor="ctr" anchorCtr="0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18"/>
                <a:ea typeface="+mj-ea"/>
                <a:cs typeface="+mj-cs"/>
              </a:rPr>
              <a:t>Exemplo de Árvore da Consulta -</a:t>
            </a:r>
            <a:b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18"/>
                <a:ea typeface="+mj-ea"/>
                <a:cs typeface="+mj-cs"/>
              </a:rPr>
            </a:br>
            <a:r>
              <a:rPr lang="pt-BR" sz="2600" dirty="0" smtClean="0">
                <a:latin typeface="Arial" pitchFamily="18"/>
              </a:rPr>
              <a:t>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18"/>
              </a:rPr>
              <a:t>Regra Heurística (R2)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18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32000" y="2447056"/>
            <a:ext cx="6049963" cy="722313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l" defTabSz="914400" rtl="0" eaLnBrk="1" fontAlgn="auto" latinLnBrk="0" hangingPunct="1">
              <a:lnSpc>
                <a:spcPct val="8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</a:p>
          <a:p>
            <a:pPr marL="403177" marR="0" lvl="0" indent="169863" algn="l" defTabSz="914400" rtl="0" eaLnBrk="1" fontAlgn="auto" latinLnBrk="0" hangingPunct="1">
              <a:lnSpc>
                <a:spcPct val="8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e.id_cargo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c.ID  and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e.id_setor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s.id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895825" y="230418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895825" y="3094756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03525" y="1943819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pt-BR" sz="2000" dirty="0">
                <a:latin typeface="Bookman Old Style" pitchFamily="18" charset="0"/>
              </a:rPr>
              <a:t> </a:t>
            </a:r>
            <a:r>
              <a:rPr lang="el-GR" sz="2000" dirty="0">
                <a:latin typeface="Bookman Old Style" pitchFamily="18" charset="0"/>
              </a:rPr>
              <a:t>π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Nome,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CPF, </a:t>
            </a:r>
            <a:r>
              <a:rPr lang="pt-BR" sz="2000" dirty="0" err="1">
                <a:latin typeface="Bookman Old Style" pitchFamily="18" charset="0"/>
              </a:rPr>
              <a:t>c.Descricao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60875" y="3528144"/>
            <a:ext cx="402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76688" y="3815481"/>
            <a:ext cx="503237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113313" y="3742456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29225" y="5650631"/>
            <a:ext cx="835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Setor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887763" y="4104406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3384525" y="4320306"/>
            <a:ext cx="50323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176688" y="4320306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447900" y="6442794"/>
            <a:ext cx="1589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Empregado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248125" y="6479306"/>
            <a:ext cx="909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Cargo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468913" y="4894981"/>
            <a:ext cx="38266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s.descricao</a:t>
            </a:r>
            <a:r>
              <a:rPr lang="pt-BR" dirty="0">
                <a:solidFill>
                  <a:srgbClr val="00B050"/>
                </a:solidFill>
              </a:rPr>
              <a:t> = ‘</a:t>
            </a:r>
            <a:r>
              <a:rPr lang="pt-BR" dirty="0" err="1">
                <a:solidFill>
                  <a:srgbClr val="00B050"/>
                </a:solidFill>
              </a:rPr>
              <a:t>Administracao</a:t>
            </a:r>
            <a:r>
              <a:rPr lang="pt-BR" dirty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608488" y="56871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240063" y="56871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447900" y="6120531"/>
            <a:ext cx="1616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pt-BR" dirty="0">
                <a:solidFill>
                  <a:srgbClr val="00B050"/>
                </a:solidFill>
              </a:rPr>
              <a:t>  sexo = ‘F’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960788" y="6185619"/>
            <a:ext cx="28280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 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c.carga_horaria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= 44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761013" y="52553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451450" y="4096469"/>
            <a:ext cx="8675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/>
              <a:t>π </a:t>
            </a:r>
            <a:r>
              <a:rPr lang="en-US" dirty="0" smtClean="0"/>
              <a:t>s.ID</a:t>
            </a:r>
            <a:endParaRPr lang="en-US" dirty="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761013" y="446318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438375" y="4707656"/>
            <a:ext cx="1722438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/>
              <a:t>π</a:t>
            </a:r>
            <a:r>
              <a:rPr lang="pt-BR" dirty="0"/>
              <a:t> </a:t>
            </a:r>
            <a:r>
              <a:rPr lang="pt-BR" sz="1500" dirty="0" err="1"/>
              <a:t>e.nome</a:t>
            </a:r>
            <a:r>
              <a:rPr lang="pt-BR" sz="1500" dirty="0"/>
              <a:t>, </a:t>
            </a:r>
            <a:r>
              <a:rPr lang="pt-BR" sz="1500" dirty="0" err="1"/>
              <a:t>e.</a:t>
            </a:r>
            <a:r>
              <a:rPr lang="pt-BR" sz="1500" dirty="0"/>
              <a:t>CPF, </a:t>
            </a:r>
          </a:p>
          <a:p>
            <a:r>
              <a:rPr lang="pt-BR" sz="1500" dirty="0" err="1"/>
              <a:t>e.ID_cargo</a:t>
            </a:r>
            <a:r>
              <a:rPr lang="pt-BR" sz="1500" dirty="0"/>
              <a:t>,</a:t>
            </a:r>
          </a:p>
          <a:p>
            <a:r>
              <a:rPr lang="pt-BR" sz="1500" dirty="0" err="1"/>
              <a:t>e.ID_setor</a:t>
            </a:r>
            <a:endParaRPr lang="en-US" sz="1500" dirty="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032225" y="4888631"/>
            <a:ext cx="1325563" cy="696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/>
              <a:t>π</a:t>
            </a:r>
            <a:r>
              <a:rPr lang="pt-BR" dirty="0"/>
              <a:t>  c.ID, </a:t>
            </a:r>
          </a:p>
          <a:p>
            <a:r>
              <a:rPr lang="pt-BR" dirty="0" err="1"/>
              <a:t>c.Descricao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76016" y="251445"/>
            <a:ext cx="7632700" cy="730250"/>
          </a:xfrm>
          <a:prstGeom prst="rect">
            <a:avLst/>
          </a:prstGeom>
        </p:spPr>
        <p:txBody>
          <a:bodyPr vert="horz" lIns="100794" tIns="46800" rIns="100794" bIns="46800" anchor="ctr" anchorCtr="0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18"/>
                <a:ea typeface="+mj-ea"/>
                <a:cs typeface="+mj-cs"/>
              </a:rPr>
              <a:t>Exemplo de Árvore da Consulta -</a:t>
            </a:r>
            <a:br>
              <a:rPr kumimoji="0" lang="pt-BR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18"/>
                <a:ea typeface="+mj-ea"/>
                <a:cs typeface="+mj-cs"/>
              </a:rPr>
            </a:br>
            <a:r>
              <a:rPr kumimoji="0" lang="pt-BR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18"/>
                <a:ea typeface="+mj-ea"/>
                <a:cs typeface="+mj-cs"/>
              </a:rPr>
              <a:t>Otimização do Plano de avaliação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18"/>
              <a:ea typeface="+mj-ea"/>
              <a:cs typeface="+mj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895825" y="230418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895825" y="3094756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03525" y="1943819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pt-BR" sz="2000" dirty="0">
                <a:latin typeface="Bookman Old Style" pitchFamily="18" charset="0"/>
              </a:rPr>
              <a:t> </a:t>
            </a:r>
            <a:r>
              <a:rPr lang="el-GR" sz="2000" dirty="0">
                <a:latin typeface="Bookman Old Style" pitchFamily="18" charset="0"/>
              </a:rPr>
              <a:t>π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Nome,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CPF, </a:t>
            </a:r>
            <a:r>
              <a:rPr lang="pt-BR" sz="2000" dirty="0" err="1">
                <a:latin typeface="Bookman Old Style" pitchFamily="18" charset="0"/>
              </a:rPr>
              <a:t>c.Descricao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60875" y="3528144"/>
            <a:ext cx="402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4176688" y="3815481"/>
            <a:ext cx="503237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113313" y="3742456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29225" y="5650631"/>
            <a:ext cx="835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Setor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87763" y="4104406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384525" y="4320306"/>
            <a:ext cx="50323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176688" y="4320306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47900" y="6442794"/>
            <a:ext cx="1589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Empregado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248125" y="6479306"/>
            <a:ext cx="909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Cargo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468913" y="4894981"/>
            <a:ext cx="38266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s.descricao</a:t>
            </a:r>
            <a:r>
              <a:rPr lang="pt-BR" dirty="0">
                <a:solidFill>
                  <a:srgbClr val="00B050"/>
                </a:solidFill>
              </a:rPr>
              <a:t> = ‘</a:t>
            </a:r>
            <a:r>
              <a:rPr lang="pt-BR" dirty="0" err="1">
                <a:solidFill>
                  <a:srgbClr val="00B050"/>
                </a:solidFill>
              </a:rPr>
              <a:t>Administracao</a:t>
            </a:r>
            <a:r>
              <a:rPr lang="pt-BR" dirty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608488" y="56871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240063" y="56871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447900" y="6120531"/>
            <a:ext cx="1616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pt-BR" dirty="0">
                <a:solidFill>
                  <a:srgbClr val="00B050"/>
                </a:solidFill>
              </a:rPr>
              <a:t>  sexo = ‘F’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960788" y="6185619"/>
            <a:ext cx="28280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 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c.carga_horaria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= 44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761013" y="52553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451450" y="4096469"/>
            <a:ext cx="8675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/>
              <a:t>π </a:t>
            </a:r>
            <a:r>
              <a:rPr lang="en-US" dirty="0" smtClean="0"/>
              <a:t>s.ID</a:t>
            </a:r>
            <a:endParaRPr lang="en-US" dirty="0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761013" y="446318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438375" y="4707656"/>
            <a:ext cx="1722438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/>
              <a:t>π</a:t>
            </a:r>
            <a:r>
              <a:rPr lang="pt-BR" dirty="0"/>
              <a:t> </a:t>
            </a:r>
            <a:r>
              <a:rPr lang="pt-BR" sz="1500" dirty="0" err="1"/>
              <a:t>e.nome</a:t>
            </a:r>
            <a:r>
              <a:rPr lang="pt-BR" sz="1500" dirty="0"/>
              <a:t>, </a:t>
            </a:r>
            <a:r>
              <a:rPr lang="pt-BR" sz="1500" dirty="0" err="1"/>
              <a:t>e.</a:t>
            </a:r>
            <a:r>
              <a:rPr lang="pt-BR" sz="1500" dirty="0"/>
              <a:t>CPF, </a:t>
            </a:r>
          </a:p>
          <a:p>
            <a:r>
              <a:rPr lang="pt-BR" sz="1500" dirty="0" err="1"/>
              <a:t>e.ID_cargo</a:t>
            </a:r>
            <a:r>
              <a:rPr lang="pt-BR" sz="1500" dirty="0"/>
              <a:t>,</a:t>
            </a:r>
          </a:p>
          <a:p>
            <a:r>
              <a:rPr lang="pt-BR" sz="1500" dirty="0" err="1"/>
              <a:t>e.ID_setor</a:t>
            </a:r>
            <a:endParaRPr lang="en-US" sz="1500" dirty="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032225" y="4888631"/>
            <a:ext cx="1325563" cy="696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/>
              <a:t>π</a:t>
            </a:r>
            <a:r>
              <a:rPr lang="pt-BR" dirty="0"/>
              <a:t>  c.ID, </a:t>
            </a:r>
          </a:p>
          <a:p>
            <a:r>
              <a:rPr lang="pt-BR" dirty="0" err="1"/>
              <a:t>c.Descricao</a:t>
            </a:r>
            <a:endParaRPr lang="en-US" dirty="0"/>
          </a:p>
        </p:txBody>
      </p:sp>
      <p:sp>
        <p:nvSpPr>
          <p:cNvPr id="29" name="Forma livre 28"/>
          <p:cNvSpPr/>
          <p:nvPr/>
        </p:nvSpPr>
        <p:spPr>
          <a:xfrm>
            <a:off x="143768" y="2123653"/>
            <a:ext cx="3888432" cy="1802400"/>
          </a:xfrm>
          <a:custGeom>
            <a:avLst>
              <a:gd name="f0" fmla="val 25432"/>
              <a:gd name="f1" fmla="val 19133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Trocar</a:t>
            </a:r>
            <a:r>
              <a:rPr lang="pt-BR" sz="18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o produto cartesiano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dirty="0" smtClean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pela operação de junção</a:t>
            </a:r>
            <a:endParaRPr lang="pt-BR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975432" y="4181405"/>
            <a:ext cx="124584" cy="144016"/>
            <a:chOff x="3975432" y="4181405"/>
            <a:chExt cx="124584" cy="144016"/>
          </a:xfrm>
        </p:grpSpPr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3975432" y="4181421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4100016" y="4181405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4813240" y="3620581"/>
            <a:ext cx="124584" cy="144016"/>
            <a:chOff x="3975432" y="4181405"/>
            <a:chExt cx="124584" cy="144016"/>
          </a:xfrm>
        </p:grpSpPr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3975432" y="4181421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4100016" y="4181405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4968304" y="3491805"/>
            <a:ext cx="2226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e.id_setor</a:t>
            </a:r>
            <a:r>
              <a:rPr lang="pt-BR" dirty="0" smtClean="0">
                <a:solidFill>
                  <a:srgbClr val="00B050"/>
                </a:solidFill>
              </a:rPr>
              <a:t> = </a:t>
            </a:r>
            <a:r>
              <a:rPr lang="pt-BR" dirty="0" err="1" smtClean="0">
                <a:solidFill>
                  <a:srgbClr val="00B050"/>
                </a:solidFill>
              </a:rPr>
              <a:t>s.id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727944" y="4067869"/>
            <a:ext cx="230704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e.id_cargo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= </a:t>
            </a:r>
            <a:r>
              <a:rPr lang="pt-BR" dirty="0" err="1" smtClean="0">
                <a:solidFill>
                  <a:srgbClr val="00B050"/>
                </a:solidFill>
              </a:rPr>
              <a:t>c.id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520950" y="323850"/>
            <a:ext cx="7559675" cy="7556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>
                <a:latin typeface="Arial" pitchFamily="18"/>
              </a:rPr>
              <a:t>Exemplo de </a:t>
            </a:r>
            <a:r>
              <a:rPr lang="pt-BR" sz="3200" b="1" dirty="0" smtClean="0">
                <a:latin typeface="Arial" pitchFamily="18"/>
              </a:rPr>
              <a:t>Árvores Equivalentes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7049247" y="230418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7049247" y="3094756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156947" y="1943819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pt-BR" sz="2000" dirty="0">
                <a:latin typeface="Bookman Old Style" pitchFamily="18" charset="0"/>
              </a:rPr>
              <a:t> </a:t>
            </a:r>
            <a:r>
              <a:rPr lang="el-GR" sz="2000" dirty="0">
                <a:latin typeface="Bookman Old Style" pitchFamily="18" charset="0"/>
              </a:rPr>
              <a:t>π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Nome, </a:t>
            </a:r>
            <a:r>
              <a:rPr lang="pt-BR" sz="2000" dirty="0" err="1">
                <a:latin typeface="Bookman Old Style" pitchFamily="18" charset="0"/>
              </a:rPr>
              <a:t>e.</a:t>
            </a:r>
            <a:r>
              <a:rPr lang="pt-BR" sz="2000" dirty="0">
                <a:latin typeface="Bookman Old Style" pitchFamily="18" charset="0"/>
              </a:rPr>
              <a:t>CPF, </a:t>
            </a:r>
            <a:r>
              <a:rPr lang="pt-BR" sz="2000" dirty="0" err="1">
                <a:latin typeface="Bookman Old Style" pitchFamily="18" charset="0"/>
              </a:rPr>
              <a:t>c.Descricao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6814297" y="3528144"/>
            <a:ext cx="402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H="1">
            <a:off x="6330110" y="3815481"/>
            <a:ext cx="503237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7266735" y="3742456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7582647" y="5650631"/>
            <a:ext cx="835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Setor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041185" y="4104406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5537947" y="4320306"/>
            <a:ext cx="50323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6330110" y="4320306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4601322" y="6442794"/>
            <a:ext cx="1589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Empregado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6401547" y="6479306"/>
            <a:ext cx="909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Cargo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7919957" y="4859957"/>
            <a:ext cx="2016899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s.descricao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=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‘</a:t>
            </a:r>
            <a:r>
              <a:rPr lang="pt-BR" dirty="0" err="1">
                <a:solidFill>
                  <a:srgbClr val="00B050"/>
                </a:solidFill>
              </a:rPr>
              <a:t>Administracao</a:t>
            </a:r>
            <a:r>
              <a:rPr lang="pt-BR" dirty="0">
                <a:solidFill>
                  <a:srgbClr val="00B050"/>
                </a:solidFill>
              </a:rPr>
              <a:t>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6761910" y="56871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>
            <a:off x="5393485" y="56871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4601322" y="6120531"/>
            <a:ext cx="161614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σ</a:t>
            </a:r>
            <a:r>
              <a:rPr lang="pt-BR" dirty="0">
                <a:solidFill>
                  <a:srgbClr val="00B050"/>
                </a:solidFill>
              </a:rPr>
              <a:t>  sexo = ‘F’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6114210" y="6185619"/>
            <a:ext cx="28280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 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c.carga_horaria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rgbClr val="00B050"/>
                </a:solidFill>
              </a:rPr>
              <a:t>= 44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7914435" y="5255344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604872" y="4096469"/>
            <a:ext cx="8675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/>
              <a:t>π </a:t>
            </a:r>
            <a:r>
              <a:rPr lang="en-US" dirty="0" smtClean="0"/>
              <a:t>s.ID</a:t>
            </a:r>
            <a:endParaRPr lang="en-US" dirty="0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7914435" y="4463181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4591797" y="4707656"/>
            <a:ext cx="1722438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/>
              <a:t>π</a:t>
            </a:r>
            <a:r>
              <a:rPr lang="pt-BR" dirty="0"/>
              <a:t> </a:t>
            </a:r>
            <a:r>
              <a:rPr lang="pt-BR" sz="1500" dirty="0" err="1"/>
              <a:t>e.nome</a:t>
            </a:r>
            <a:r>
              <a:rPr lang="pt-BR" sz="1500" dirty="0"/>
              <a:t>, </a:t>
            </a:r>
            <a:r>
              <a:rPr lang="pt-BR" sz="1500" dirty="0" err="1"/>
              <a:t>e.</a:t>
            </a:r>
            <a:r>
              <a:rPr lang="pt-BR" sz="1500" dirty="0"/>
              <a:t>CPF, </a:t>
            </a:r>
          </a:p>
          <a:p>
            <a:r>
              <a:rPr lang="pt-BR" sz="1500" dirty="0" err="1"/>
              <a:t>e.ID_cargo</a:t>
            </a:r>
            <a:r>
              <a:rPr lang="pt-BR" sz="1500" dirty="0"/>
              <a:t>,</a:t>
            </a:r>
          </a:p>
          <a:p>
            <a:r>
              <a:rPr lang="pt-BR" sz="1500" dirty="0" err="1"/>
              <a:t>e.ID_setor</a:t>
            </a:r>
            <a:endParaRPr lang="en-US" sz="1500" dirty="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185647" y="4888631"/>
            <a:ext cx="1325563" cy="696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/>
              <a:t>π</a:t>
            </a:r>
            <a:r>
              <a:rPr lang="pt-BR" dirty="0"/>
              <a:t>  c.ID, </a:t>
            </a:r>
          </a:p>
          <a:p>
            <a:r>
              <a:rPr lang="pt-BR" dirty="0" err="1"/>
              <a:t>c.Descricao</a:t>
            </a:r>
            <a:endParaRPr lang="en-US" dirty="0"/>
          </a:p>
        </p:txBody>
      </p:sp>
      <p:grpSp>
        <p:nvGrpSpPr>
          <p:cNvPr id="49" name="Grupo 48"/>
          <p:cNvGrpSpPr/>
          <p:nvPr/>
        </p:nvGrpSpPr>
        <p:grpSpPr>
          <a:xfrm>
            <a:off x="6128854" y="4181405"/>
            <a:ext cx="124584" cy="144016"/>
            <a:chOff x="3975432" y="4181405"/>
            <a:chExt cx="124584" cy="144016"/>
          </a:xfrm>
        </p:grpSpPr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3975432" y="4181421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4100016" y="4181405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966662" y="3620581"/>
            <a:ext cx="124584" cy="144016"/>
            <a:chOff x="3975432" y="4181405"/>
            <a:chExt cx="124584" cy="144016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3975432" y="4181421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100016" y="4181405"/>
              <a:ext cx="0" cy="144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7121726" y="3491805"/>
            <a:ext cx="22268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>
                <a:solidFill>
                  <a:srgbClr val="00B050"/>
                </a:solidFill>
              </a:rPr>
              <a:t>e.id_setor</a:t>
            </a:r>
            <a:r>
              <a:rPr lang="pt-BR" dirty="0" smtClean="0">
                <a:solidFill>
                  <a:srgbClr val="00B050"/>
                </a:solidFill>
              </a:rPr>
              <a:t> = </a:t>
            </a:r>
            <a:r>
              <a:rPr lang="pt-BR" dirty="0" err="1" smtClean="0">
                <a:solidFill>
                  <a:srgbClr val="00B050"/>
                </a:solidFill>
              </a:rPr>
              <a:t>s.id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6423693" y="4067869"/>
            <a:ext cx="148309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 dirty="0" smtClean="0">
                <a:solidFill>
                  <a:srgbClr val="00B050"/>
                </a:solidFill>
              </a:rPr>
              <a:t>σ</a:t>
            </a:r>
            <a:r>
              <a:rPr lang="pt-BR" sz="1600" dirty="0" smtClean="0">
                <a:solidFill>
                  <a:srgbClr val="00B050"/>
                </a:solidFill>
              </a:rPr>
              <a:t> </a:t>
            </a:r>
            <a:r>
              <a:rPr lang="pt-BR" sz="1600" dirty="0" err="1" smtClean="0">
                <a:solidFill>
                  <a:srgbClr val="00B050"/>
                </a:solidFill>
              </a:rPr>
              <a:t>e.id_cargo</a:t>
            </a:r>
            <a:r>
              <a:rPr lang="pt-BR" sz="16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pt-BR" sz="1600" dirty="0" smtClean="0">
                <a:solidFill>
                  <a:srgbClr val="00B050"/>
                </a:solidFill>
              </a:rPr>
              <a:t>= </a:t>
            </a:r>
            <a:r>
              <a:rPr lang="pt-BR" sz="1600" dirty="0" err="1" smtClean="0">
                <a:solidFill>
                  <a:srgbClr val="00B050"/>
                </a:solidFill>
              </a:rPr>
              <a:t>c.id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-288280" y="2843733"/>
            <a:ext cx="4896544" cy="1117576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l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sexo = ‘F’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c.carga_horaria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44 </a:t>
            </a:r>
          </a:p>
          <a:p>
            <a:pPr marL="403177" marR="0" lvl="0" indent="169863" algn="l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s.descricao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‘</a:t>
            </a: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Administracao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</a:p>
          <a:p>
            <a:pPr marL="403177" marR="0" lvl="0" indent="169863" algn="l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e.id_cargo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c.ID  and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e.id_setor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s.id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2481485" y="2447577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2481485" y="3742977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503808" y="2014189"/>
            <a:ext cx="3892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</a:t>
            </a:r>
            <a:r>
              <a:rPr lang="el-G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π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e.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Nome,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e.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CPF,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c.Descricao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2246535" y="4262089"/>
            <a:ext cx="40267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X</a:t>
            </a: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H="1">
            <a:off x="1762348" y="4606577"/>
            <a:ext cx="503237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2625948" y="4606577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2605310" y="4895502"/>
            <a:ext cx="835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Setor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1401985" y="4895502"/>
            <a:ext cx="3289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 flipH="1">
            <a:off x="827310" y="5184427"/>
            <a:ext cx="50323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1762348" y="5181252"/>
            <a:ext cx="4318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106585" y="5543202"/>
            <a:ext cx="15890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Empregado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1833785" y="5543202"/>
            <a:ext cx="9096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Cargo</a:t>
            </a:r>
          </a:p>
        </p:txBody>
      </p:sp>
      <p:sp>
        <p:nvSpPr>
          <p:cNvPr id="70" name="Forma livre 69"/>
          <p:cNvSpPr/>
          <p:nvPr/>
        </p:nvSpPr>
        <p:spPr>
          <a:xfrm>
            <a:off x="4536256" y="3419797"/>
            <a:ext cx="568800" cy="909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4800" b="0" i="0" u="none" strike="noStrike" baseline="0" dirty="0">
                <a:ln>
                  <a:noFill/>
                </a:ln>
                <a:solidFill>
                  <a:srgbClr val="3333CC"/>
                </a:solidFill>
                <a:latin typeface="Symbol" pitchFamily="18"/>
                <a:ea typeface="Symbol" pitchFamily="18"/>
                <a:cs typeface="Symbol" pitchFamily="18"/>
              </a:rPr>
              <a:t>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520950" y="323850"/>
            <a:ext cx="7559675" cy="7556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Definição do Plano Lógico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1079872" y="1187549"/>
            <a:ext cx="8784976" cy="6372126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l" defTabSz="914400" rtl="0" eaLnBrk="1" fontAlgn="auto" latinLnBrk="0" hangingPunct="1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Operações</a:t>
            </a:r>
          </a:p>
          <a:p>
            <a:pPr marL="403177" marR="0" lvl="0" indent="169863" algn="l" defTabSz="914400" rtl="0" eaLnBrk="1" fontAlgn="auto" latinLnBrk="0" hangingPunct="1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Ler a tabela setor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Filtrar a tabela setor pelo atributo “descrição”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Projetar os atributos a serem usados na consulta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Ler a tabela empregado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Filtrar a tabela empregado pelo atributo “sexo”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Projetar os atributos a serem usados na consulta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Fazer junção entre empregado e setor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Ler a tabela cargo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Filtrar a tabela cargo pelo atributo “carga horária”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Fazer a junção entre a tabela intermediária e cargo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Fazer a ordenação do resultado pelo nome do empregado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Fazer a operação de projeção final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pt-BR" sz="2200" dirty="0" smtClean="0"/>
          </a:p>
          <a:p>
            <a:pPr lvl="1"/>
            <a:r>
              <a:rPr lang="pt-BR" b="1" dirty="0" smtClean="0">
                <a:latin typeface="Bookman Old Style" pitchFamily="18" charset="0"/>
              </a:rPr>
              <a:t>Sistemas de Banco de Dados</a:t>
            </a:r>
            <a:r>
              <a:rPr lang="pt-BR" dirty="0" smtClean="0">
                <a:latin typeface="Bookman Old Style" pitchFamily="18" charset="0"/>
              </a:rPr>
              <a:t>, </a:t>
            </a:r>
            <a:r>
              <a:rPr lang="pt-BR" dirty="0" err="1" smtClean="0">
                <a:latin typeface="Bookman Old Style" pitchFamily="18" charset="0"/>
              </a:rPr>
              <a:t>Elmasri</a:t>
            </a:r>
            <a:r>
              <a:rPr lang="pt-BR" dirty="0" smtClean="0">
                <a:latin typeface="Bookman Old Style" pitchFamily="18" charset="0"/>
              </a:rPr>
              <a:t>, </a:t>
            </a:r>
            <a:r>
              <a:rPr lang="pt-BR" dirty="0" err="1" smtClean="0">
                <a:latin typeface="Bookman Old Style" pitchFamily="18" charset="0"/>
              </a:rPr>
              <a:t>Navathe</a:t>
            </a:r>
            <a:r>
              <a:rPr lang="pt-BR" dirty="0" smtClean="0">
                <a:latin typeface="Bookman Old Style" pitchFamily="18" charset="0"/>
              </a:rPr>
              <a:t>  </a:t>
            </a:r>
          </a:p>
          <a:p>
            <a:pPr lvl="1"/>
            <a:endParaRPr lang="pt-BR" b="1" dirty="0" smtClean="0">
              <a:latin typeface="Bookman Old Style" pitchFamily="18" charset="0"/>
            </a:endParaRPr>
          </a:p>
          <a:p>
            <a:pPr lvl="1"/>
            <a:r>
              <a:rPr lang="pt-BR" b="1" dirty="0" smtClean="0">
                <a:latin typeface="Bookman Old Style" pitchFamily="18" charset="0"/>
              </a:rPr>
              <a:t>Introdução a Sistemas de Bancos de Dados</a:t>
            </a:r>
            <a:r>
              <a:rPr lang="pt-BR" dirty="0" smtClean="0">
                <a:latin typeface="Bookman Old Style" pitchFamily="18" charset="0"/>
              </a:rPr>
              <a:t>, </a:t>
            </a:r>
            <a:r>
              <a:rPr lang="pt-BR" dirty="0" err="1" smtClean="0">
                <a:latin typeface="Bookman Old Style" pitchFamily="18" charset="0"/>
              </a:rPr>
              <a:t>C.J.</a:t>
            </a:r>
            <a:r>
              <a:rPr lang="pt-BR" dirty="0" smtClean="0">
                <a:latin typeface="Bookman Old Style" pitchFamily="18" charset="0"/>
              </a:rPr>
              <a:t> Date, Ed. Campus.</a:t>
            </a:r>
          </a:p>
          <a:p>
            <a:pPr lvl="1"/>
            <a:endParaRPr lang="pt-BR" sz="2200" dirty="0" smtClean="0">
              <a:latin typeface="Bookman Old Style" pitchFamily="18" charset="0"/>
            </a:endParaRPr>
          </a:p>
          <a:p>
            <a:pPr lvl="1"/>
            <a:r>
              <a:rPr lang="pt-BR" dirty="0" smtClean="0">
                <a:latin typeface="Bookman Old Style" pitchFamily="18" charset="0"/>
              </a:rPr>
              <a:t>  </a:t>
            </a:r>
            <a:r>
              <a:rPr lang="pt-BR" b="1" dirty="0" smtClean="0">
                <a:latin typeface="Bookman Old Style" pitchFamily="18" charset="0"/>
              </a:rPr>
              <a:t>Sistema de Banco de Dados</a:t>
            </a:r>
            <a:r>
              <a:rPr lang="pt-BR" dirty="0" smtClean="0">
                <a:latin typeface="Bookman Old Style" pitchFamily="18" charset="0"/>
              </a:rPr>
              <a:t>, A </a:t>
            </a:r>
            <a:r>
              <a:rPr lang="pt-BR" dirty="0" err="1" smtClean="0">
                <a:latin typeface="Bookman Old Style" pitchFamily="18" charset="0"/>
              </a:rPr>
              <a:t>Silberschatz</a:t>
            </a:r>
            <a:r>
              <a:rPr lang="pt-BR" dirty="0" smtClean="0">
                <a:latin typeface="Bookman Old Style" pitchFamily="18" charset="0"/>
              </a:rPr>
              <a:t>, </a:t>
            </a:r>
            <a:r>
              <a:rPr lang="pt-BR" dirty="0" err="1" smtClean="0">
                <a:latin typeface="Bookman Old Style" pitchFamily="18" charset="0"/>
              </a:rPr>
              <a:t>H.F.</a:t>
            </a:r>
            <a:r>
              <a:rPr lang="pt-BR" dirty="0" smtClean="0">
                <a:latin typeface="Bookman Old Style" pitchFamily="18" charset="0"/>
              </a:rPr>
              <a:t> </a:t>
            </a:r>
            <a:r>
              <a:rPr lang="pt-BR" dirty="0" err="1" smtClean="0">
                <a:latin typeface="Bookman Old Style" pitchFamily="18" charset="0"/>
              </a:rPr>
              <a:t>Korth</a:t>
            </a:r>
            <a:r>
              <a:rPr lang="pt-BR" dirty="0" smtClean="0">
                <a:latin typeface="Bookman Old Style" pitchFamily="18" charset="0"/>
              </a:rPr>
              <a:t>, Ed. </a:t>
            </a:r>
            <a:r>
              <a:rPr lang="pt-BR" dirty="0" err="1" smtClean="0">
                <a:latin typeface="Bookman Old Style" pitchFamily="18" charset="0"/>
              </a:rPr>
              <a:t>Makron</a:t>
            </a:r>
            <a:r>
              <a:rPr lang="pt-BR" dirty="0" smtClean="0">
                <a:latin typeface="Bookman Old Style" pitchFamily="18" charset="0"/>
              </a:rPr>
              <a:t> Books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Referências Bibliográficas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5" name="Título 24"/>
          <p:cNvSpPr txBox="1">
            <a:spLocks noGrp="1"/>
          </p:cNvSpPr>
          <p:nvPr>
            <p:ph type="title" idx="4294967295"/>
          </p:nvPr>
        </p:nvSpPr>
        <p:spPr>
          <a:xfrm>
            <a:off x="2447925" y="287338"/>
            <a:ext cx="7632700" cy="7937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4850">
                <a:latin typeface="Arial" pitchFamily="18"/>
              </a:rPr>
              <a:t>Etapas de Processamento</a:t>
            </a:r>
          </a:p>
        </p:txBody>
      </p:sp>
      <p:sp>
        <p:nvSpPr>
          <p:cNvPr id="2" name="Forma livre 1"/>
          <p:cNvSpPr/>
          <p:nvPr/>
        </p:nvSpPr>
        <p:spPr>
          <a:xfrm>
            <a:off x="6343200" y="1709280"/>
            <a:ext cx="146268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Tradução</a:t>
            </a:r>
          </a:p>
        </p:txBody>
      </p:sp>
      <p:sp>
        <p:nvSpPr>
          <p:cNvPr id="3" name="Forma livre 2"/>
          <p:cNvSpPr/>
          <p:nvPr/>
        </p:nvSpPr>
        <p:spPr>
          <a:xfrm>
            <a:off x="1053360" y="2841480"/>
            <a:ext cx="222732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Transformação</a:t>
            </a:r>
          </a:p>
        </p:txBody>
      </p:sp>
      <p:sp>
        <p:nvSpPr>
          <p:cNvPr id="4" name="Forma livre 3"/>
          <p:cNvSpPr/>
          <p:nvPr/>
        </p:nvSpPr>
        <p:spPr>
          <a:xfrm>
            <a:off x="5744880" y="3903840"/>
            <a:ext cx="2754719" cy="776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Definição 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</p:txBody>
      </p:sp>
      <p:sp>
        <p:nvSpPr>
          <p:cNvPr id="5" name="Forma livre 4"/>
          <p:cNvSpPr/>
          <p:nvPr/>
        </p:nvSpPr>
        <p:spPr>
          <a:xfrm>
            <a:off x="786600" y="1545120"/>
            <a:ext cx="3114000" cy="97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 em linguagem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 alto nível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(consulta SQL, p. ex.)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61279" y="2775240"/>
            <a:ext cx="315936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interna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algébrica da consulta)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657720" y="3951360"/>
            <a:ext cx="367992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transformada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(árvore otimizada algebricamente)</a:t>
            </a:r>
          </a:p>
        </p:txBody>
      </p:sp>
      <p:sp>
        <p:nvSpPr>
          <p:cNvPr id="8" name="Forma livre 7"/>
          <p:cNvSpPr/>
          <p:nvPr/>
        </p:nvSpPr>
        <p:spPr>
          <a:xfrm>
            <a:off x="5748840" y="5243040"/>
            <a:ext cx="2774880" cy="94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(árvore com indicação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estratégias de acesso)</a:t>
            </a:r>
          </a:p>
        </p:txBody>
      </p:sp>
      <p:sp>
        <p:nvSpPr>
          <p:cNvPr id="9" name="Forma livre 8"/>
          <p:cNvSpPr/>
          <p:nvPr/>
        </p:nvSpPr>
        <p:spPr>
          <a:xfrm>
            <a:off x="3613679" y="6698520"/>
            <a:ext cx="31932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Processador Run-time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1070280" y="5402160"/>
            <a:ext cx="27396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Gerador de Código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1203840" y="6552000"/>
            <a:ext cx="150444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Código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Execução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7745400" y="6529320"/>
            <a:ext cx="185256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Resultado 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</a:t>
            </a:r>
          </a:p>
        </p:txBody>
      </p:sp>
      <p:sp>
        <p:nvSpPr>
          <p:cNvPr id="13" name="Conector reto 12"/>
          <p:cNvSpPr/>
          <p:nvPr/>
        </p:nvSpPr>
        <p:spPr>
          <a:xfrm>
            <a:off x="4012200" y="1954800"/>
            <a:ext cx="1864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Conector reto 13"/>
          <p:cNvSpPr/>
          <p:nvPr/>
        </p:nvSpPr>
        <p:spPr>
          <a:xfrm>
            <a:off x="7033320" y="2236320"/>
            <a:ext cx="1440" cy="5702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Conector reto 14"/>
          <p:cNvSpPr/>
          <p:nvPr/>
        </p:nvSpPr>
        <p:spPr>
          <a:xfrm>
            <a:off x="3610079" y="3035880"/>
            <a:ext cx="1864081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Conector reto 15"/>
          <p:cNvSpPr/>
          <p:nvPr/>
        </p:nvSpPr>
        <p:spPr>
          <a:xfrm>
            <a:off x="2066760" y="3429719"/>
            <a:ext cx="144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Conector reto 16"/>
          <p:cNvSpPr/>
          <p:nvPr/>
        </p:nvSpPr>
        <p:spPr>
          <a:xfrm>
            <a:off x="4484880" y="4291200"/>
            <a:ext cx="102744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Conector reto 17"/>
          <p:cNvSpPr/>
          <p:nvPr/>
        </p:nvSpPr>
        <p:spPr>
          <a:xfrm>
            <a:off x="6971760" y="4763159"/>
            <a:ext cx="216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Conector reto 18"/>
          <p:cNvSpPr/>
          <p:nvPr/>
        </p:nvSpPr>
        <p:spPr>
          <a:xfrm>
            <a:off x="4044239" y="5676840"/>
            <a:ext cx="1559161" cy="2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Conector reto 19"/>
          <p:cNvSpPr/>
          <p:nvPr/>
        </p:nvSpPr>
        <p:spPr>
          <a:xfrm>
            <a:off x="1930319" y="5993280"/>
            <a:ext cx="1440" cy="5706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Conector reto 20"/>
          <p:cNvSpPr/>
          <p:nvPr/>
        </p:nvSpPr>
        <p:spPr>
          <a:xfrm>
            <a:off x="2866320" y="693180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onector reto 21"/>
          <p:cNvSpPr/>
          <p:nvPr/>
        </p:nvSpPr>
        <p:spPr>
          <a:xfrm>
            <a:off x="7066080" y="694764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266040" y="1038959"/>
            <a:ext cx="6222959" cy="3264120"/>
          </a:xfrm>
          <a:custGeom>
            <a:avLst>
              <a:gd name="f0" fmla="val 16724"/>
              <a:gd name="f1" fmla="val 19823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831239" y="1550160"/>
            <a:ext cx="5178240" cy="222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análise de alternativas de definição de estratégias de acesso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Microsoft YaHei" pitchFamily="2"/>
                <a:cs typeface="Microsoft YaHei" pitchFamily="2"/>
              </a:rPr>
              <a:t> escolha de algoritmos para implementação de operações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Microsoft YaHei" pitchFamily="2"/>
                <a:cs typeface="Microsoft YaHei" pitchFamily="2"/>
              </a:rPr>
              <a:t> existência de índices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-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Microsoft YaHei" pitchFamily="2"/>
                <a:cs typeface="Microsoft YaHei" pitchFamily="2"/>
              </a:rPr>
              <a:t> estimativas sobre os dados</a:t>
            </a:r>
          </a:p>
          <a:p>
            <a:pPr marL="45720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pt-BR" sz="1800" b="0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Microsoft YaHei" pitchFamily="2"/>
                <a:cs typeface="Microsoft YaHei" pitchFamily="2"/>
              </a:rPr>
              <a:t>  (tamanho de tabelas, seletividade, ...)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746125" y="1828800"/>
            <a:ext cx="9334500" cy="4302125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pt-BR" dirty="0">
                <a:latin typeface="" pitchFamily="18"/>
              </a:rPr>
              <a:t>O plano de execução de uma instrução pode se alterar conforme o ambiente em que está sendo executado: versão do Oracle, hardware, parâmetros de servidor (sistema ou sessão), volume de dados e </a:t>
            </a:r>
            <a:r>
              <a:rPr lang="pt-BR" b="1" dirty="0">
                <a:latin typeface="" pitchFamily="18"/>
              </a:rPr>
              <a:t>estatísticas</a:t>
            </a:r>
            <a:r>
              <a:rPr lang="pt-BR" dirty="0">
                <a:latin typeface="" pitchFamily="18"/>
              </a:rPr>
              <a:t>.  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2592388" y="360363"/>
            <a:ext cx="7488237" cy="647700"/>
          </a:xfrm>
        </p:spPr>
        <p:txBody>
          <a:bodyPr tIns="46800" bIns="4680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2800" b="1">
                <a:latin typeface="Arial" pitchFamily="18"/>
              </a:rPr>
              <a:t>Estatísticas no Oracle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746125" y="1828800"/>
            <a:ext cx="9334500" cy="4302125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 algn="just">
              <a:spcBef>
                <a:spcPts val="799"/>
              </a:spcBef>
              <a:spcAft>
                <a:spcPts val="0"/>
              </a:spcAft>
            </a:pPr>
            <a:r>
              <a:rPr lang="pt-BR" dirty="0">
                <a:latin typeface="" pitchFamily="18"/>
              </a:rPr>
              <a:t>O plano de execução de uma instrução pode se alterar conforme o ambiente em que está sendo executado: versão do Oracle, hardware, parâmetros de servidor (sistema ou sessão), volume de dados e </a:t>
            </a:r>
            <a:r>
              <a:rPr lang="pt-BR" b="1" dirty="0">
                <a:latin typeface="" pitchFamily="18"/>
              </a:rPr>
              <a:t>estatísticas</a:t>
            </a:r>
            <a:r>
              <a:rPr lang="pt-BR" dirty="0">
                <a:latin typeface="" pitchFamily="18"/>
              </a:rPr>
              <a:t>.  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2592388" y="360363"/>
            <a:ext cx="7488237" cy="647700"/>
          </a:xfrm>
        </p:spPr>
        <p:txBody>
          <a:bodyPr tIns="46800" bIns="4680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2800" b="1">
                <a:latin typeface="Arial" pitchFamily="18"/>
              </a:rPr>
              <a:t>Estatísticas no Oracle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431800" y="1828800"/>
            <a:ext cx="9334500" cy="4302125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 algn="just">
              <a:spcBef>
                <a:spcPts val="799"/>
              </a:spcBef>
              <a:spcAft>
                <a:spcPts val="0"/>
              </a:spcAft>
            </a:pPr>
            <a:r>
              <a:rPr lang="pt-BR" b="1" dirty="0">
                <a:latin typeface="" pitchFamily="18"/>
              </a:rPr>
              <a:t>Estatística</a:t>
            </a:r>
            <a:r>
              <a:rPr lang="pt-BR" dirty="0">
                <a:latin typeface="" pitchFamily="18"/>
              </a:rPr>
              <a:t> é uma coleção de dados detalhados sobre o banco de dados e seus objetos. </a:t>
            </a:r>
            <a:endParaRPr lang="pt-BR" dirty="0" smtClean="0">
              <a:latin typeface="" pitchFamily="18"/>
            </a:endParaRPr>
          </a:p>
          <a:p>
            <a:pPr marL="0" lvl="0" indent="0" algn="just">
              <a:spcBef>
                <a:spcPts val="799"/>
              </a:spcBef>
              <a:spcAft>
                <a:spcPts val="0"/>
              </a:spcAft>
            </a:pPr>
            <a:endParaRPr lang="pt-BR" dirty="0" smtClean="0">
              <a:latin typeface="" pitchFamily="18"/>
            </a:endParaRPr>
          </a:p>
          <a:p>
            <a:pPr marL="0" lvl="0" indent="0" algn="just">
              <a:spcBef>
                <a:spcPts val="799"/>
              </a:spcBef>
              <a:spcAft>
                <a:spcPts val="0"/>
              </a:spcAft>
            </a:pPr>
            <a:r>
              <a:rPr lang="pt-BR" dirty="0" smtClean="0">
                <a:latin typeface="" pitchFamily="18"/>
              </a:rPr>
              <a:t>As </a:t>
            </a:r>
            <a:r>
              <a:rPr lang="pt-BR" dirty="0">
                <a:latin typeface="" pitchFamily="18"/>
              </a:rPr>
              <a:t>estatísticas são usadas pelo </a:t>
            </a:r>
            <a:r>
              <a:rPr lang="pt-BR" dirty="0" err="1">
                <a:latin typeface="" pitchFamily="18"/>
              </a:rPr>
              <a:t>otimizador</a:t>
            </a:r>
            <a:r>
              <a:rPr lang="pt-BR" dirty="0">
                <a:latin typeface="" pitchFamily="18"/>
              </a:rPr>
              <a:t> de consultas do Oracle para escolher o melhor plano de execução a ser executado.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2592388" y="360363"/>
            <a:ext cx="7488237" cy="647700"/>
          </a:xfrm>
        </p:spPr>
        <p:txBody>
          <a:bodyPr tIns="46800" bIns="4680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2800" b="1">
                <a:latin typeface="Arial" pitchFamily="18"/>
              </a:rPr>
              <a:t>Estatísticas no Oracle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1583928" y="251445"/>
            <a:ext cx="7488237" cy="647700"/>
          </a:xfrm>
        </p:spPr>
        <p:txBody>
          <a:bodyPr tIns="46800" bIns="4680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2800" b="1" dirty="0" smtClean="0">
                <a:latin typeface="Arial" pitchFamily="18"/>
              </a:rPr>
              <a:t>Gerador do Plano Físico</a:t>
            </a:r>
            <a:endParaRPr lang="pt-BR" sz="2800" b="1" dirty="0">
              <a:latin typeface="Arial" pitchFamily="1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7784" y="1259557"/>
            <a:ext cx="8642350" cy="4797425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just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A partir do(s) plano(s) lógico(s) gerado(s) na fase anterior, o gerador de plano físico tem como objetivo escolher o plano físico que terá o menor custo.</a:t>
            </a:r>
          </a:p>
          <a:p>
            <a:pPr marL="403177" marR="0" lvl="0" indent="169863" algn="just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ookman Old Style" pitchFamily="18" charset="0"/>
            </a:endParaRPr>
          </a:p>
          <a:p>
            <a:pPr marL="403177" marR="0" lvl="0" indent="169863" algn="just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Custo equivale a acessos a disco (I/O)</a:t>
            </a:r>
          </a:p>
          <a:p>
            <a:pPr marL="403177" marR="0" lvl="0" indent="169863" algn="just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Bookman Old Style" pitchFamily="18" charset="0"/>
            </a:endParaRPr>
          </a:p>
          <a:p>
            <a:pPr marL="403177" marR="0" lvl="0" indent="169863" algn="just" defTabSz="914400" rtl="0" eaLnBrk="1" fontAlgn="auto" latinLnBrk="0" hangingPunct="1">
              <a:lnSpc>
                <a:spcPct val="10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Utiliza a técnica de </a:t>
            </a:r>
            <a:r>
              <a:rPr kumimoji="0" lang="pt-BR" sz="2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Estimativa de custo</a:t>
            </a:r>
          </a:p>
          <a:p>
            <a:pPr marL="349250" marR="0" lvl="1" indent="182563" algn="just" defTabSz="914400" rtl="0" eaLnBrk="1" fontAlgn="auto" latinLnBrk="0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ookman Old Style" pitchFamily="18" charset="0"/>
              </a:rPr>
              <a:t>O Dicionário de Dados tem papel fundamental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376488" y="277813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Algoritmos de junção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1" y="1043533"/>
            <a:ext cx="10080625" cy="460851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403177" marR="0" lvl="0" indent="169863" algn="l" defTabSz="914400" rtl="0" eaLnBrk="1" fontAlgn="auto" latinLnBrk="0" hangingPunct="1">
              <a:lnSpc>
                <a:spcPct val="8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Hash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Join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pt-BR" sz="2400" dirty="0" smtClean="0">
                <a:latin typeface="Bookman Old Style" pitchFamily="18" charset="0"/>
              </a:rPr>
              <a:t> Escolhe inicialmente a tabela que trará o menor número de registros para a memória</a:t>
            </a: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endParaRPr lang="pt-BR" sz="2400" dirty="0" smtClean="0">
              <a:latin typeface="Bookman Old Style" pitchFamily="18" charset="0"/>
            </a:endParaRP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pt-BR" sz="2400" dirty="0" smtClean="0">
                <a:latin typeface="Bookman Old Style" pitchFamily="18" charset="0"/>
              </a:rPr>
              <a:t> Para cada registro, os atributos de junção serão convertidos para uma tabela </a:t>
            </a:r>
            <a:r>
              <a:rPr lang="pt-BR" sz="2400" dirty="0" err="1" smtClean="0">
                <a:latin typeface="Bookman Old Style" pitchFamily="18" charset="0"/>
              </a:rPr>
              <a:t>hash</a:t>
            </a:r>
            <a:r>
              <a:rPr lang="pt-BR" sz="2400" dirty="0" smtClean="0">
                <a:latin typeface="Bookman Old Style" pitchFamily="18" charset="0"/>
              </a:rPr>
              <a:t> em memória </a:t>
            </a: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endParaRPr lang="pt-BR" sz="2400" dirty="0" smtClean="0">
              <a:latin typeface="Bookman Old Style" pitchFamily="18" charset="0"/>
            </a:endParaRP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pt-BR" sz="2400" dirty="0" smtClean="0">
                <a:latin typeface="Bookman Old Style" pitchFamily="18" charset="0"/>
              </a:rPr>
              <a:t> Recupera a outra tabela (a maior) e para cada registro dela, calcula o valor </a:t>
            </a:r>
            <a:r>
              <a:rPr lang="pt-BR" sz="2400" dirty="0" err="1" smtClean="0">
                <a:latin typeface="Bookman Old Style" pitchFamily="18" charset="0"/>
              </a:rPr>
              <a:t>hash</a:t>
            </a:r>
            <a:r>
              <a:rPr lang="pt-BR" sz="2400" dirty="0" smtClean="0">
                <a:latin typeface="Bookman Old Style" pitchFamily="18" charset="0"/>
              </a:rPr>
              <a:t> e compara com os valores da tabela </a:t>
            </a:r>
            <a:r>
              <a:rPr lang="pt-BR" sz="2400" dirty="0" err="1" smtClean="0">
                <a:latin typeface="Bookman Old Style" pitchFamily="18" charset="0"/>
              </a:rPr>
              <a:t>hash</a:t>
            </a:r>
            <a:r>
              <a:rPr lang="pt-BR" sz="2400" dirty="0" smtClean="0">
                <a:latin typeface="Bookman Old Style" pitchFamily="18" charset="0"/>
              </a:rPr>
              <a:t> anterior. Em caso positivo esse registro será projetado</a:t>
            </a:r>
          </a:p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376488" y="277813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Algoritmos de junção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1" y="1043533"/>
            <a:ext cx="10080625" cy="651614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Merge </a:t>
            </a: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Join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pt-BR" sz="2400" dirty="0" smtClean="0">
                <a:latin typeface="Bookman Old Style" pitchFamily="18" charset="0"/>
              </a:rPr>
              <a:t> Traz para a memória os blocos de disco das duas tabelas.</a:t>
            </a: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endParaRPr lang="pt-BR" sz="2400" dirty="0" smtClean="0">
              <a:latin typeface="Bookman Old Style" pitchFamily="18" charset="0"/>
            </a:endParaRP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pt-BR" sz="2400" dirty="0" smtClean="0">
                <a:latin typeface="Bookman Old Style" pitchFamily="18" charset="0"/>
              </a:rPr>
              <a:t> O SGBD ler um registro de cada tabela e faz a comparação. </a:t>
            </a: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endParaRPr lang="pt-BR" sz="2400" dirty="0" smtClean="0">
              <a:latin typeface="Bookman Old Style" pitchFamily="18" charset="0"/>
            </a:endParaRPr>
          </a:p>
          <a:p>
            <a:pPr marL="1350963" lvl="2" indent="-457200" algn="just">
              <a:lnSpc>
                <a:spcPct val="8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pt-BR" sz="2400" dirty="0" smtClean="0">
                <a:latin typeface="Bookman Old Style" pitchFamily="18" charset="0"/>
              </a:rPr>
              <a:t> Em caso de igualdade o registro será projetado. Caso contrário, o registro com o menor valor será desprezado e o próximo registro desta tabela será lido.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376488" y="277813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Algoritmos de Junção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1" y="1043533"/>
            <a:ext cx="10080625" cy="651614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Nested-loop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Join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1350963" marR="0" lvl="2" indent="-45720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Uma tabela é escolhida para a leitura sequencial (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outer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table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).</a:t>
            </a:r>
          </a:p>
          <a:p>
            <a:pPr marL="1350963" marR="0" lvl="2" indent="-45720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1350963" marR="0" lvl="2" indent="-45720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A outra (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inner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table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) será a tabela com o número maior de registros.</a:t>
            </a:r>
          </a:p>
          <a:p>
            <a:pPr marL="1350963" marR="0" lvl="2" indent="-45720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1350963" marR="0" lvl="2" indent="-45720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Para cada registro lido na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outer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table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, será feita uma busca na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inner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table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151880" y="251445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Classificação  de Algoritmos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1" y="1043533"/>
            <a:ext cx="10080625" cy="651614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indent="169863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Os algoritmos podem ser divididos pelo </a:t>
            </a:r>
            <a:r>
              <a:rPr lang="pt-BR" sz="2200" dirty="0" smtClean="0">
                <a:latin typeface="Bookman Old Style" pitchFamily="18" charset="0"/>
              </a:rPr>
              <a:t>número de passagens:</a:t>
            </a:r>
            <a:endParaRPr lang="pt-BR" sz="2200" dirty="0" smtClean="0">
              <a:latin typeface="Bookman Old Style" pitchFamily="18" charset="0"/>
            </a:endParaRPr>
          </a:p>
          <a:p>
            <a:pPr indent="169863">
              <a:lnSpc>
                <a:spcPct val="8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Métodos de </a:t>
            </a:r>
            <a:r>
              <a:rPr lang="pt-BR" sz="2200" b="1" dirty="0" smtClean="0">
                <a:latin typeface="Bookman Old Style" pitchFamily="18" charset="0"/>
              </a:rPr>
              <a:t>uma passagem </a:t>
            </a:r>
          </a:p>
          <a:p>
            <a:pPr marL="1350963" lvl="2" indent="-457200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Quando pelo menos um dos argumentos da operação se encaixam na memória principal</a:t>
            </a:r>
          </a:p>
          <a:p>
            <a:pPr marL="1350963" lvl="2" indent="-457200">
              <a:lnSpc>
                <a:spcPct val="8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Métodos de </a:t>
            </a:r>
            <a:r>
              <a:rPr lang="pt-BR" sz="2200" b="1" dirty="0" smtClean="0">
                <a:latin typeface="Bookman Old Style" pitchFamily="18" charset="0"/>
              </a:rPr>
              <a:t>duas passagens</a:t>
            </a:r>
          </a:p>
          <a:p>
            <a:pPr marL="1350963" lvl="2" indent="-457200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Dados grandes para caberem na memória principal. Não são os maiores conjuntos de dados</a:t>
            </a:r>
          </a:p>
          <a:p>
            <a:pPr marL="1350963" lvl="2" indent="-457200">
              <a:lnSpc>
                <a:spcPct val="8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Métodos de </a:t>
            </a:r>
            <a:r>
              <a:rPr lang="pt-BR" sz="2200" b="1" dirty="0" smtClean="0">
                <a:latin typeface="Bookman Old Style" pitchFamily="18" charset="0"/>
              </a:rPr>
              <a:t>três ou mais passagens</a:t>
            </a:r>
          </a:p>
          <a:p>
            <a:pPr marL="1350963" lvl="2" indent="-457200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Funcionam sem limite sobre o tamanho dos dados</a:t>
            </a:r>
          </a:p>
          <a:p>
            <a:pPr marL="1350963" lvl="2" indent="-457200">
              <a:lnSpc>
                <a:spcPct val="8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  <a:p>
            <a:pPr indent="169863">
              <a:lnSpc>
                <a:spcPct val="8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O </a:t>
            </a:r>
            <a:r>
              <a:rPr lang="pt-BR" sz="2200" b="1" dirty="0" smtClean="0">
                <a:latin typeface="Bookman Old Style" pitchFamily="18" charset="0"/>
              </a:rPr>
              <a:t>tamanho do buffer de </a:t>
            </a:r>
            <a:r>
              <a:rPr lang="pt-BR" sz="2000" b="1" dirty="0" smtClean="0"/>
              <a:t>memória</a:t>
            </a:r>
            <a:r>
              <a:rPr lang="pt-BR" sz="2000" dirty="0" smtClean="0"/>
              <a:t> é um elemento fundamental para a escolha do algoritmo (M)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151880" y="251445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Análise e Escolha de Algoritmos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1" y="1043533"/>
            <a:ext cx="10080625" cy="651614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Algoritmos de uma passagem</a:t>
            </a:r>
            <a:endParaRPr kumimoji="0" lang="pt-BR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r>
              <a:rPr lang="pt-BR" sz="2000" dirty="0" smtClean="0">
                <a:latin typeface="Bookman Old Style" pitchFamily="18" charset="0"/>
              </a:rPr>
              <a:t>Operações </a:t>
            </a:r>
            <a:r>
              <a:rPr lang="pt-BR" sz="2000" b="1" dirty="0" smtClean="0">
                <a:latin typeface="Bookman Old Style" pitchFamily="18" charset="0"/>
              </a:rPr>
              <a:t>unárias de uma </a:t>
            </a:r>
            <a:r>
              <a:rPr lang="pt-BR" sz="2000" b="1" dirty="0" err="1" smtClean="0">
                <a:latin typeface="Bookman Old Style" pitchFamily="18" charset="0"/>
              </a:rPr>
              <a:t>tupla</a:t>
            </a:r>
            <a:r>
              <a:rPr lang="pt-BR" sz="2000" b="1" dirty="0" smtClean="0">
                <a:latin typeface="Bookman Old Style" pitchFamily="18" charset="0"/>
              </a:rPr>
              <a:t> por vez</a:t>
            </a: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endParaRPr lang="pt-BR" sz="20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r>
              <a:rPr lang="pt-BR" dirty="0" smtClean="0">
                <a:latin typeface="Bookman Old Style" pitchFamily="18" charset="0"/>
              </a:rPr>
              <a:t>Seleção e Projeção</a:t>
            </a: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endParaRPr lang="pt-BR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r>
              <a:rPr lang="pt-BR" dirty="0" smtClean="0">
                <a:latin typeface="Bookman Old Style" pitchFamily="18" charset="0"/>
              </a:rPr>
              <a:t>Os blocos são lidos do disco um de cada vez para um buffer de entrada, a operação é executada sobre a </a:t>
            </a:r>
            <a:r>
              <a:rPr lang="pt-BR" dirty="0" err="1" smtClean="0">
                <a:latin typeface="Bookman Old Style" pitchFamily="18" charset="0"/>
              </a:rPr>
              <a:t>tupla</a:t>
            </a:r>
            <a:r>
              <a:rPr lang="pt-BR" dirty="0" smtClean="0">
                <a:latin typeface="Bookman Old Style" pitchFamily="18" charset="0"/>
              </a:rPr>
              <a:t> e as </a:t>
            </a:r>
            <a:r>
              <a:rPr lang="pt-BR" dirty="0" err="1" smtClean="0">
                <a:latin typeface="Bookman Old Style" pitchFamily="18" charset="0"/>
              </a:rPr>
              <a:t>tuplas</a:t>
            </a:r>
            <a:r>
              <a:rPr lang="pt-BR" dirty="0" smtClean="0">
                <a:latin typeface="Bookman Old Style" pitchFamily="18" charset="0"/>
              </a:rPr>
              <a:t> selecionadas são movidas para o buffer de saída.</a:t>
            </a: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endParaRPr lang="pt-BR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endParaRPr lang="pt-BR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endParaRPr lang="pt-BR" dirty="0" smtClean="0">
              <a:latin typeface="Bookman Old Style" pitchFamily="18" charset="0"/>
            </a:endParaRP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r>
              <a:rPr lang="pt-BR" sz="2000" dirty="0" smtClean="0">
                <a:latin typeface="Bookman Old Style" pitchFamily="18" charset="0"/>
              </a:rPr>
              <a:t>Operações </a:t>
            </a:r>
            <a:r>
              <a:rPr lang="pt-BR" sz="2000" b="1" dirty="0" smtClean="0">
                <a:latin typeface="Bookman Old Style" pitchFamily="18" charset="0"/>
              </a:rPr>
              <a:t>unárias na relação inteira</a:t>
            </a: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endParaRPr lang="pt-BR" sz="2000" dirty="0" smtClean="0">
              <a:latin typeface="Bookman Old Style" pitchFamily="18" charset="0"/>
            </a:endParaRPr>
          </a:p>
          <a:p>
            <a:pPr marL="349250" lvl="1" indent="182563">
              <a:lnSpc>
                <a:spcPct val="80000"/>
              </a:lnSpc>
              <a:buBlip>
                <a:blip r:embed="rId3"/>
              </a:buBlip>
            </a:pPr>
            <a:endParaRPr lang="pt-BR" sz="20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r>
              <a:rPr lang="pt-BR" dirty="0" smtClean="0">
                <a:latin typeface="Bookman Old Style" pitchFamily="18" charset="0"/>
              </a:rPr>
              <a:t>Eliminação de duplicatas (</a:t>
            </a:r>
            <a:r>
              <a:rPr lang="pt-BR" dirty="0" err="1" smtClean="0">
                <a:latin typeface="Bookman Old Style" pitchFamily="18" charset="0"/>
              </a:rPr>
              <a:t>distinct</a:t>
            </a:r>
            <a:r>
              <a:rPr lang="pt-BR" dirty="0" smtClean="0">
                <a:latin typeface="Bookman Old Style" pitchFamily="18" charset="0"/>
              </a:rPr>
              <a:t>)</a:t>
            </a:r>
          </a:p>
          <a:p>
            <a:pPr marL="1519238" lvl="3" indent="-171450" algn="just">
              <a:lnSpc>
                <a:spcPct val="80000"/>
              </a:lnSpc>
              <a:buBlip>
                <a:blip r:embed="rId3"/>
              </a:buBlip>
            </a:pPr>
            <a:r>
              <a:rPr lang="pt-BR" sz="1600" dirty="0" smtClean="0">
                <a:latin typeface="Bookman Old Style" pitchFamily="18" charset="0"/>
              </a:rPr>
              <a:t>As </a:t>
            </a:r>
            <a:r>
              <a:rPr lang="pt-BR" sz="1600" dirty="0" err="1" smtClean="0">
                <a:latin typeface="Bookman Old Style" pitchFamily="18" charset="0"/>
              </a:rPr>
              <a:t>tuplas</a:t>
            </a:r>
            <a:r>
              <a:rPr lang="pt-BR" sz="1600" dirty="0" smtClean="0">
                <a:latin typeface="Bookman Old Style" pitchFamily="18" charset="0"/>
              </a:rPr>
              <a:t> precisam ser avaliadas e se já foram encontradas anteriormente, as mesmas devem ser descartadas, caso contrário devem ser copiadas para uma área auxiliar e para o buffer de saída</a:t>
            </a:r>
          </a:p>
          <a:p>
            <a:pPr marL="1519238" lvl="3" indent="-171450">
              <a:lnSpc>
                <a:spcPct val="80000"/>
              </a:lnSpc>
              <a:buBlip>
                <a:blip r:embed="rId3"/>
              </a:buBlip>
            </a:pPr>
            <a:endParaRPr lang="pt-BR" sz="16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80000"/>
              </a:lnSpc>
              <a:buBlip>
                <a:blip r:embed="rId3"/>
              </a:buBlip>
            </a:pPr>
            <a:r>
              <a:rPr lang="pt-BR" dirty="0" smtClean="0">
                <a:latin typeface="Bookman Old Style" pitchFamily="18" charset="0"/>
              </a:rPr>
              <a:t>Agrupamento</a:t>
            </a:r>
          </a:p>
          <a:p>
            <a:pPr marL="1519238" lvl="3" indent="-171450" algn="just">
              <a:lnSpc>
                <a:spcPct val="80000"/>
              </a:lnSpc>
              <a:buBlip>
                <a:blip r:embed="rId3"/>
              </a:buBlip>
            </a:pPr>
            <a:r>
              <a:rPr lang="pt-BR" sz="1600" dirty="0" smtClean="0">
                <a:latin typeface="Bookman Old Style" pitchFamily="18" charset="0"/>
              </a:rPr>
              <a:t>SUM, COUNT, </a:t>
            </a:r>
            <a:r>
              <a:rPr lang="pt-BR" sz="1600" b="1" dirty="0" smtClean="0">
                <a:latin typeface="Bookman Old Style" pitchFamily="18" charset="0"/>
              </a:rPr>
              <a:t>AVG</a:t>
            </a:r>
            <a:r>
              <a:rPr lang="pt-BR" sz="1600" dirty="0" smtClean="0">
                <a:latin typeface="Bookman Old Style" pitchFamily="18" charset="0"/>
              </a:rPr>
              <a:t>, </a:t>
            </a:r>
            <a:r>
              <a:rPr lang="pt-BR" sz="1600" dirty="0" err="1" smtClean="0">
                <a:latin typeface="Bookman Old Style" pitchFamily="18" charset="0"/>
              </a:rPr>
              <a:t>etc</a:t>
            </a:r>
            <a:endParaRPr lang="pt-BR" sz="1600" dirty="0" smtClean="0">
              <a:latin typeface="Bookman Old Style" pitchFamily="18" charset="0"/>
            </a:endParaRPr>
          </a:p>
          <a:p>
            <a:pPr marL="1519238" lvl="3" indent="-171450" algn="just">
              <a:lnSpc>
                <a:spcPct val="80000"/>
              </a:lnSpc>
              <a:buBlip>
                <a:blip r:embed="rId3"/>
              </a:buBlip>
            </a:pPr>
            <a:r>
              <a:rPr lang="pt-BR" sz="1600" dirty="0" smtClean="0">
                <a:latin typeface="Bookman Old Style" pitchFamily="18" charset="0"/>
              </a:rPr>
              <a:t>Deve haver uma área reservada na memória para os valores dos agrupamentos.</a:t>
            </a:r>
          </a:p>
          <a:p>
            <a:pPr marL="1519238" lvl="3" indent="-171450" algn="just">
              <a:lnSpc>
                <a:spcPct val="80000"/>
              </a:lnSpc>
              <a:buBlip>
                <a:blip r:embed="rId3"/>
              </a:buBlip>
            </a:pPr>
            <a:r>
              <a:rPr lang="pt-BR" sz="1600" dirty="0" smtClean="0">
                <a:latin typeface="Bookman Old Style" pitchFamily="18" charset="0"/>
              </a:rPr>
              <a:t>A saída só pode ocorrer quando toda a pesquisa na relação for feita</a:t>
            </a:r>
            <a:endParaRPr lang="pt-BR" sz="16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655936" y="285750"/>
            <a:ext cx="7345362" cy="650875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>
                <a:latin typeface="Arial" pitchFamily="18"/>
              </a:rPr>
              <a:t>Processamento de Consultas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88963" y="1590675"/>
            <a:ext cx="9491662" cy="4205386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>
                <a:latin typeface="Arial" pitchFamily="18"/>
              </a:rPr>
              <a:t>São as atividades envolvidas em extrair dados de um banco de dados. Essas atividades incluem a tradução de consultas expressas em linguagem de alto nível de banco de dados em expressões </a:t>
            </a:r>
            <a:r>
              <a:rPr lang="pt-BR" dirty="0" smtClean="0">
                <a:latin typeface="Arial" pitchFamily="18"/>
              </a:rPr>
              <a:t>que </a:t>
            </a:r>
            <a:r>
              <a:rPr lang="pt-BR" dirty="0">
                <a:latin typeface="Arial" pitchFamily="18"/>
              </a:rPr>
              <a:t>podem ser implementadas no nível físico do sistema de arquivos, otimizações, traduções e na avaliação das consultas.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151880" y="251445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Análise e Escolha de Algoritmos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1" y="1043533"/>
            <a:ext cx="10080625" cy="651614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Algoritmos de uma passagem</a:t>
            </a:r>
            <a:endParaRPr kumimoji="0" lang="pt-BR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9250" lvl="1" indent="182563">
              <a:lnSpc>
                <a:spcPct val="90000"/>
              </a:lnSpc>
              <a:buBlip>
                <a:blip r:embed="rId3"/>
              </a:buBlip>
            </a:pPr>
            <a:r>
              <a:rPr lang="pt-BR" sz="2400" dirty="0" smtClean="0">
                <a:latin typeface="Bookman Old Style" pitchFamily="18" charset="0"/>
              </a:rPr>
              <a:t>Operações</a:t>
            </a:r>
            <a:r>
              <a:rPr lang="pt-BR" sz="2400" b="1" dirty="0" smtClean="0">
                <a:latin typeface="Bookman Old Style" pitchFamily="18" charset="0"/>
              </a:rPr>
              <a:t> binárias</a:t>
            </a:r>
          </a:p>
          <a:p>
            <a:pPr marL="349250" lvl="1" indent="182563">
              <a:lnSpc>
                <a:spcPct val="90000"/>
              </a:lnSpc>
              <a:buBlip>
                <a:blip r:embed="rId3"/>
              </a:buBlip>
            </a:pPr>
            <a:endParaRPr lang="pt-BR" sz="2400" b="1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Operação de junção, união, interseção </a:t>
            </a: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Supõe que a menor relação vai caber na memória</a:t>
            </a: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r>
              <a:rPr lang="pt-BR" sz="2200" dirty="0" smtClean="0">
                <a:latin typeface="Bookman Old Style" pitchFamily="18" charset="0"/>
              </a:rPr>
              <a:t>O(s) buffer(s) restantes servirão para ler a relação grande do disco e comparar com a menor relação.</a:t>
            </a: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151880" y="251445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Análise e Escolha de Algoritmos</a:t>
            </a:r>
            <a:endParaRPr lang="pt-BR" sz="3200" b="1" dirty="0">
              <a:latin typeface="Arial" pitchFamily="1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-1" y="1043533"/>
            <a:ext cx="10080625" cy="651614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893763" marR="0" lvl="2" indent="0" algn="l" defTabSz="914400" rtl="0" eaLnBrk="1" fontAlgn="auto" latinLnBrk="0" hangingPunct="1">
              <a:lnSpc>
                <a:spcPct val="80000"/>
              </a:lnSpc>
              <a:spcBef>
                <a:spcPts val="386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Algoritmos de duas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passagens</a:t>
            </a:r>
            <a:endParaRPr kumimoji="0" lang="pt-BR" sz="2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9250" lvl="1" indent="182563">
              <a:lnSpc>
                <a:spcPct val="90000"/>
              </a:lnSpc>
              <a:buBlip>
                <a:blip r:embed="rId3"/>
              </a:buBlip>
            </a:pPr>
            <a:r>
              <a:rPr lang="pt-BR" sz="2400" dirty="0" smtClean="0">
                <a:latin typeface="Bookman Old Style" pitchFamily="18" charset="0"/>
              </a:rPr>
              <a:t>Quando a(s) relação(</a:t>
            </a:r>
            <a:r>
              <a:rPr lang="pt-BR" sz="2400" dirty="0" err="1" smtClean="0">
                <a:latin typeface="Bookman Old Style" pitchFamily="18" charset="0"/>
              </a:rPr>
              <a:t>ões</a:t>
            </a:r>
            <a:r>
              <a:rPr lang="pt-BR" sz="2400" dirty="0" smtClean="0">
                <a:latin typeface="Bookman Old Style" pitchFamily="18" charset="0"/>
              </a:rPr>
              <a:t>) não cabem na memória principal</a:t>
            </a:r>
          </a:p>
          <a:p>
            <a:pPr marL="349250" lvl="1" indent="182563">
              <a:lnSpc>
                <a:spcPct val="90000"/>
              </a:lnSpc>
              <a:buBlip>
                <a:blip r:embed="rId3"/>
              </a:buBlip>
            </a:pPr>
            <a:endParaRPr lang="pt-BR" sz="2400" dirty="0" smtClean="0">
              <a:latin typeface="Bookman Old Style" pitchFamily="18" charset="0"/>
            </a:endParaRPr>
          </a:p>
          <a:p>
            <a:pPr marL="349250" lvl="1" indent="182563">
              <a:lnSpc>
                <a:spcPct val="90000"/>
              </a:lnSpc>
              <a:buBlip>
                <a:blip r:embed="rId3"/>
              </a:buBlip>
            </a:pPr>
            <a:r>
              <a:rPr lang="pt-BR" sz="2400" dirty="0" smtClean="0">
                <a:latin typeface="Bookman Old Style" pitchFamily="18" charset="0"/>
              </a:rPr>
              <a:t>Ex: Classificação (ORDER BY)</a:t>
            </a:r>
          </a:p>
          <a:p>
            <a:pPr marL="349250" lvl="1" indent="182563">
              <a:lnSpc>
                <a:spcPct val="90000"/>
              </a:lnSpc>
              <a:buBlip>
                <a:blip r:embed="rId3"/>
              </a:buBlip>
            </a:pPr>
            <a:endParaRPr lang="pt-BR" sz="24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r>
              <a:rPr lang="pt-BR" sz="2000" dirty="0" smtClean="0">
                <a:latin typeface="Bookman Old Style" pitchFamily="18" charset="0"/>
              </a:rPr>
              <a:t>1) Ler M blocos da relação para a memória principal</a:t>
            </a: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0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r>
              <a:rPr lang="pt-BR" sz="2000" dirty="0" smtClean="0">
                <a:latin typeface="Bookman Old Style" pitchFamily="18" charset="0"/>
              </a:rPr>
              <a:t>2) Classificar esses M blocos na memória principal.</a:t>
            </a: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0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r>
              <a:rPr lang="pt-BR" sz="2000" dirty="0" smtClean="0">
                <a:latin typeface="Bookman Old Style" pitchFamily="18" charset="0"/>
              </a:rPr>
              <a:t>3) Gravar a lista classificada em M blocos de disco.</a:t>
            </a: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0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r>
              <a:rPr lang="pt-BR" sz="2000" dirty="0" smtClean="0">
                <a:latin typeface="Bookman Old Style" pitchFamily="18" charset="0"/>
              </a:rPr>
              <a:t>4) Ler novamente do disco essas listas classificadas</a:t>
            </a: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000" dirty="0" smtClean="0">
              <a:latin typeface="Bookman Old Style" pitchFamily="18" charset="0"/>
            </a:endParaRPr>
          </a:p>
          <a:p>
            <a:pPr marL="349250" lvl="1" indent="182563">
              <a:lnSpc>
                <a:spcPct val="90000"/>
              </a:lnSpc>
              <a:buBlip>
                <a:blip r:embed="rId3"/>
              </a:buBlip>
            </a:pPr>
            <a:r>
              <a:rPr lang="pt-BR" sz="2000" dirty="0" smtClean="0">
                <a:latin typeface="Bookman Old Style" pitchFamily="18" charset="0"/>
              </a:rPr>
              <a:t>Outros exemplos: Eliminação de duplicatas, agrupamento, </a:t>
            </a:r>
            <a:r>
              <a:rPr lang="pt-BR" sz="2000" dirty="0" err="1" smtClean="0">
                <a:latin typeface="Bookman Old Style" pitchFamily="18" charset="0"/>
              </a:rPr>
              <a:t>etc</a:t>
            </a:r>
            <a:endParaRPr lang="pt-BR" sz="2000" dirty="0" smtClean="0">
              <a:latin typeface="Bookman Old Style" pitchFamily="18" charset="0"/>
            </a:endParaRPr>
          </a:p>
          <a:p>
            <a:pPr marL="1168400" lvl="2" indent="-457200">
              <a:lnSpc>
                <a:spcPct val="90000"/>
              </a:lnSpc>
              <a:buBlip>
                <a:blip r:embed="rId3"/>
              </a:buBlip>
            </a:pPr>
            <a:endParaRPr lang="pt-BR" sz="22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376488" y="277813"/>
            <a:ext cx="7704137" cy="730250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 smtClean="0">
                <a:latin typeface="Arial" pitchFamily="18"/>
              </a:rPr>
              <a:t>Plano </a:t>
            </a:r>
            <a:r>
              <a:rPr lang="pt-BR" sz="3200" b="1" dirty="0">
                <a:latin typeface="Arial" pitchFamily="18"/>
              </a:rPr>
              <a:t>de Execução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1840" y="1043533"/>
            <a:ext cx="8642350" cy="6120680"/>
          </a:xfrm>
          <a:prstGeom prst="rect">
            <a:avLst/>
          </a:prstGeom>
          <a:noFill/>
        </p:spPr>
        <p:txBody>
          <a:bodyPr/>
          <a:lstStyle/>
          <a:p>
            <a:pPr marL="403177" marR="0" lvl="0" indent="169863" algn="l" defTabSz="914400" rtl="0" eaLnBrk="1" fontAlgn="auto" latinLnBrk="0" hangingPunct="1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Escolher um algoritmo para cada operador do plano lógico e outros operadores:</a:t>
            </a:r>
          </a:p>
          <a:p>
            <a:pPr marL="403177" marR="0" lvl="0" indent="169863" algn="l" defTabSz="914400" rtl="0" eaLnBrk="1" fontAlgn="auto" latinLnBrk="0" hangingPunct="1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Ler a tabela setor  (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scan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index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ou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full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table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scan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?)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Filtrar a tabela setor pela descrição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Projetar os atributos a serem usados na consulta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Ler a tabela empregado (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scan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index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ou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full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table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scan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?)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Filtrar a tabela empregado pelo sexo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Projetar os atributos a serem usados na consulta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Fazer junção entre empregado e setor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Ler a tabela cargo (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scan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index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ou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full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table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r>
              <a:rPr kumimoji="0" lang="pt-B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scan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?)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Filtrar a tabela cargo pela carga horária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Fazer a junção entre a tabela intermediária e cargo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Fazer a ordenação do resultado pelo nome do empregado</a:t>
            </a:r>
          </a:p>
          <a:p>
            <a:pPr marL="349250" marR="0" lvl="1" indent="182563" algn="l" defTabSz="914400" rtl="0" eaLnBrk="1" fontAlgn="auto" latinLnBrk="0" hangingPunct="1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Fazer a projeção final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3" name="Título 22"/>
          <p:cNvSpPr txBox="1">
            <a:spLocks noGrp="1"/>
          </p:cNvSpPr>
          <p:nvPr>
            <p:ph type="title" idx="4294967295"/>
          </p:nvPr>
        </p:nvSpPr>
        <p:spPr>
          <a:xfrm>
            <a:off x="2447925" y="287338"/>
            <a:ext cx="7632700" cy="7937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4850">
                <a:latin typeface="Arial" pitchFamily="18"/>
              </a:rPr>
              <a:t>Etapas de Processamento</a:t>
            </a:r>
          </a:p>
        </p:txBody>
      </p:sp>
      <p:sp>
        <p:nvSpPr>
          <p:cNvPr id="2" name="Forma livre 1"/>
          <p:cNvSpPr/>
          <p:nvPr/>
        </p:nvSpPr>
        <p:spPr>
          <a:xfrm>
            <a:off x="6343200" y="1709280"/>
            <a:ext cx="146268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Tradução</a:t>
            </a:r>
          </a:p>
        </p:txBody>
      </p:sp>
      <p:sp>
        <p:nvSpPr>
          <p:cNvPr id="3" name="Forma livre 2"/>
          <p:cNvSpPr/>
          <p:nvPr/>
        </p:nvSpPr>
        <p:spPr>
          <a:xfrm>
            <a:off x="1053360" y="2841480"/>
            <a:ext cx="222732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Transformação</a:t>
            </a:r>
          </a:p>
        </p:txBody>
      </p:sp>
      <p:sp>
        <p:nvSpPr>
          <p:cNvPr id="4" name="Forma livre 3"/>
          <p:cNvSpPr/>
          <p:nvPr/>
        </p:nvSpPr>
        <p:spPr>
          <a:xfrm>
            <a:off x="5744880" y="3903840"/>
            <a:ext cx="2754719" cy="776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Definição 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</p:txBody>
      </p:sp>
      <p:sp>
        <p:nvSpPr>
          <p:cNvPr id="5" name="Forma livre 4"/>
          <p:cNvSpPr/>
          <p:nvPr/>
        </p:nvSpPr>
        <p:spPr>
          <a:xfrm>
            <a:off x="786600" y="1545120"/>
            <a:ext cx="3114000" cy="97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 em linguagem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 alto nível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(consulta SQL, p. ex.)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61279" y="2775240"/>
            <a:ext cx="315936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interna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algébrica da consulta)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657720" y="3951360"/>
            <a:ext cx="367992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transformada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otimizada algebricamente)</a:t>
            </a:r>
          </a:p>
        </p:txBody>
      </p:sp>
      <p:sp>
        <p:nvSpPr>
          <p:cNvPr id="8" name="Forma livre 7"/>
          <p:cNvSpPr/>
          <p:nvPr/>
        </p:nvSpPr>
        <p:spPr>
          <a:xfrm>
            <a:off x="5748840" y="5243040"/>
            <a:ext cx="2774880" cy="94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(árvore com indicação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estratégias de acesso)</a:t>
            </a:r>
          </a:p>
        </p:txBody>
      </p:sp>
      <p:sp>
        <p:nvSpPr>
          <p:cNvPr id="9" name="Forma livre 8"/>
          <p:cNvSpPr/>
          <p:nvPr/>
        </p:nvSpPr>
        <p:spPr>
          <a:xfrm>
            <a:off x="3613679" y="6698520"/>
            <a:ext cx="31932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Processador Run-time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1070280" y="5402160"/>
            <a:ext cx="27396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Gerador de Código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1203840" y="6552000"/>
            <a:ext cx="150444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Código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Execução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7745400" y="6529320"/>
            <a:ext cx="185256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Resultado 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Consulta</a:t>
            </a:r>
          </a:p>
        </p:txBody>
      </p:sp>
      <p:sp>
        <p:nvSpPr>
          <p:cNvPr id="13" name="Conector reto 12"/>
          <p:cNvSpPr/>
          <p:nvPr/>
        </p:nvSpPr>
        <p:spPr>
          <a:xfrm>
            <a:off x="4012200" y="1954800"/>
            <a:ext cx="1864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Conector reto 13"/>
          <p:cNvSpPr/>
          <p:nvPr/>
        </p:nvSpPr>
        <p:spPr>
          <a:xfrm>
            <a:off x="7033320" y="2236320"/>
            <a:ext cx="1440" cy="5702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Conector reto 14"/>
          <p:cNvSpPr/>
          <p:nvPr/>
        </p:nvSpPr>
        <p:spPr>
          <a:xfrm>
            <a:off x="3610079" y="3035880"/>
            <a:ext cx="1864081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Conector reto 15"/>
          <p:cNvSpPr/>
          <p:nvPr/>
        </p:nvSpPr>
        <p:spPr>
          <a:xfrm>
            <a:off x="2066760" y="3429719"/>
            <a:ext cx="144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Conector reto 16"/>
          <p:cNvSpPr/>
          <p:nvPr/>
        </p:nvSpPr>
        <p:spPr>
          <a:xfrm>
            <a:off x="4484880" y="4291200"/>
            <a:ext cx="102744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Conector reto 17"/>
          <p:cNvSpPr/>
          <p:nvPr/>
        </p:nvSpPr>
        <p:spPr>
          <a:xfrm>
            <a:off x="6971760" y="4763159"/>
            <a:ext cx="216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Conector reto 18"/>
          <p:cNvSpPr/>
          <p:nvPr/>
        </p:nvSpPr>
        <p:spPr>
          <a:xfrm>
            <a:off x="4044239" y="5676840"/>
            <a:ext cx="1559161" cy="2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Conector reto 19"/>
          <p:cNvSpPr/>
          <p:nvPr/>
        </p:nvSpPr>
        <p:spPr>
          <a:xfrm>
            <a:off x="1930319" y="5993280"/>
            <a:ext cx="1440" cy="5706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Conector reto 20"/>
          <p:cNvSpPr/>
          <p:nvPr/>
        </p:nvSpPr>
        <p:spPr>
          <a:xfrm>
            <a:off x="2866320" y="693180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onector reto 21"/>
          <p:cNvSpPr/>
          <p:nvPr/>
        </p:nvSpPr>
        <p:spPr>
          <a:xfrm>
            <a:off x="7066080" y="694764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5" name="Título 24"/>
          <p:cNvSpPr txBox="1">
            <a:spLocks noGrp="1"/>
          </p:cNvSpPr>
          <p:nvPr>
            <p:ph type="title" idx="4294967295"/>
          </p:nvPr>
        </p:nvSpPr>
        <p:spPr>
          <a:xfrm>
            <a:off x="2447925" y="287338"/>
            <a:ext cx="7632700" cy="7937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4850">
                <a:latin typeface="Arial" pitchFamily="18"/>
              </a:rPr>
              <a:t>Etapas de Processamento</a:t>
            </a:r>
          </a:p>
        </p:txBody>
      </p:sp>
      <p:sp>
        <p:nvSpPr>
          <p:cNvPr id="2" name="Forma livre 1"/>
          <p:cNvSpPr/>
          <p:nvPr/>
        </p:nvSpPr>
        <p:spPr>
          <a:xfrm>
            <a:off x="6343200" y="1709280"/>
            <a:ext cx="146268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Tradução</a:t>
            </a:r>
          </a:p>
        </p:txBody>
      </p:sp>
      <p:sp>
        <p:nvSpPr>
          <p:cNvPr id="3" name="Forma livre 2"/>
          <p:cNvSpPr/>
          <p:nvPr/>
        </p:nvSpPr>
        <p:spPr>
          <a:xfrm>
            <a:off x="1053360" y="2841480"/>
            <a:ext cx="222732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Transformação</a:t>
            </a:r>
          </a:p>
        </p:txBody>
      </p:sp>
      <p:sp>
        <p:nvSpPr>
          <p:cNvPr id="4" name="Forma livre 3"/>
          <p:cNvSpPr/>
          <p:nvPr/>
        </p:nvSpPr>
        <p:spPr>
          <a:xfrm>
            <a:off x="5744880" y="3903840"/>
            <a:ext cx="2754719" cy="776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Definição 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</p:txBody>
      </p:sp>
      <p:sp>
        <p:nvSpPr>
          <p:cNvPr id="5" name="Forma livre 4"/>
          <p:cNvSpPr/>
          <p:nvPr/>
        </p:nvSpPr>
        <p:spPr>
          <a:xfrm>
            <a:off x="786600" y="1545120"/>
            <a:ext cx="3114000" cy="97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 em linguagem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 alto nível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(consulta SQL, p. ex.)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61279" y="2775240"/>
            <a:ext cx="315936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interna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algébrica da consulta)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657720" y="3951360"/>
            <a:ext cx="367992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transformada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otimizada algebricamente)</a:t>
            </a:r>
          </a:p>
        </p:txBody>
      </p:sp>
      <p:sp>
        <p:nvSpPr>
          <p:cNvPr id="8" name="Forma livre 7"/>
          <p:cNvSpPr/>
          <p:nvPr/>
        </p:nvSpPr>
        <p:spPr>
          <a:xfrm>
            <a:off x="5748840" y="5243040"/>
            <a:ext cx="2774880" cy="94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com indicação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estratégias de acesso)</a:t>
            </a:r>
          </a:p>
        </p:txBody>
      </p:sp>
      <p:sp>
        <p:nvSpPr>
          <p:cNvPr id="9" name="Forma livre 8"/>
          <p:cNvSpPr/>
          <p:nvPr/>
        </p:nvSpPr>
        <p:spPr>
          <a:xfrm>
            <a:off x="3613679" y="6698520"/>
            <a:ext cx="31932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Processador Run-time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1070280" y="5402160"/>
            <a:ext cx="27396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Gerador de Código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1203840" y="6552000"/>
            <a:ext cx="150444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Código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Execução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7745400" y="6529320"/>
            <a:ext cx="185256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Resultado 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</a:t>
            </a:r>
          </a:p>
        </p:txBody>
      </p:sp>
      <p:sp>
        <p:nvSpPr>
          <p:cNvPr id="13" name="Conector reto 12"/>
          <p:cNvSpPr/>
          <p:nvPr/>
        </p:nvSpPr>
        <p:spPr>
          <a:xfrm>
            <a:off x="4012200" y="1954800"/>
            <a:ext cx="1864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Conector reto 13"/>
          <p:cNvSpPr/>
          <p:nvPr/>
        </p:nvSpPr>
        <p:spPr>
          <a:xfrm>
            <a:off x="7033320" y="2236320"/>
            <a:ext cx="1440" cy="5702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Conector reto 14"/>
          <p:cNvSpPr/>
          <p:nvPr/>
        </p:nvSpPr>
        <p:spPr>
          <a:xfrm>
            <a:off x="3610079" y="3035880"/>
            <a:ext cx="1864081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Conector reto 15"/>
          <p:cNvSpPr/>
          <p:nvPr/>
        </p:nvSpPr>
        <p:spPr>
          <a:xfrm>
            <a:off x="2066760" y="3429719"/>
            <a:ext cx="144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Conector reto 16"/>
          <p:cNvSpPr/>
          <p:nvPr/>
        </p:nvSpPr>
        <p:spPr>
          <a:xfrm>
            <a:off x="4484880" y="4291200"/>
            <a:ext cx="102744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Conector reto 17"/>
          <p:cNvSpPr/>
          <p:nvPr/>
        </p:nvSpPr>
        <p:spPr>
          <a:xfrm>
            <a:off x="6971760" y="4763159"/>
            <a:ext cx="216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Conector reto 18"/>
          <p:cNvSpPr/>
          <p:nvPr/>
        </p:nvSpPr>
        <p:spPr>
          <a:xfrm>
            <a:off x="4044239" y="5676840"/>
            <a:ext cx="1559161" cy="2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Conector reto 19"/>
          <p:cNvSpPr/>
          <p:nvPr/>
        </p:nvSpPr>
        <p:spPr>
          <a:xfrm>
            <a:off x="1930319" y="5993280"/>
            <a:ext cx="1440" cy="5706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Conector reto 20"/>
          <p:cNvSpPr/>
          <p:nvPr/>
        </p:nvSpPr>
        <p:spPr>
          <a:xfrm>
            <a:off x="2866320" y="693180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onector reto 21"/>
          <p:cNvSpPr/>
          <p:nvPr/>
        </p:nvSpPr>
        <p:spPr>
          <a:xfrm>
            <a:off x="7066080" y="694764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3093840" y="4474800"/>
            <a:ext cx="3074759" cy="1112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FOCO: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OTIMIZADOR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CONSULTA</a:t>
            </a:r>
          </a:p>
        </p:txBody>
      </p:sp>
      <p:sp>
        <p:nvSpPr>
          <p:cNvPr id="24" name="Forma livre 23"/>
          <p:cNvSpPr/>
          <p:nvPr/>
        </p:nvSpPr>
        <p:spPr>
          <a:xfrm>
            <a:off x="0" y="2129760"/>
            <a:ext cx="9224280" cy="35384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223888" y="285750"/>
            <a:ext cx="7777162" cy="650875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 dirty="0">
                <a:latin typeface="Arial" pitchFamily="18"/>
              </a:rPr>
              <a:t>Custo do Processamento de Consultas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88963" y="1590675"/>
            <a:ext cx="9491662" cy="5969000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>
                <a:latin typeface="Arial" pitchFamily="18"/>
              </a:rPr>
              <a:t>É determinado pelo acesso ao disco, que é lento se comparado ao acesso à memória</a:t>
            </a:r>
            <a:r>
              <a:rPr lang="pt-BR" dirty="0" smtClean="0">
                <a:latin typeface="Arial" pitchFamily="18"/>
              </a:rPr>
              <a:t>.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pt-BR" dirty="0">
              <a:latin typeface="Arial" pitchFamily="18"/>
            </a:endParaRP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>
                <a:latin typeface="Arial" pitchFamily="18"/>
              </a:rPr>
              <a:t>A diferença boa para ruim é em número de acessos de discos exigidos.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588963" y="1301750"/>
            <a:ext cx="9491662" cy="5970588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>
                <a:latin typeface="Arial" pitchFamily="18"/>
              </a:rPr>
              <a:t>Extração de informações do BD</a:t>
            </a:r>
          </a:p>
          <a:p>
            <a:pPr marL="432000" lvl="1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 smtClean="0">
                <a:latin typeface="Arial" pitchFamily="18"/>
              </a:rPr>
              <a:t> Consulta </a:t>
            </a:r>
            <a:r>
              <a:rPr lang="pt-BR" dirty="0">
                <a:latin typeface="Arial" pitchFamily="18"/>
              </a:rPr>
              <a:t>SQL</a:t>
            </a:r>
          </a:p>
          <a:p>
            <a:pPr marL="864000" lvl="3" inden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dirty="0" smtClean="0">
                <a:latin typeface="Arial" pitchFamily="18"/>
              </a:rPr>
              <a:t> Adequada </a:t>
            </a:r>
            <a:r>
              <a:rPr lang="pt-BR" dirty="0">
                <a:latin typeface="Arial" pitchFamily="18"/>
              </a:rPr>
              <a:t>para uso humano</a:t>
            </a:r>
          </a:p>
          <a:p>
            <a:pPr marL="864000" lvl="3" inden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dirty="0" smtClean="0">
                <a:latin typeface="Arial" pitchFamily="18"/>
              </a:rPr>
              <a:t> Não </a:t>
            </a:r>
            <a:r>
              <a:rPr lang="pt-BR" dirty="0">
                <a:latin typeface="Arial" pitchFamily="18"/>
              </a:rPr>
              <a:t>adequada para processamento pelo SGBD</a:t>
            </a:r>
          </a:p>
          <a:p>
            <a:pPr marL="1296001" lvl="5" inden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 smtClean="0">
                <a:latin typeface="Arial" pitchFamily="18"/>
              </a:rPr>
              <a:t> Não </a:t>
            </a:r>
            <a:r>
              <a:rPr lang="pt-BR" dirty="0">
                <a:latin typeface="Arial" pitchFamily="18"/>
              </a:rPr>
              <a:t>descreve uma </a:t>
            </a:r>
            <a:r>
              <a:rPr lang="pt-BR" dirty="0" smtClean="0">
                <a:latin typeface="Arial" pitchFamily="18"/>
              </a:rPr>
              <a:t>sequência </a:t>
            </a:r>
            <a:r>
              <a:rPr lang="pt-BR" dirty="0">
                <a:latin typeface="Arial" pitchFamily="18"/>
              </a:rPr>
              <a:t>de passos (procedimento) a ser seguida</a:t>
            </a:r>
          </a:p>
          <a:p>
            <a:pPr marL="1296001" lvl="5" inden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 smtClean="0">
                <a:latin typeface="Arial" pitchFamily="18"/>
              </a:rPr>
              <a:t> Não </a:t>
            </a:r>
            <a:r>
              <a:rPr lang="pt-BR" dirty="0">
                <a:latin typeface="Arial" pitchFamily="18"/>
              </a:rPr>
              <a:t>descreve uma estratégia eficiente para a implementação de cada passo no que diz respeito ao acesso a nível físico (arquivos do BD</a:t>
            </a:r>
            <a:r>
              <a:rPr lang="pt-BR" dirty="0" smtClean="0">
                <a:latin typeface="Arial" pitchFamily="18"/>
              </a:rPr>
              <a:t>)</a:t>
            </a:r>
          </a:p>
          <a:p>
            <a:pPr marL="1296001" lvl="5" inden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pt-BR" dirty="0">
              <a:latin typeface="Arial" pitchFamily="18"/>
            </a:endParaRP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dirty="0">
                <a:latin typeface="Arial" pitchFamily="18"/>
              </a:rPr>
              <a:t>O SGBD deve se preocupar com este processamento!</a:t>
            </a:r>
          </a:p>
          <a:p>
            <a:pPr marL="431999" lvl="2" inden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dirty="0" smtClean="0">
                <a:latin typeface="Arial" pitchFamily="18"/>
              </a:rPr>
              <a:t> módulo </a:t>
            </a:r>
            <a:r>
              <a:rPr lang="pt-BR" dirty="0">
                <a:solidFill>
                  <a:srgbClr val="3333CC"/>
                </a:solidFill>
                <a:latin typeface="Arial" pitchFamily="18"/>
              </a:rPr>
              <a:t>Processador de Consultas</a:t>
            </a:r>
          </a:p>
        </p:txBody>
      </p:sp>
      <p:sp>
        <p:nvSpPr>
          <p:cNvPr id="3" name="Título 2"/>
          <p:cNvSpPr txBox="1">
            <a:spLocks noGrp="1"/>
          </p:cNvSpPr>
          <p:nvPr>
            <p:ph type="title" idx="4294967295"/>
          </p:nvPr>
        </p:nvSpPr>
        <p:spPr>
          <a:xfrm>
            <a:off x="2735263" y="287338"/>
            <a:ext cx="7345362" cy="649287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>
                <a:latin typeface="Arial" pitchFamily="18"/>
              </a:rPr>
              <a:t>Processamento de Consultas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511920" y="285750"/>
            <a:ext cx="7561262" cy="722313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>
                <a:latin typeface="Arial" pitchFamily="18"/>
              </a:rPr>
              <a:t>Módulo Processador de Consultas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006475" y="1514475"/>
            <a:ext cx="9074150" cy="6045200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>
                <a:latin typeface="Arial" pitchFamily="18"/>
              </a:rPr>
              <a:t>Objetivo</a:t>
            </a:r>
          </a:p>
          <a:p>
            <a:pPr marL="0" lvl="1" indent="0">
              <a:spcBef>
                <a:spcPts val="598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</a:pPr>
            <a:r>
              <a:rPr lang="pt-BR" sz="2400" dirty="0" smtClean="0">
                <a:solidFill>
                  <a:srgbClr val="3333CC"/>
                </a:solidFill>
                <a:latin typeface="Arial" pitchFamily="18"/>
              </a:rPr>
              <a:t> Otimização </a:t>
            </a:r>
            <a:r>
              <a:rPr lang="pt-BR" sz="2400" dirty="0">
                <a:solidFill>
                  <a:srgbClr val="3333CC"/>
                </a:solidFill>
                <a:latin typeface="Arial" pitchFamily="18"/>
              </a:rPr>
              <a:t>do processamento de uma consulta</a:t>
            </a:r>
          </a:p>
          <a:p>
            <a:pPr marL="432001" lvl="3" indent="0"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000" dirty="0" smtClean="0">
                <a:latin typeface="Arial" pitchFamily="18"/>
              </a:rPr>
              <a:t> Tradução</a:t>
            </a:r>
            <a:r>
              <a:rPr lang="pt-BR" sz="2000" dirty="0">
                <a:latin typeface="Arial" pitchFamily="18"/>
              </a:rPr>
              <a:t>, transformação e geração de uma estratégia (plano) de acesso</a:t>
            </a:r>
          </a:p>
          <a:p>
            <a:pPr marL="432001" lvl="3" indent="0"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000" dirty="0" smtClean="0">
                <a:latin typeface="Arial" pitchFamily="18"/>
              </a:rPr>
              <a:t> Plano </a:t>
            </a:r>
            <a:r>
              <a:rPr lang="pt-BR" sz="2000" dirty="0">
                <a:latin typeface="Arial" pitchFamily="18"/>
              </a:rPr>
              <a:t>de acesso</a:t>
            </a:r>
          </a:p>
          <a:p>
            <a:pPr marL="864000" lvl="5" indent="0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sz="1800" dirty="0" smtClean="0">
                <a:latin typeface="Arial" pitchFamily="18"/>
              </a:rPr>
              <a:t> Leva </a:t>
            </a:r>
            <a:r>
              <a:rPr lang="pt-BR" sz="1800" dirty="0">
                <a:latin typeface="Arial" pitchFamily="18"/>
              </a:rPr>
              <a:t>em conta: </a:t>
            </a:r>
            <a:r>
              <a:rPr lang="pt-BR" sz="1800" i="1" dirty="0">
                <a:latin typeface="Arial" pitchFamily="18"/>
              </a:rPr>
              <a:t>(i)</a:t>
            </a:r>
            <a:r>
              <a:rPr lang="pt-BR" sz="1800" dirty="0">
                <a:latin typeface="Arial" pitchFamily="18"/>
              </a:rPr>
              <a:t> algoritmos predefinidos para implementação de passos do processamento; </a:t>
            </a:r>
            <a:r>
              <a:rPr lang="pt-BR" sz="1800" i="1" dirty="0">
                <a:latin typeface="Arial" pitchFamily="18"/>
              </a:rPr>
              <a:t>(ii)</a:t>
            </a:r>
            <a:r>
              <a:rPr lang="pt-BR" sz="1800" dirty="0">
                <a:latin typeface="Arial" pitchFamily="18"/>
              </a:rPr>
              <a:t> estimativas sobre os </a:t>
            </a:r>
            <a:r>
              <a:rPr lang="pt-BR" sz="1800" dirty="0" smtClean="0">
                <a:latin typeface="Arial" pitchFamily="18"/>
              </a:rPr>
              <a:t>dados</a:t>
            </a:r>
          </a:p>
          <a:p>
            <a:pPr marL="864000" lvl="5" indent="0"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endParaRPr lang="pt-BR" sz="1800" dirty="0">
              <a:latin typeface="Arial" pitchFamily="18"/>
            </a:endParaRP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>
                <a:latin typeface="Arial" pitchFamily="18"/>
              </a:rPr>
              <a:t>Vale a pena todo este esforço? </a:t>
            </a:r>
            <a:r>
              <a:rPr lang="pt-BR" sz="2800" dirty="0">
                <a:solidFill>
                  <a:srgbClr val="3333CC"/>
                </a:solidFill>
                <a:latin typeface="Arial" pitchFamily="18"/>
              </a:rPr>
              <a:t>Sim</a:t>
            </a:r>
            <a:r>
              <a:rPr lang="pt-BR" sz="2800" dirty="0" smtClean="0">
                <a:solidFill>
                  <a:srgbClr val="3333CC"/>
                </a:solidFill>
                <a:latin typeface="Arial" pitchFamily="18"/>
              </a:rPr>
              <a:t>!</a:t>
            </a:r>
            <a:endParaRPr lang="pt-BR" sz="2800" dirty="0">
              <a:solidFill>
                <a:srgbClr val="3333CC"/>
              </a:solidFill>
              <a:latin typeface="Arial" pitchFamily="18"/>
            </a:endParaRP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</a:pPr>
            <a:r>
              <a:rPr lang="pt-BR" sz="1960" i="1" dirty="0" smtClean="0">
                <a:solidFill>
                  <a:srgbClr val="3333CC"/>
                </a:solidFill>
                <a:latin typeface="Arial" pitchFamily="18"/>
              </a:rPr>
              <a:t> </a:t>
            </a:r>
            <a:r>
              <a:rPr lang="pt-BR" sz="1960" i="1" dirty="0" err="1" smtClean="0">
                <a:solidFill>
                  <a:srgbClr val="3333CC"/>
                </a:solidFill>
                <a:latin typeface="Arial" pitchFamily="18"/>
              </a:rPr>
              <a:t>T</a:t>
            </a:r>
            <a:r>
              <a:rPr lang="pt-BR" sz="1960" i="1" baseline="-25000" dirty="0" err="1" smtClean="0">
                <a:solidFill>
                  <a:srgbClr val="3333CC"/>
                </a:solidFill>
                <a:latin typeface="Arial" pitchFamily="18"/>
              </a:rPr>
              <a:t>x</a:t>
            </a:r>
            <a:r>
              <a:rPr lang="pt-BR" sz="1960" dirty="0" smtClean="0">
                <a:latin typeface="Arial" pitchFamily="18"/>
              </a:rPr>
              <a:t> </a:t>
            </a:r>
            <a:r>
              <a:rPr lang="pt-BR" sz="1960" dirty="0">
                <a:latin typeface="Arial" pitchFamily="18"/>
              </a:rPr>
              <a:t>= tempo para definir e executar uma estratégia otimizada de processamento</a:t>
            </a: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</a:pPr>
            <a:r>
              <a:rPr lang="pt-BR" sz="1960" i="1" dirty="0" smtClean="0">
                <a:solidFill>
                  <a:srgbClr val="3333CC"/>
                </a:solidFill>
                <a:latin typeface="Arial" pitchFamily="18"/>
              </a:rPr>
              <a:t> </a:t>
            </a:r>
            <a:r>
              <a:rPr lang="pt-BR" sz="1960" i="1" dirty="0" err="1" smtClean="0">
                <a:solidFill>
                  <a:srgbClr val="3333CC"/>
                </a:solidFill>
                <a:latin typeface="Arial" pitchFamily="18"/>
              </a:rPr>
              <a:t>T</a:t>
            </a:r>
            <a:r>
              <a:rPr lang="pt-BR" sz="1960" i="1" baseline="-25000" dirty="0" err="1" smtClean="0">
                <a:solidFill>
                  <a:srgbClr val="3333CC"/>
                </a:solidFill>
                <a:latin typeface="Arial" pitchFamily="18"/>
              </a:rPr>
              <a:t>y</a:t>
            </a:r>
            <a:r>
              <a:rPr lang="pt-BR" sz="1960" dirty="0" smtClean="0">
                <a:latin typeface="Arial" pitchFamily="18"/>
              </a:rPr>
              <a:t> </a:t>
            </a:r>
            <a:r>
              <a:rPr lang="pt-BR" sz="1960" dirty="0">
                <a:latin typeface="Arial" pitchFamily="18"/>
              </a:rPr>
              <a:t>= tempo para executar uma estratégia </a:t>
            </a:r>
            <a:r>
              <a:rPr lang="pt-BR" sz="1960" dirty="0" err="1">
                <a:latin typeface="Arial" pitchFamily="18"/>
              </a:rPr>
              <a:t>não-otimizada</a:t>
            </a:r>
            <a:r>
              <a:rPr lang="pt-BR" sz="1960" dirty="0">
                <a:latin typeface="Arial" pitchFamily="18"/>
              </a:rPr>
              <a:t> de processamento</a:t>
            </a:r>
          </a:p>
          <a:p>
            <a:pPr marL="431999" lvl="2" indent="0"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</a:pPr>
            <a:r>
              <a:rPr lang="pt-BR" sz="1960" dirty="0" smtClean="0">
                <a:latin typeface="Arial" pitchFamily="18"/>
              </a:rPr>
              <a:t> Quase </a:t>
            </a:r>
            <a:r>
              <a:rPr lang="pt-BR" sz="1960" dirty="0">
                <a:latin typeface="Arial" pitchFamily="18"/>
              </a:rPr>
              <a:t>sempre: </a:t>
            </a:r>
            <a:r>
              <a:rPr lang="pt-BR" sz="1960" i="1" dirty="0" err="1">
                <a:solidFill>
                  <a:srgbClr val="3333CC"/>
                </a:solidFill>
                <a:latin typeface="Arial" pitchFamily="18"/>
              </a:rPr>
              <a:t>T</a:t>
            </a:r>
            <a:r>
              <a:rPr lang="pt-BR" sz="1960" i="1" baseline="-25000" dirty="0" err="1">
                <a:solidFill>
                  <a:srgbClr val="3333CC"/>
                </a:solidFill>
                <a:latin typeface="Arial" pitchFamily="18"/>
              </a:rPr>
              <a:t>x</a:t>
            </a:r>
            <a:r>
              <a:rPr lang="pt-BR" sz="1960" i="1" dirty="0">
                <a:solidFill>
                  <a:srgbClr val="3333CC"/>
                </a:solidFill>
                <a:latin typeface="Arial" pitchFamily="18"/>
              </a:rPr>
              <a:t> </a:t>
            </a:r>
            <a:r>
              <a:rPr lang="pt-BR" sz="1960" dirty="0">
                <a:latin typeface="Symbol" pitchFamily="18"/>
              </a:rPr>
              <a:t></a:t>
            </a:r>
            <a:r>
              <a:rPr lang="pt-BR" sz="1960" dirty="0">
                <a:latin typeface="Arial" pitchFamily="18"/>
              </a:rPr>
              <a:t> </a:t>
            </a:r>
            <a:r>
              <a:rPr lang="pt-BR" sz="1960" i="1" dirty="0" err="1">
                <a:solidFill>
                  <a:srgbClr val="3333CC"/>
                </a:solidFill>
                <a:latin typeface="Arial" pitchFamily="18"/>
              </a:rPr>
              <a:t>T</a:t>
            </a:r>
            <a:r>
              <a:rPr lang="pt-BR" sz="1960" i="1" baseline="-25000" dirty="0" err="1">
                <a:solidFill>
                  <a:srgbClr val="3333CC"/>
                </a:solidFill>
                <a:latin typeface="Arial" pitchFamily="18"/>
              </a:rPr>
              <a:t>y</a:t>
            </a:r>
            <a:endParaRPr lang="pt-BR" sz="1960" i="1" baseline="-25000" dirty="0">
              <a:solidFill>
                <a:srgbClr val="3333CC"/>
              </a:solidFill>
              <a:latin typeface="Arial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447925" y="285750"/>
            <a:ext cx="7632700" cy="7937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4850">
                <a:latin typeface="Arial" pitchFamily="18"/>
              </a:rPr>
              <a:t>Etapas de Processamento</a:t>
            </a:r>
          </a:p>
        </p:txBody>
      </p:sp>
      <p:sp>
        <p:nvSpPr>
          <p:cNvPr id="3" name="Forma livre 2"/>
          <p:cNvSpPr/>
          <p:nvPr/>
        </p:nvSpPr>
        <p:spPr>
          <a:xfrm>
            <a:off x="6343200" y="1709280"/>
            <a:ext cx="146268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Tradução</a:t>
            </a:r>
          </a:p>
        </p:txBody>
      </p:sp>
      <p:sp>
        <p:nvSpPr>
          <p:cNvPr id="4" name="Forma livre 3"/>
          <p:cNvSpPr/>
          <p:nvPr/>
        </p:nvSpPr>
        <p:spPr>
          <a:xfrm>
            <a:off x="1053360" y="2841480"/>
            <a:ext cx="222732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Transformação</a:t>
            </a:r>
          </a:p>
        </p:txBody>
      </p:sp>
      <p:sp>
        <p:nvSpPr>
          <p:cNvPr id="5" name="Forma livre 4"/>
          <p:cNvSpPr/>
          <p:nvPr/>
        </p:nvSpPr>
        <p:spPr>
          <a:xfrm>
            <a:off x="5744880" y="3903840"/>
            <a:ext cx="2754719" cy="776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Definição 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</p:txBody>
      </p:sp>
      <p:sp>
        <p:nvSpPr>
          <p:cNvPr id="6" name="Forma livre 5"/>
          <p:cNvSpPr/>
          <p:nvPr/>
        </p:nvSpPr>
        <p:spPr>
          <a:xfrm>
            <a:off x="786600" y="1545120"/>
            <a:ext cx="3114000" cy="97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 em linguagem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 alto nível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(consulta SQL, p. ex.)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5561279" y="2775240"/>
            <a:ext cx="315936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interna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algébrica da consulta)</a:t>
            </a:r>
          </a:p>
        </p:txBody>
      </p:sp>
      <p:sp>
        <p:nvSpPr>
          <p:cNvPr id="8" name="Forma livre 7"/>
          <p:cNvSpPr/>
          <p:nvPr/>
        </p:nvSpPr>
        <p:spPr>
          <a:xfrm>
            <a:off x="657720" y="3951360"/>
            <a:ext cx="367992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transformada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otimizada algebricamente)</a:t>
            </a:r>
          </a:p>
        </p:txBody>
      </p:sp>
      <p:sp>
        <p:nvSpPr>
          <p:cNvPr id="9" name="Forma livre 8"/>
          <p:cNvSpPr/>
          <p:nvPr/>
        </p:nvSpPr>
        <p:spPr>
          <a:xfrm>
            <a:off x="5748840" y="5243040"/>
            <a:ext cx="2774880" cy="94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com indicação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estratégias de acesso)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3613679" y="6698520"/>
            <a:ext cx="31932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Processador Run-time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1070280" y="5402160"/>
            <a:ext cx="27396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Gerador de Código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1203840" y="6552000"/>
            <a:ext cx="150444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Código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Execução</a:t>
            </a:r>
          </a:p>
        </p:txBody>
      </p:sp>
      <p:sp>
        <p:nvSpPr>
          <p:cNvPr id="13" name="Forma livre 12"/>
          <p:cNvSpPr/>
          <p:nvPr/>
        </p:nvSpPr>
        <p:spPr>
          <a:xfrm>
            <a:off x="7745400" y="6529320"/>
            <a:ext cx="185256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Resultado 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</a:t>
            </a:r>
          </a:p>
        </p:txBody>
      </p:sp>
      <p:sp>
        <p:nvSpPr>
          <p:cNvPr id="14" name="Conector reto 13"/>
          <p:cNvSpPr/>
          <p:nvPr/>
        </p:nvSpPr>
        <p:spPr>
          <a:xfrm>
            <a:off x="4012200" y="1954800"/>
            <a:ext cx="1864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Conector reto 14"/>
          <p:cNvSpPr/>
          <p:nvPr/>
        </p:nvSpPr>
        <p:spPr>
          <a:xfrm>
            <a:off x="7033320" y="2236320"/>
            <a:ext cx="1440" cy="5702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Conector reto 15"/>
          <p:cNvSpPr/>
          <p:nvPr/>
        </p:nvSpPr>
        <p:spPr>
          <a:xfrm>
            <a:off x="3610079" y="3035880"/>
            <a:ext cx="1864081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Conector reto 16"/>
          <p:cNvSpPr/>
          <p:nvPr/>
        </p:nvSpPr>
        <p:spPr>
          <a:xfrm>
            <a:off x="2066760" y="3429719"/>
            <a:ext cx="144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Conector reto 17"/>
          <p:cNvSpPr/>
          <p:nvPr/>
        </p:nvSpPr>
        <p:spPr>
          <a:xfrm>
            <a:off x="4484880" y="4291200"/>
            <a:ext cx="102744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Conector reto 18"/>
          <p:cNvSpPr/>
          <p:nvPr/>
        </p:nvSpPr>
        <p:spPr>
          <a:xfrm>
            <a:off x="6971760" y="4763159"/>
            <a:ext cx="216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Conector reto 19"/>
          <p:cNvSpPr/>
          <p:nvPr/>
        </p:nvSpPr>
        <p:spPr>
          <a:xfrm>
            <a:off x="4044239" y="5676840"/>
            <a:ext cx="1559161" cy="2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Conector reto 20"/>
          <p:cNvSpPr/>
          <p:nvPr/>
        </p:nvSpPr>
        <p:spPr>
          <a:xfrm>
            <a:off x="1930319" y="5993280"/>
            <a:ext cx="1440" cy="5706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onector reto 21"/>
          <p:cNvSpPr/>
          <p:nvPr/>
        </p:nvSpPr>
        <p:spPr>
          <a:xfrm>
            <a:off x="2866320" y="693180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Conector reto 22"/>
          <p:cNvSpPr/>
          <p:nvPr/>
        </p:nvSpPr>
        <p:spPr>
          <a:xfrm>
            <a:off x="7066080" y="694764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5" name="Título 24"/>
          <p:cNvSpPr txBox="1">
            <a:spLocks noGrp="1"/>
          </p:cNvSpPr>
          <p:nvPr>
            <p:ph type="title" idx="4294967295"/>
          </p:nvPr>
        </p:nvSpPr>
        <p:spPr>
          <a:xfrm>
            <a:off x="2447925" y="287338"/>
            <a:ext cx="7632700" cy="793750"/>
          </a:xfrm>
        </p:spPr>
        <p:txBody>
          <a:bodyPr tIns="46800" bIns="46800" anchor="ctr" anchorCtr="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4850">
                <a:latin typeface="Arial" pitchFamily="18"/>
              </a:rPr>
              <a:t>Etapas de Processamento</a:t>
            </a:r>
          </a:p>
        </p:txBody>
      </p:sp>
      <p:sp>
        <p:nvSpPr>
          <p:cNvPr id="2" name="Forma livre 1"/>
          <p:cNvSpPr/>
          <p:nvPr/>
        </p:nvSpPr>
        <p:spPr>
          <a:xfrm>
            <a:off x="6343200" y="1709280"/>
            <a:ext cx="146268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Tradução</a:t>
            </a:r>
          </a:p>
        </p:txBody>
      </p:sp>
      <p:sp>
        <p:nvSpPr>
          <p:cNvPr id="3" name="Forma livre 2"/>
          <p:cNvSpPr/>
          <p:nvPr/>
        </p:nvSpPr>
        <p:spPr>
          <a:xfrm>
            <a:off x="1053360" y="2841480"/>
            <a:ext cx="222732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Transformação</a:t>
            </a:r>
          </a:p>
        </p:txBody>
      </p:sp>
      <p:sp>
        <p:nvSpPr>
          <p:cNvPr id="4" name="Forma livre 3"/>
          <p:cNvSpPr/>
          <p:nvPr/>
        </p:nvSpPr>
        <p:spPr>
          <a:xfrm>
            <a:off x="5744880" y="3903840"/>
            <a:ext cx="2754719" cy="776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Definição do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</p:txBody>
      </p:sp>
      <p:sp>
        <p:nvSpPr>
          <p:cNvPr id="5" name="Forma livre 4"/>
          <p:cNvSpPr/>
          <p:nvPr/>
        </p:nvSpPr>
        <p:spPr>
          <a:xfrm>
            <a:off x="786600" y="1545120"/>
            <a:ext cx="3114000" cy="97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Consulta em linguagem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de alto nível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(consulta SQL, p. ex.)</a:t>
            </a:r>
          </a:p>
        </p:txBody>
      </p:sp>
      <p:sp>
        <p:nvSpPr>
          <p:cNvPr id="6" name="Forma livre 5"/>
          <p:cNvSpPr/>
          <p:nvPr/>
        </p:nvSpPr>
        <p:spPr>
          <a:xfrm>
            <a:off x="5561279" y="2775240"/>
            <a:ext cx="315936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interna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DejaVu Sans" pitchFamily="2"/>
                <a:cs typeface="DejaVu Sans" pitchFamily="2"/>
              </a:rPr>
              <a:t>(árvore algébrica da consulta)</a:t>
            </a:r>
          </a:p>
        </p:txBody>
      </p:sp>
      <p:sp>
        <p:nvSpPr>
          <p:cNvPr id="7" name="Forma livre 6"/>
          <p:cNvSpPr/>
          <p:nvPr/>
        </p:nvSpPr>
        <p:spPr>
          <a:xfrm>
            <a:off x="657720" y="3951360"/>
            <a:ext cx="3679920" cy="67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Representação transformada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otimizada algebricamente)</a:t>
            </a:r>
          </a:p>
        </p:txBody>
      </p:sp>
      <p:sp>
        <p:nvSpPr>
          <p:cNvPr id="8" name="Forma livre 7"/>
          <p:cNvSpPr/>
          <p:nvPr/>
        </p:nvSpPr>
        <p:spPr>
          <a:xfrm>
            <a:off x="5748840" y="5243040"/>
            <a:ext cx="2774880" cy="94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Plano de Execução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(árvore com indicação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estratégias de acesso)</a:t>
            </a:r>
          </a:p>
        </p:txBody>
      </p:sp>
      <p:sp>
        <p:nvSpPr>
          <p:cNvPr id="9" name="Forma livre 8"/>
          <p:cNvSpPr/>
          <p:nvPr/>
        </p:nvSpPr>
        <p:spPr>
          <a:xfrm>
            <a:off x="3613679" y="6698520"/>
            <a:ext cx="31932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Processador Run-time</a:t>
            </a:r>
          </a:p>
        </p:txBody>
      </p:sp>
      <p:sp>
        <p:nvSpPr>
          <p:cNvPr id="10" name="Forma livre 9"/>
          <p:cNvSpPr/>
          <p:nvPr/>
        </p:nvSpPr>
        <p:spPr>
          <a:xfrm>
            <a:off x="1070280" y="5402160"/>
            <a:ext cx="2739600" cy="439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Gerador de Código</a:t>
            </a:r>
          </a:p>
        </p:txBody>
      </p:sp>
      <p:sp>
        <p:nvSpPr>
          <p:cNvPr id="11" name="Forma livre 10"/>
          <p:cNvSpPr/>
          <p:nvPr/>
        </p:nvSpPr>
        <p:spPr>
          <a:xfrm>
            <a:off x="1203840" y="6552000"/>
            <a:ext cx="150444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Código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Execução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7745400" y="6529320"/>
            <a:ext cx="1852560" cy="708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Resultado 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Consulta</a:t>
            </a:r>
          </a:p>
        </p:txBody>
      </p:sp>
      <p:sp>
        <p:nvSpPr>
          <p:cNvPr id="13" name="Conector reto 12"/>
          <p:cNvSpPr/>
          <p:nvPr/>
        </p:nvSpPr>
        <p:spPr>
          <a:xfrm>
            <a:off x="4012200" y="1954800"/>
            <a:ext cx="1864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Conector reto 13"/>
          <p:cNvSpPr/>
          <p:nvPr/>
        </p:nvSpPr>
        <p:spPr>
          <a:xfrm>
            <a:off x="7033320" y="2236320"/>
            <a:ext cx="1440" cy="5702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Conector reto 14"/>
          <p:cNvSpPr/>
          <p:nvPr/>
        </p:nvSpPr>
        <p:spPr>
          <a:xfrm>
            <a:off x="3610079" y="3035880"/>
            <a:ext cx="1864081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Conector reto 15"/>
          <p:cNvSpPr/>
          <p:nvPr/>
        </p:nvSpPr>
        <p:spPr>
          <a:xfrm>
            <a:off x="2066760" y="3429719"/>
            <a:ext cx="144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Conector reto 16"/>
          <p:cNvSpPr/>
          <p:nvPr/>
        </p:nvSpPr>
        <p:spPr>
          <a:xfrm>
            <a:off x="4484880" y="4291200"/>
            <a:ext cx="102744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Conector reto 17"/>
          <p:cNvSpPr/>
          <p:nvPr/>
        </p:nvSpPr>
        <p:spPr>
          <a:xfrm>
            <a:off x="6971760" y="4763159"/>
            <a:ext cx="2160" cy="570601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Conector reto 18"/>
          <p:cNvSpPr/>
          <p:nvPr/>
        </p:nvSpPr>
        <p:spPr>
          <a:xfrm>
            <a:off x="4044239" y="5676840"/>
            <a:ext cx="1559161" cy="216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Conector reto 19"/>
          <p:cNvSpPr/>
          <p:nvPr/>
        </p:nvSpPr>
        <p:spPr>
          <a:xfrm>
            <a:off x="1930319" y="5993280"/>
            <a:ext cx="1440" cy="57060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Conector reto 20"/>
          <p:cNvSpPr/>
          <p:nvPr/>
        </p:nvSpPr>
        <p:spPr>
          <a:xfrm>
            <a:off x="2866320" y="693180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Conector reto 21"/>
          <p:cNvSpPr/>
          <p:nvPr/>
        </p:nvSpPr>
        <p:spPr>
          <a:xfrm>
            <a:off x="7066080" y="6947640"/>
            <a:ext cx="532080" cy="1440"/>
          </a:xfrm>
          <a:prstGeom prst="line">
            <a:avLst/>
          </a:prstGeom>
          <a:noFill/>
          <a:ln w="2844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Forma livre 22"/>
          <p:cNvSpPr/>
          <p:nvPr/>
        </p:nvSpPr>
        <p:spPr>
          <a:xfrm>
            <a:off x="269280" y="3668040"/>
            <a:ext cx="6260040" cy="3443760"/>
          </a:xfrm>
          <a:custGeom>
            <a:avLst>
              <a:gd name="f0" fmla="val 18536"/>
              <a:gd name="f1" fmla="val -8879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981720" y="4140000"/>
            <a:ext cx="5559840" cy="282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análise léxica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   - </a:t>
            </a:r>
            <a:r>
              <a:rPr lang="pt-BR" sz="1800" b="0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cláusulas SQL e nomes válidos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análise sintática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   - </a:t>
            </a:r>
            <a:r>
              <a:rPr lang="pt-BR" sz="1800" b="0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validação da gramática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análise semântica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   - </a:t>
            </a:r>
            <a:r>
              <a:rPr lang="pt-BR" sz="1800" b="0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nomes usados de acordo com a estrutura do esquema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100000"/>
              <a:buFont typeface="Arial" pitchFamily="34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t-BR" sz="1800" b="0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conversão para uma árvore algébrica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0" algn="l"/>
              </a:tabLst>
            </a:pPr>
            <a:r>
              <a:rPr lang="pt-BR" sz="18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Arial" pitchFamily="18"/>
                <a:ea typeface="DejaVu Sans" pitchFamily="2"/>
                <a:cs typeface="DejaVu Sans" pitchFamily="2"/>
              </a:rPr>
              <a:t>	       da consulta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66768AB-4844-4DE5-889F-DC23737C85AB}" type="datetime1">
              <a:rPr lang="pt-BR" smtClean="0"/>
              <a:pPr lvl="0"/>
              <a:t>16/10/2020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447925" y="277813"/>
            <a:ext cx="7632700" cy="658812"/>
          </a:xfrm>
        </p:spPr>
        <p:txBody>
          <a:bodyPr tIns="46800" bIns="4680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pt-BR" sz="3200" b="1">
                <a:latin typeface="Arial" pitchFamily="18"/>
              </a:rPr>
              <a:t>Base Algébrica da Consulta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338138" y="1581150"/>
            <a:ext cx="9742487" cy="5970588"/>
          </a:xfrm>
        </p:spPr>
        <p:txBody>
          <a:bodyPr wrap="square" lIns="90000" tIns="46800" rIns="90000" bIns="46800" anchor="t" anchorCtr="0"/>
          <a:lstStyle>
            <a:def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None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defPPr>
            <a:lvl1pPr marL="432000" marR="0" lvl="0" indent="-324000" algn="l" rtl="0" hangingPunct="0">
              <a:spcBef>
                <a:spcPts val="0"/>
              </a:spcBef>
              <a:spcAft>
                <a:spcPts val="1559"/>
              </a:spcAft>
              <a:buSzPct val="45000"/>
              <a:buFont typeface="StarSymbol"/>
              <a:buChar char="●"/>
              <a:defRPr lang="pt-BR" sz="353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1pPr>
            <a:lvl2pPr marL="864000" marR="0" lvl="1" indent="-324000" algn="l" rtl="0" hangingPunct="0">
              <a:spcBef>
                <a:spcPts val="0"/>
              </a:spcBef>
              <a:spcAft>
                <a:spcPts val="1247"/>
              </a:spcAft>
              <a:buSzPct val="75000"/>
              <a:buFont typeface="StarSymbol"/>
              <a:buChar char="–"/>
              <a:defRPr lang="pt-BR" sz="26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2pPr>
            <a:lvl3pPr marL="1295999" marR="0" lvl="2" indent="-288000" algn="l" rtl="0" hangingPunct="0">
              <a:spcBef>
                <a:spcPts val="0"/>
              </a:spcBef>
              <a:spcAft>
                <a:spcPts val="935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3pPr>
            <a:lvl4pPr marL="1728000" marR="0" lvl="3" indent="-216000" algn="l" rtl="0" hangingPunct="0">
              <a:spcBef>
                <a:spcPts val="0"/>
              </a:spcBef>
              <a:spcAft>
                <a:spcPts val="624"/>
              </a:spcAft>
              <a:buSzPct val="75000"/>
              <a:buFont typeface="StarSymbol"/>
              <a:buChar char="–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4pPr>
            <a:lvl5pPr marL="2160000" marR="0" lvl="4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5pPr>
            <a:lvl6pPr marL="2592000" marR="0" lvl="5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6pPr>
            <a:lvl7pPr marL="3024000" marR="0" lvl="6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7pPr>
            <a:lvl8pPr marL="3456000" marR="0" lvl="7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8pPr>
            <a:lvl9pPr marL="3887999" marR="0" lvl="8" indent="-216000" algn="l" rtl="0" hangingPunct="0">
              <a:spcBef>
                <a:spcPts val="0"/>
              </a:spcBef>
              <a:spcAft>
                <a:spcPts val="312"/>
              </a:spcAft>
              <a:buSzPct val="45000"/>
              <a:buFont typeface="StarSymbol"/>
              <a:buChar char="●"/>
              <a:defRPr lang="pt-BR" sz="221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ＭＳ Ｐゴシック"/>
                <a:cs typeface="Mangal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400" dirty="0">
                <a:latin typeface="Arial" pitchFamily="18"/>
              </a:rPr>
              <a:t>A base algébrica do modelo relacional é </a:t>
            </a:r>
            <a:r>
              <a:rPr lang="pt-BR" sz="2400" dirty="0" smtClean="0">
                <a:latin typeface="Arial" pitchFamily="18"/>
              </a:rPr>
              <a:t>consideravelmente </a:t>
            </a:r>
            <a:r>
              <a:rPr lang="pt-BR" sz="2400" dirty="0">
                <a:latin typeface="Arial" pitchFamily="18"/>
              </a:rPr>
              <a:t>útil para o </a:t>
            </a:r>
            <a:r>
              <a:rPr lang="pt-BR" sz="2400" dirty="0" err="1">
                <a:latin typeface="Arial" pitchFamily="18"/>
              </a:rPr>
              <a:t>otimizador</a:t>
            </a:r>
            <a:r>
              <a:rPr lang="pt-BR" sz="2400" dirty="0">
                <a:latin typeface="Arial" pitchFamily="18"/>
              </a:rPr>
              <a:t> da consulta</a:t>
            </a:r>
            <a:r>
              <a:rPr lang="pt-BR" sz="2400" dirty="0" smtClean="0">
                <a:latin typeface="Arial" pitchFamily="18"/>
              </a:rPr>
              <a:t>.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pt-BR" sz="2400" dirty="0">
              <a:latin typeface="Arial" pitchFamily="18"/>
            </a:endParaRPr>
          </a:p>
          <a:p>
            <a:pPr marL="0" lvl="0" indent="0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pt-BR" sz="2800" dirty="0">
                <a:latin typeface="Arial" pitchFamily="18"/>
              </a:rPr>
              <a:t>Cada consulta SQL pode ser traduzida em uma expressão de </a:t>
            </a:r>
            <a:r>
              <a:rPr lang="pt-BR" sz="2800" dirty="0" smtClean="0">
                <a:latin typeface="Arial" pitchFamily="18"/>
              </a:rPr>
              <a:t>álgebra </a:t>
            </a:r>
            <a:r>
              <a:rPr lang="pt-BR" sz="2800" dirty="0">
                <a:latin typeface="Arial" pitchFamily="18"/>
              </a:rPr>
              <a:t>relacional de vários modos.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/>
            </a:pPr>
            <a:r>
              <a:rPr lang="pt-BR" sz="2800" dirty="0">
                <a:latin typeface="Arial" pitchFamily="18"/>
              </a:rPr>
              <a:t>Exemplo</a:t>
            </a:r>
          </a:p>
          <a:p>
            <a:pPr lvl="2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pt-BR" sz="2800" dirty="0" err="1">
                <a:latin typeface="Arial" pitchFamily="18"/>
              </a:rPr>
              <a:t>Select</a:t>
            </a:r>
            <a:r>
              <a:rPr lang="pt-BR" sz="2800" dirty="0">
                <a:latin typeface="Arial" pitchFamily="18"/>
              </a:rPr>
              <a:t> saldo </a:t>
            </a:r>
            <a:r>
              <a:rPr lang="pt-BR" sz="2800" dirty="0" err="1">
                <a:latin typeface="Arial" pitchFamily="18"/>
              </a:rPr>
              <a:t>from</a:t>
            </a:r>
            <a:r>
              <a:rPr lang="pt-BR" sz="2800" dirty="0">
                <a:latin typeface="Arial" pitchFamily="18"/>
              </a:rPr>
              <a:t> conta </a:t>
            </a:r>
            <a:r>
              <a:rPr lang="pt-BR" sz="2800" dirty="0" err="1">
                <a:latin typeface="Arial" pitchFamily="18"/>
              </a:rPr>
              <a:t>where</a:t>
            </a:r>
            <a:r>
              <a:rPr lang="pt-BR" sz="2800" dirty="0">
                <a:latin typeface="Arial" pitchFamily="18"/>
              </a:rPr>
              <a:t> saldo &lt; 2500</a:t>
            </a:r>
          </a:p>
          <a:p>
            <a:pPr lvl="3">
              <a:buClr>
                <a:srgbClr val="000000"/>
              </a:buClr>
              <a:buSzPct val="100000"/>
              <a:buFont typeface="Times New Roman" pitchFamily="18"/>
            </a:pPr>
            <a:r>
              <a:rPr lang="pt-BR" sz="2800" dirty="0">
                <a:latin typeface="Arial" pitchFamily="18"/>
              </a:rPr>
              <a:t>Esta consulta pode ser traduzida :</a:t>
            </a:r>
          </a:p>
          <a:p>
            <a:pPr lvl="4">
              <a:buClr>
                <a:srgbClr val="000000"/>
              </a:buClr>
              <a:buSzPct val="100000"/>
              <a:buFont typeface="Times New Roman" pitchFamily="18"/>
              <a:buChar char="»"/>
            </a:pPr>
            <a:r>
              <a:rPr lang="pt-BR" sz="2800" dirty="0">
                <a:latin typeface="Arial" pitchFamily="34"/>
                <a:cs typeface="Arial" pitchFamily="32"/>
              </a:rPr>
              <a:t>σ</a:t>
            </a:r>
            <a:r>
              <a:rPr lang="pt-BR" sz="2800" dirty="0">
                <a:latin typeface="Arial" pitchFamily="18"/>
                <a:cs typeface="Arial" pitchFamily="32"/>
              </a:rPr>
              <a:t> </a:t>
            </a:r>
            <a:r>
              <a:rPr lang="pt-BR" sz="2800" baseline="-25000" dirty="0">
                <a:latin typeface="Arial" pitchFamily="18"/>
                <a:cs typeface="Arial" pitchFamily="32"/>
              </a:rPr>
              <a:t>saldo</a:t>
            </a:r>
            <a:r>
              <a:rPr lang="pt-BR" sz="2800" dirty="0">
                <a:latin typeface="Arial" pitchFamily="18"/>
                <a:cs typeface="Arial" pitchFamily="32"/>
              </a:rPr>
              <a:t> </a:t>
            </a:r>
            <a:r>
              <a:rPr lang="pt-BR" sz="2800" baseline="-25000" dirty="0">
                <a:latin typeface="Arial" pitchFamily="18"/>
                <a:cs typeface="Arial" pitchFamily="32"/>
              </a:rPr>
              <a:t>&lt; 2500</a:t>
            </a:r>
            <a:r>
              <a:rPr lang="pt-BR" sz="2800" dirty="0">
                <a:latin typeface="Arial" pitchFamily="18"/>
                <a:cs typeface="Arial" pitchFamily="32"/>
              </a:rPr>
              <a:t> (</a:t>
            </a:r>
            <a:r>
              <a:rPr lang="pt-BR" sz="2800" dirty="0">
                <a:latin typeface="Arial" pitchFamily="34"/>
                <a:cs typeface="Arial" pitchFamily="32"/>
              </a:rPr>
              <a:t>π</a:t>
            </a:r>
            <a:r>
              <a:rPr lang="pt-BR" sz="2800" dirty="0">
                <a:latin typeface="Arial" pitchFamily="18"/>
                <a:cs typeface="Arial" pitchFamily="32"/>
              </a:rPr>
              <a:t> </a:t>
            </a:r>
            <a:r>
              <a:rPr lang="pt-BR" sz="2800" baseline="-25000" dirty="0">
                <a:latin typeface="Arial" pitchFamily="18"/>
                <a:cs typeface="Arial" pitchFamily="32"/>
              </a:rPr>
              <a:t>saldo</a:t>
            </a:r>
            <a:r>
              <a:rPr lang="pt-BR" sz="2800" dirty="0">
                <a:latin typeface="Arial" pitchFamily="18"/>
                <a:cs typeface="Arial" pitchFamily="32"/>
              </a:rPr>
              <a:t> (conta))</a:t>
            </a:r>
          </a:p>
          <a:p>
            <a:pPr lvl="4">
              <a:buClr>
                <a:srgbClr val="000000"/>
              </a:buClr>
              <a:buSzPct val="100000"/>
              <a:buFont typeface="Times New Roman" pitchFamily="18"/>
              <a:buChar char="»"/>
            </a:pPr>
            <a:r>
              <a:rPr lang="pt-BR" sz="2800" dirty="0">
                <a:latin typeface="Arial" pitchFamily="34"/>
                <a:cs typeface="Arial" pitchFamily="32"/>
              </a:rPr>
              <a:t>π</a:t>
            </a:r>
            <a:r>
              <a:rPr lang="pt-BR" sz="2800" dirty="0">
                <a:latin typeface="Arial" pitchFamily="18"/>
                <a:cs typeface="Arial" pitchFamily="32"/>
              </a:rPr>
              <a:t> </a:t>
            </a:r>
            <a:r>
              <a:rPr lang="pt-BR" sz="2800" baseline="-25000" dirty="0">
                <a:latin typeface="Arial" pitchFamily="18"/>
                <a:cs typeface="Arial" pitchFamily="32"/>
              </a:rPr>
              <a:t>saldo</a:t>
            </a:r>
            <a:r>
              <a:rPr lang="pt-BR" sz="2800" dirty="0">
                <a:latin typeface="Arial" pitchFamily="18"/>
                <a:cs typeface="Arial" pitchFamily="32"/>
              </a:rPr>
              <a:t> (</a:t>
            </a:r>
            <a:r>
              <a:rPr lang="pt-BR" sz="2800" dirty="0">
                <a:latin typeface="Arial" pitchFamily="34"/>
                <a:cs typeface="Arial" pitchFamily="32"/>
              </a:rPr>
              <a:t>σ</a:t>
            </a:r>
            <a:r>
              <a:rPr lang="pt-BR" sz="2800" dirty="0">
                <a:latin typeface="Arial" pitchFamily="18"/>
                <a:cs typeface="Arial" pitchFamily="32"/>
              </a:rPr>
              <a:t> </a:t>
            </a:r>
            <a:r>
              <a:rPr lang="pt-BR" sz="2800" baseline="-25000" dirty="0">
                <a:latin typeface="Arial" pitchFamily="18"/>
                <a:cs typeface="Arial" pitchFamily="32"/>
              </a:rPr>
              <a:t>saldo &lt; 2500</a:t>
            </a:r>
            <a:r>
              <a:rPr lang="pt-BR" sz="2800" dirty="0">
                <a:latin typeface="Arial" pitchFamily="18"/>
                <a:cs typeface="Arial" pitchFamily="32"/>
              </a:rPr>
              <a:t> (conta))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41374</TotalTime>
  <Words>2264</Words>
  <Application>Microsoft Office PowerPoint</Application>
  <PresentationFormat>Personalizar</PresentationFormat>
  <Paragraphs>501</Paragraphs>
  <Slides>34</Slides>
  <Notes>32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Concurso</vt:lpstr>
      <vt:lpstr> Banco de Dados II</vt:lpstr>
      <vt:lpstr>Referências Bibliográficas</vt:lpstr>
      <vt:lpstr>Processamento de Consultas</vt:lpstr>
      <vt:lpstr>Custo do Processamento de Consultas</vt:lpstr>
      <vt:lpstr>Processamento de Consultas</vt:lpstr>
      <vt:lpstr>Módulo Processador de Consultas</vt:lpstr>
      <vt:lpstr>Etapas de Processamento</vt:lpstr>
      <vt:lpstr>Etapas de Processamento</vt:lpstr>
      <vt:lpstr>Base Algébrica da Consulta</vt:lpstr>
      <vt:lpstr>Base Algébrica da Consulta</vt:lpstr>
      <vt:lpstr>Plano de Avaliação</vt:lpstr>
      <vt:lpstr>Exemplo de Árvore da Consulta - Plano de avaliação</vt:lpstr>
      <vt:lpstr>Etapas de Processamento</vt:lpstr>
      <vt:lpstr>Regras Heurísticas</vt:lpstr>
      <vt:lpstr>Exemplo de Árvore da Consulta - Regra Heurística (R1)</vt:lpstr>
      <vt:lpstr>Slide 16</vt:lpstr>
      <vt:lpstr>Slide 17</vt:lpstr>
      <vt:lpstr>Exemplo de Árvores Equivalentes</vt:lpstr>
      <vt:lpstr>Definição do Plano Lógico</vt:lpstr>
      <vt:lpstr>Etapas de Processamento</vt:lpstr>
      <vt:lpstr>Estatísticas no Oracle</vt:lpstr>
      <vt:lpstr>Estatísticas no Oracle</vt:lpstr>
      <vt:lpstr>Estatísticas no Oracle</vt:lpstr>
      <vt:lpstr>Gerador do Plano Físico</vt:lpstr>
      <vt:lpstr>Algoritmos de junção</vt:lpstr>
      <vt:lpstr>Algoritmos de junção</vt:lpstr>
      <vt:lpstr>Algoritmos de Junção</vt:lpstr>
      <vt:lpstr>Classificação  de Algoritmos</vt:lpstr>
      <vt:lpstr>Análise e Escolha de Algoritmos</vt:lpstr>
      <vt:lpstr>Análise e Escolha de Algoritmos</vt:lpstr>
      <vt:lpstr>Análise e Escolha de Algoritmos</vt:lpstr>
      <vt:lpstr>Plano de Execução</vt:lpstr>
      <vt:lpstr>Etapas de Processamento</vt:lpstr>
      <vt:lpstr>Etapas de Processamento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Marcio.Soussa</dc:creator>
  <cp:lastModifiedBy>Marcio.Soussa</cp:lastModifiedBy>
  <cp:revision>131</cp:revision>
  <dcterms:created xsi:type="dcterms:W3CDTF">2014-01-19T08:22:53Z</dcterms:created>
  <dcterms:modified xsi:type="dcterms:W3CDTF">2020-10-16T11:54:35Z</dcterms:modified>
</cp:coreProperties>
</file>