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6.xml" ContentType="application/vnd.openxmlformats-officedocument.presentationml.tag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9" r:id="rId3"/>
    <p:sldId id="311" r:id="rId4"/>
    <p:sldId id="295" r:id="rId5"/>
    <p:sldId id="300" r:id="rId6"/>
    <p:sldId id="301" r:id="rId7"/>
    <p:sldId id="312" r:id="rId8"/>
    <p:sldId id="313" r:id="rId9"/>
    <p:sldId id="314" r:id="rId10"/>
    <p:sldId id="31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F7DE1A"/>
    <a:srgbClr val="009ED6"/>
    <a:srgbClr val="003300"/>
  </p:clrMru>
  <p:extLst>
    <p:ext uri="{E76CE94A-603C-4142-B9EB-6D1370010A27}">
      <p14:discardImageEditData xmlns="" xmlns:p14="http://schemas.microsoft.com/office/powerpoint/2010/main" val="1"/>
    </p:ext>
    <p:ext uri="{D31A062A-798A-4329-ABDD-BBA856620510}">
      <p14:defaultImageDpi xmlns=""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 varScale="1">
        <p:scale>
          <a:sx n="54" d="100"/>
          <a:sy n="54" d="100"/>
        </p:scale>
        <p:origin x="-100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82656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10579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8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0" y="2209800"/>
            <a:ext cx="6180224" cy="1546225"/>
          </a:xfrm>
        </p:spPr>
        <p:txBody>
          <a:bodyPr>
            <a:normAutofit/>
          </a:bodyPr>
          <a:lstStyle/>
          <a:p>
            <a:r>
              <a:rPr lang="en-US" dirty="0" smtClean="0"/>
              <a:t>INTRODUÇÃO A</a:t>
            </a:r>
            <a:br>
              <a:rPr lang="en-US" dirty="0" smtClean="0"/>
            </a:br>
            <a:r>
              <a:rPr lang="en-US" dirty="0" err="1" smtClean="0"/>
              <a:t>banco</a:t>
            </a:r>
            <a:r>
              <a:rPr lang="en-US" dirty="0" smtClean="0"/>
              <a:t> de dados</a:t>
            </a:r>
            <a:endParaRPr lang="en-US" dirty="0"/>
          </a:p>
        </p:txBody>
      </p:sp>
      <p:sp>
        <p:nvSpPr>
          <p:cNvPr id="3" name="CaixaDeTexto 2"/>
          <p:cNvSpPr txBox="1"/>
          <p:nvPr/>
        </p:nvSpPr>
        <p:spPr>
          <a:xfrm>
            <a:off x="5410200" y="6248400"/>
            <a:ext cx="3504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Contribuições do prof. Felipe Torres</a:t>
            </a:r>
            <a:endParaRPr lang="pt-BR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853721" y="228600"/>
            <a:ext cx="7966429" cy="6245066"/>
            <a:chOff x="404213" y="900113"/>
            <a:chExt cx="8415937" cy="5697537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468313" y="1700213"/>
              <a:ext cx="8351837" cy="48974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404213" y="1732303"/>
              <a:ext cx="2975736" cy="758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 sz="2400" b="1" dirty="0">
                  <a:latin typeface="Bookman Old Style" pitchFamily="18" charset="0"/>
                </a:rPr>
                <a:t>Sistema de</a:t>
              </a:r>
            </a:p>
            <a:p>
              <a:pPr algn="ctr"/>
              <a:r>
                <a:rPr lang="pt-BR" sz="2400" b="1" dirty="0">
                  <a:latin typeface="Bookman Old Style" pitchFamily="18" charset="0"/>
                </a:rPr>
                <a:t> Banco de Dados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770063" y="2833688"/>
              <a:ext cx="5472112" cy="19446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1835153" y="3600450"/>
              <a:ext cx="911417" cy="336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b="1" dirty="0">
                  <a:solidFill>
                    <a:srgbClr val="FF0000"/>
                  </a:solidFill>
                  <a:latin typeface="Bookman Old Style" pitchFamily="18" charset="0"/>
                </a:rPr>
                <a:t>SGBD</a:t>
              </a:r>
            </a:p>
          </p:txBody>
        </p:sp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2411413" y="5241925"/>
              <a:ext cx="914400" cy="1214438"/>
            </a:xfrm>
            <a:prstGeom prst="can">
              <a:avLst>
                <a:gd name="adj" fmla="val 3320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" name="AutoShape 8"/>
            <p:cNvSpPr>
              <a:spLocks noChangeArrowheads="1"/>
            </p:cNvSpPr>
            <p:nvPr/>
          </p:nvSpPr>
          <p:spPr bwMode="auto">
            <a:xfrm>
              <a:off x="5292725" y="5229225"/>
              <a:ext cx="914400" cy="1214438"/>
            </a:xfrm>
            <a:prstGeom prst="can">
              <a:avLst>
                <a:gd name="adj" fmla="val 3320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1908175" y="4013200"/>
              <a:ext cx="4968875" cy="5048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2051050" y="4105275"/>
              <a:ext cx="4826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/>
                <a:t>Software para acessar dados armazenados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339975" y="2905125"/>
              <a:ext cx="3887788" cy="5048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484438" y="3035300"/>
              <a:ext cx="364331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Software para processar consultas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3348038" y="1871663"/>
              <a:ext cx="1871662" cy="5048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3687764" y="1925638"/>
              <a:ext cx="1293324" cy="336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dirty="0"/>
                <a:t>Aplicativos</a:t>
              </a: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V="1">
              <a:off x="2987675" y="4608513"/>
              <a:ext cx="21590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 flipH="1" flipV="1">
              <a:off x="5148263" y="4638675"/>
              <a:ext cx="43180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4273550" y="3455988"/>
              <a:ext cx="0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4284663" y="2376488"/>
              <a:ext cx="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2981325" y="900113"/>
              <a:ext cx="3095625" cy="5048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dirty="0" smtClean="0"/>
                <a:t>Usuários</a:t>
              </a:r>
              <a:endParaRPr lang="pt-BR" dirty="0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4284663" y="1412875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1023938" y="5602288"/>
              <a:ext cx="1339183" cy="336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b="1" dirty="0">
                  <a:solidFill>
                    <a:srgbClr val="FF0000"/>
                  </a:solidFill>
                </a:rPr>
                <a:t>Metadados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6372226" y="5445125"/>
              <a:ext cx="2160587" cy="336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 dirty="0">
                  <a:solidFill>
                    <a:srgbClr val="FF0000"/>
                  </a:solidFill>
                </a:rPr>
                <a:t>Banco de </a:t>
              </a:r>
              <a:r>
                <a:rPr lang="pt-BR" b="1" dirty="0" smtClean="0">
                  <a:solidFill>
                    <a:srgbClr val="FF0000"/>
                  </a:solidFill>
                </a:rPr>
                <a:t>Dados</a:t>
              </a:r>
              <a:endParaRPr lang="pt-BR" dirty="0">
                <a:solidFill>
                  <a:srgbClr val="FF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="" xmlns:p14="http://schemas.microsoft.com/office/powerpoint/2010/main" val="29855842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#</a:t>
            </a:r>
            <a:r>
              <a:rPr lang="en-US" b="1" dirty="0" err="1" smtClean="0"/>
              <a:t>Banco</a:t>
            </a:r>
            <a:r>
              <a:rPr lang="en-US" b="1" dirty="0" smtClean="0"/>
              <a:t> de Dados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52600"/>
            <a:ext cx="8077200" cy="19087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 smtClean="0"/>
              <a:t>“… </a:t>
            </a:r>
            <a:r>
              <a:rPr lang="en-US" sz="4800" dirty="0" err="1" smtClean="0"/>
              <a:t>é</a:t>
            </a:r>
            <a:r>
              <a:rPr lang="en-US" sz="4800" dirty="0" smtClean="0"/>
              <a:t> </a:t>
            </a:r>
            <a:r>
              <a:rPr lang="en-US" sz="4800" dirty="0" err="1" smtClean="0"/>
              <a:t>uma</a:t>
            </a:r>
            <a:r>
              <a:rPr lang="en-US" sz="4800" dirty="0" smtClean="0"/>
              <a:t> </a:t>
            </a:r>
            <a:r>
              <a:rPr lang="en-US" sz="4800" dirty="0" err="1" smtClean="0"/>
              <a:t>coleção</a:t>
            </a:r>
            <a:r>
              <a:rPr lang="en-US" sz="4800" dirty="0" smtClean="0"/>
              <a:t> de dados </a:t>
            </a:r>
            <a:r>
              <a:rPr lang="en-US" sz="4800" dirty="0" err="1" smtClean="0"/>
              <a:t>relacionados</a:t>
            </a:r>
            <a:r>
              <a:rPr lang="en-US" sz="4800" dirty="0" smtClean="0"/>
              <a:t>.”</a:t>
            </a:r>
          </a:p>
          <a:p>
            <a:pPr marL="0" indent="0">
              <a:buNone/>
            </a:pPr>
            <a:endParaRPr lang="en-US" sz="4800" dirty="0"/>
          </a:p>
        </p:txBody>
      </p:sp>
      <p:sp>
        <p:nvSpPr>
          <p:cNvPr id="4" name="Rectangle 3"/>
          <p:cNvSpPr/>
          <p:nvPr/>
        </p:nvSpPr>
        <p:spPr>
          <a:xfrm>
            <a:off x="914400" y="3886200"/>
            <a:ext cx="7543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 smtClean="0"/>
              <a:t>“…</a:t>
            </a:r>
            <a:r>
              <a:rPr lang="en-US" sz="3200" dirty="0" err="1" smtClean="0"/>
              <a:t>são</a:t>
            </a:r>
            <a:r>
              <a:rPr lang="en-US" sz="3200" dirty="0" smtClean="0"/>
              <a:t> </a:t>
            </a:r>
            <a:r>
              <a:rPr lang="en-US" sz="3200" dirty="0" err="1"/>
              <a:t>coleções</a:t>
            </a:r>
            <a:r>
              <a:rPr lang="en-US" sz="3200" dirty="0"/>
              <a:t> </a:t>
            </a:r>
            <a:r>
              <a:rPr lang="en-US" sz="3200" dirty="0" err="1"/>
              <a:t>organizadas</a:t>
            </a:r>
            <a:r>
              <a:rPr lang="en-US" sz="3200" dirty="0"/>
              <a:t> de </a:t>
            </a:r>
            <a:r>
              <a:rPr lang="en-US" sz="3200" dirty="0" err="1"/>
              <a:t>informações</a:t>
            </a:r>
            <a:r>
              <a:rPr lang="en-US" sz="3200" dirty="0"/>
              <a:t> (dados) </a:t>
            </a:r>
            <a:r>
              <a:rPr lang="en-US" sz="3200" dirty="0" err="1"/>
              <a:t>que</a:t>
            </a:r>
            <a:r>
              <a:rPr lang="en-US" sz="3200" dirty="0"/>
              <a:t> se </a:t>
            </a:r>
            <a:r>
              <a:rPr lang="en-US" sz="3200" dirty="0" err="1"/>
              <a:t>relacionam</a:t>
            </a:r>
            <a:r>
              <a:rPr lang="en-US" sz="3200" dirty="0"/>
              <a:t> de forma a </a:t>
            </a:r>
            <a:r>
              <a:rPr lang="en-US" sz="3200" dirty="0" err="1"/>
              <a:t>criar</a:t>
            </a:r>
            <a:r>
              <a:rPr lang="en-US" sz="3200" dirty="0"/>
              <a:t> um </a:t>
            </a:r>
            <a:r>
              <a:rPr lang="en-US" sz="3200" dirty="0" err="1"/>
              <a:t>sentido</a:t>
            </a:r>
            <a:r>
              <a:rPr lang="en-US" sz="3200" dirty="0"/>
              <a:t> e </a:t>
            </a:r>
            <a:r>
              <a:rPr lang="en-US" sz="3200" dirty="0" err="1"/>
              <a:t>dar</a:t>
            </a:r>
            <a:r>
              <a:rPr lang="en-US" sz="3200" dirty="0"/>
              <a:t> </a:t>
            </a:r>
            <a:r>
              <a:rPr lang="en-US" sz="3200" dirty="0" err="1"/>
              <a:t>mais</a:t>
            </a:r>
            <a:r>
              <a:rPr lang="en-US" sz="3200" dirty="0"/>
              <a:t> </a:t>
            </a:r>
            <a:r>
              <a:rPr lang="en-US" sz="3200" dirty="0" err="1"/>
              <a:t>eficiência</a:t>
            </a:r>
            <a:r>
              <a:rPr lang="en-US" sz="3200" dirty="0"/>
              <a:t> </a:t>
            </a:r>
            <a:r>
              <a:rPr lang="en-US" sz="3200" dirty="0" err="1"/>
              <a:t>durante</a:t>
            </a:r>
            <a:r>
              <a:rPr lang="en-US" sz="3200" dirty="0"/>
              <a:t> </a:t>
            </a:r>
            <a:r>
              <a:rPr lang="en-US" sz="3200" dirty="0" err="1"/>
              <a:t>uma</a:t>
            </a:r>
            <a:r>
              <a:rPr lang="en-US" sz="3200" dirty="0"/>
              <a:t> </a:t>
            </a:r>
            <a:r>
              <a:rPr lang="en-US" sz="3200" dirty="0" err="1"/>
              <a:t>pesquisa</a:t>
            </a:r>
            <a:r>
              <a:rPr lang="en-US" sz="3200" dirty="0"/>
              <a:t> </a:t>
            </a:r>
            <a:r>
              <a:rPr lang="en-US" sz="3200" dirty="0" err="1"/>
              <a:t>ou</a:t>
            </a:r>
            <a:r>
              <a:rPr lang="en-US" sz="3200" dirty="0"/>
              <a:t> </a:t>
            </a:r>
            <a:r>
              <a:rPr lang="en-US" sz="3200" dirty="0" err="1" smtClean="0"/>
              <a:t>estudo</a:t>
            </a:r>
            <a:r>
              <a:rPr lang="en-US" sz="3200" dirty="0" smtClean="0"/>
              <a:t>.”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5943600" y="3124200"/>
            <a:ext cx="2340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/>
              <a:t>Elmasri</a:t>
            </a:r>
            <a:r>
              <a:rPr lang="en-US" sz="2000" b="1" dirty="0"/>
              <a:t> et </a:t>
            </a:r>
            <a:r>
              <a:rPr lang="en-US" sz="2000" b="1" dirty="0" smtClean="0"/>
              <a:t>al, 2006</a:t>
            </a:r>
            <a:endParaRPr lang="en-US" sz="2000" b="1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2835344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#SGBD</a:t>
            </a:r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077200" cy="42973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</a:t>
            </a:r>
            <a:r>
              <a:rPr lang="en-US" dirty="0" err="1"/>
              <a:t>sigla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 smtClean="0"/>
              <a:t>Gerenciador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Banco</a:t>
            </a:r>
            <a:r>
              <a:rPr lang="en-US" dirty="0"/>
              <a:t> de </a:t>
            </a:r>
            <a:r>
              <a:rPr lang="en-US" dirty="0" smtClean="0"/>
              <a:t>Dados - DBMS (</a:t>
            </a:r>
            <a:r>
              <a:rPr lang="en-US" dirty="0" err="1" smtClean="0"/>
              <a:t>DataBase</a:t>
            </a:r>
            <a:r>
              <a:rPr lang="en-US" dirty="0" smtClean="0"/>
              <a:t> </a:t>
            </a:r>
            <a:r>
              <a:rPr lang="en-US" dirty="0" err="1" smtClean="0"/>
              <a:t>Managment</a:t>
            </a:r>
            <a:r>
              <a:rPr lang="en-US" dirty="0" smtClean="0"/>
              <a:t> System).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série</a:t>
            </a:r>
            <a:r>
              <a:rPr lang="en-US" dirty="0" smtClean="0"/>
              <a:t> de </a:t>
            </a:r>
            <a:r>
              <a:rPr lang="en-US" dirty="0" err="1" smtClean="0"/>
              <a:t>programas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permitem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criar</a:t>
            </a:r>
            <a:r>
              <a:rPr lang="en-US" dirty="0" smtClean="0"/>
              <a:t> e </a:t>
            </a:r>
            <a:r>
              <a:rPr lang="en-US" dirty="0" err="1" smtClean="0"/>
              <a:t>manter</a:t>
            </a:r>
            <a:r>
              <a:rPr lang="en-US" dirty="0" smtClean="0"/>
              <a:t> um </a:t>
            </a:r>
            <a:r>
              <a:rPr lang="en-US" dirty="0" err="1" smtClean="0"/>
              <a:t>banco</a:t>
            </a:r>
            <a:r>
              <a:rPr lang="en-US" dirty="0" smtClean="0"/>
              <a:t> de dados. </a:t>
            </a:r>
            <a:endParaRPr lang="en-US" dirty="0"/>
          </a:p>
        </p:txBody>
      </p:sp>
      <p:grpSp>
        <p:nvGrpSpPr>
          <p:cNvPr id="19" name="Grupo 18"/>
          <p:cNvGrpSpPr/>
          <p:nvPr/>
        </p:nvGrpSpPr>
        <p:grpSpPr>
          <a:xfrm>
            <a:off x="1447800" y="4876800"/>
            <a:ext cx="6902402" cy="1905000"/>
            <a:chOff x="1447800" y="4876800"/>
            <a:chExt cx="6902402" cy="1905000"/>
          </a:xfrm>
        </p:grpSpPr>
        <p:sp>
          <p:nvSpPr>
            <p:cNvPr id="5" name="CaixaDeTexto 4"/>
            <p:cNvSpPr txBox="1"/>
            <p:nvPr/>
          </p:nvSpPr>
          <p:spPr>
            <a:xfrm>
              <a:off x="1447800" y="4876800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Máquina servidora de BD</a:t>
              </a:r>
              <a:endParaRPr lang="pt-BR" dirty="0"/>
            </a:p>
          </p:txBody>
        </p:sp>
        <p:grpSp>
          <p:nvGrpSpPr>
            <p:cNvPr id="18" name="Grupo 17"/>
            <p:cNvGrpSpPr/>
            <p:nvPr/>
          </p:nvGrpSpPr>
          <p:grpSpPr>
            <a:xfrm>
              <a:off x="1981200" y="5029200"/>
              <a:ext cx="6369002" cy="1752600"/>
              <a:chOff x="1981200" y="5029200"/>
              <a:chExt cx="6369002" cy="1752600"/>
            </a:xfrm>
          </p:grpSpPr>
          <p:sp>
            <p:nvSpPr>
              <p:cNvPr id="4" name="Retângulo de cantos arredondados 3"/>
              <p:cNvSpPr/>
              <p:nvPr/>
            </p:nvSpPr>
            <p:spPr>
              <a:xfrm>
                <a:off x="1981200" y="5334000"/>
                <a:ext cx="1295400" cy="762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CaixaDeTexto 6"/>
              <p:cNvSpPr txBox="1"/>
              <p:nvPr/>
            </p:nvSpPr>
            <p:spPr>
              <a:xfrm>
                <a:off x="2133601" y="5486400"/>
                <a:ext cx="1066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err="1" smtClean="0"/>
                  <a:t>MySQL</a:t>
                </a:r>
                <a:endParaRPr lang="pt-BR" dirty="0"/>
              </a:p>
            </p:txBody>
          </p:sp>
          <p:sp>
            <p:nvSpPr>
              <p:cNvPr id="8" name="Retângulo de cantos arredondados 7"/>
              <p:cNvSpPr/>
              <p:nvPr/>
            </p:nvSpPr>
            <p:spPr>
              <a:xfrm>
                <a:off x="5867400" y="5029200"/>
                <a:ext cx="990600" cy="6096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de cantos arredondados 8"/>
              <p:cNvSpPr/>
              <p:nvPr/>
            </p:nvSpPr>
            <p:spPr>
              <a:xfrm>
                <a:off x="5867400" y="6019800"/>
                <a:ext cx="990600" cy="6096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CaixaDeTexto 9"/>
              <p:cNvSpPr txBox="1"/>
              <p:nvPr/>
            </p:nvSpPr>
            <p:spPr>
              <a:xfrm>
                <a:off x="7239000" y="5562600"/>
                <a:ext cx="111120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Máquinas</a:t>
                </a:r>
              </a:p>
              <a:p>
                <a:r>
                  <a:rPr lang="pt-BR" dirty="0" smtClean="0"/>
                  <a:t>Cliente</a:t>
                </a:r>
                <a:endParaRPr lang="pt-BR" dirty="0"/>
              </a:p>
            </p:txBody>
          </p:sp>
          <p:sp>
            <p:nvSpPr>
              <p:cNvPr id="11" name="Fluxograma: Disco magnético 10"/>
              <p:cNvSpPr/>
              <p:nvPr/>
            </p:nvSpPr>
            <p:spPr>
              <a:xfrm>
                <a:off x="2438400" y="6248400"/>
                <a:ext cx="381000" cy="5334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3" name="Conector reto 12"/>
              <p:cNvCxnSpPr>
                <a:stCxn id="4" idx="2"/>
                <a:endCxn id="11" idx="0"/>
              </p:cNvCxnSpPr>
              <p:nvPr/>
            </p:nvCxnSpPr>
            <p:spPr>
              <a:xfrm>
                <a:off x="2628900" y="6096000"/>
                <a:ext cx="0" cy="330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e seta reta 14"/>
              <p:cNvCxnSpPr>
                <a:stCxn id="4" idx="3"/>
                <a:endCxn id="8" idx="1"/>
              </p:cNvCxnSpPr>
              <p:nvPr/>
            </p:nvCxnSpPr>
            <p:spPr>
              <a:xfrm flipV="1">
                <a:off x="3276600" y="5334000"/>
                <a:ext cx="2590800" cy="38100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de seta reta 16"/>
              <p:cNvCxnSpPr>
                <a:stCxn id="9" idx="1"/>
                <a:endCxn id="4" idx="3"/>
              </p:cNvCxnSpPr>
              <p:nvPr/>
            </p:nvCxnSpPr>
            <p:spPr>
              <a:xfrm flipH="1" flipV="1">
                <a:off x="3276600" y="5715000"/>
                <a:ext cx="2590800" cy="60960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1"/>
    </p:custDataLst>
    <p:extLst>
      <p:ext uri="{BB962C8B-B14F-4D97-AF65-F5344CB8AC3E}">
        <p14:creationId xmlns="" xmlns:p14="http://schemas.microsoft.com/office/powerpoint/2010/main" val="37305506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b="1" dirty="0" err="1" smtClean="0"/>
              <a:t>Exemplos</a:t>
            </a:r>
            <a:r>
              <a:rPr lang="en-US" b="1" dirty="0" smtClean="0"/>
              <a:t> de SGBD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0600" y="1447800"/>
            <a:ext cx="3340100" cy="1728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1295400"/>
            <a:ext cx="1981200" cy="198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62200" y="4114800"/>
            <a:ext cx="3397121" cy="431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29400" y="1676400"/>
            <a:ext cx="2056288" cy="228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43000" y="5181600"/>
            <a:ext cx="4572000" cy="1524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324600" y="4419600"/>
            <a:ext cx="2347232" cy="1905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23470712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#SGBD (</a:t>
            </a:r>
            <a:r>
              <a:rPr lang="en-US" b="1" dirty="0" err="1" smtClean="0"/>
              <a:t>Características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077200" cy="5029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err="1" smtClean="0"/>
              <a:t>Integração</a:t>
            </a:r>
            <a:r>
              <a:rPr lang="en-US" dirty="0" smtClean="0"/>
              <a:t> de Dados</a:t>
            </a:r>
          </a:p>
          <a:p>
            <a:pPr algn="just"/>
            <a:r>
              <a:rPr lang="en-US" dirty="0" err="1" smtClean="0"/>
              <a:t>Compartilhamento</a:t>
            </a:r>
            <a:r>
              <a:rPr lang="en-US" dirty="0" smtClean="0"/>
              <a:t> de Dados</a:t>
            </a:r>
          </a:p>
          <a:p>
            <a:pPr algn="just"/>
            <a:r>
              <a:rPr lang="en-US" dirty="0" err="1" smtClean="0"/>
              <a:t>Processamento</a:t>
            </a:r>
            <a:r>
              <a:rPr lang="en-US" dirty="0" smtClean="0"/>
              <a:t> de </a:t>
            </a:r>
            <a:r>
              <a:rPr lang="en-US" dirty="0" err="1" smtClean="0"/>
              <a:t>Transação</a:t>
            </a:r>
            <a:endParaRPr lang="en-US" dirty="0" smtClean="0"/>
          </a:p>
          <a:p>
            <a:pPr algn="just"/>
            <a:r>
              <a:rPr lang="en-US" dirty="0" err="1" smtClean="0"/>
              <a:t>I</a:t>
            </a:r>
            <a:r>
              <a:rPr lang="en-US" dirty="0" err="1" smtClean="0"/>
              <a:t>ndependência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-Dados       </a:t>
            </a:r>
            <a:endParaRPr lang="en-US" dirty="0" smtClean="0"/>
          </a:p>
          <a:p>
            <a:pPr lvl="1" algn="just"/>
            <a:r>
              <a:rPr lang="en-US" dirty="0" err="1" smtClean="0"/>
              <a:t>Abstração</a:t>
            </a:r>
            <a:endParaRPr lang="en-US" dirty="0" smtClean="0"/>
          </a:p>
          <a:p>
            <a:pPr algn="just"/>
            <a:r>
              <a:rPr lang="en-US" dirty="0" err="1" smtClean="0"/>
              <a:t>Integridade</a:t>
            </a:r>
            <a:r>
              <a:rPr lang="en-US" dirty="0" smtClean="0"/>
              <a:t> </a:t>
            </a:r>
            <a:r>
              <a:rPr lang="en-US" dirty="0" smtClean="0"/>
              <a:t>de Dados</a:t>
            </a:r>
          </a:p>
          <a:p>
            <a:pPr algn="just"/>
            <a:r>
              <a:rPr lang="en-US" dirty="0" err="1" smtClean="0"/>
              <a:t>Múltiplas</a:t>
            </a:r>
            <a:r>
              <a:rPr lang="en-US" dirty="0" smtClean="0"/>
              <a:t> </a:t>
            </a:r>
            <a:r>
              <a:rPr lang="en-US" dirty="0" err="1" smtClean="0"/>
              <a:t>visões</a:t>
            </a:r>
            <a:r>
              <a:rPr lang="en-US" dirty="0" smtClean="0"/>
              <a:t> de </a:t>
            </a:r>
            <a:r>
              <a:rPr lang="en-US" dirty="0" err="1" smtClean="0"/>
              <a:t>usuários</a:t>
            </a:r>
            <a:endParaRPr lang="en-US" dirty="0" smtClean="0"/>
          </a:p>
          <a:p>
            <a:pPr algn="just"/>
            <a:r>
              <a:rPr lang="en-US" dirty="0" err="1" smtClean="0"/>
              <a:t>Controle</a:t>
            </a:r>
            <a:r>
              <a:rPr lang="en-US" dirty="0" smtClean="0"/>
              <a:t> de </a:t>
            </a:r>
            <a:r>
              <a:rPr lang="en-US" dirty="0" err="1" smtClean="0"/>
              <a:t>Segurança</a:t>
            </a:r>
            <a:endParaRPr lang="en-US" dirty="0" smtClean="0"/>
          </a:p>
          <a:p>
            <a:pPr algn="just"/>
            <a:r>
              <a:rPr lang="en-US" dirty="0" err="1" smtClean="0"/>
              <a:t>Múltiplas</a:t>
            </a:r>
            <a:r>
              <a:rPr lang="en-US" dirty="0" smtClean="0"/>
              <a:t> Interfaces</a:t>
            </a:r>
          </a:p>
          <a:p>
            <a:pPr algn="just"/>
            <a:r>
              <a:rPr lang="en-US" dirty="0" err="1" smtClean="0"/>
              <a:t>Serviços</a:t>
            </a:r>
            <a:r>
              <a:rPr lang="en-US" dirty="0" smtClean="0"/>
              <a:t> de </a:t>
            </a:r>
            <a:r>
              <a:rPr lang="en-US" dirty="0" err="1" smtClean="0"/>
              <a:t>Manutenção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7305506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#</a:t>
            </a:r>
            <a:r>
              <a:rPr lang="en-US" b="1" dirty="0" err="1" smtClean="0"/>
              <a:t>Metadados</a:t>
            </a:r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077200" cy="42973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Dados </a:t>
            </a:r>
            <a:r>
              <a:rPr lang="en-US" dirty="0" err="1" smtClean="0"/>
              <a:t>sobre</a:t>
            </a:r>
            <a:r>
              <a:rPr lang="en-US" dirty="0" smtClean="0"/>
              <a:t> dados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Descrição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estrutura</a:t>
            </a:r>
            <a:r>
              <a:rPr lang="en-US" dirty="0" smtClean="0"/>
              <a:t> de um </a:t>
            </a:r>
            <a:r>
              <a:rPr lang="en-US" dirty="0" err="1" smtClean="0"/>
              <a:t>banco</a:t>
            </a:r>
            <a:r>
              <a:rPr lang="en-US" dirty="0" smtClean="0"/>
              <a:t> de dados e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restrições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Catálogo</a:t>
            </a:r>
            <a:r>
              <a:rPr lang="en-US" dirty="0" smtClean="0"/>
              <a:t> de um SGBD (</a:t>
            </a:r>
            <a:r>
              <a:rPr lang="en-US" dirty="0" err="1" smtClean="0"/>
              <a:t>Coração</a:t>
            </a:r>
            <a:r>
              <a:rPr lang="en-US" dirty="0" smtClean="0"/>
              <a:t> de um SGBD)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7305506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#</a:t>
            </a:r>
            <a:r>
              <a:rPr lang="en-US" b="1" dirty="0" err="1" smtClean="0"/>
              <a:t>Usuários</a:t>
            </a:r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077200" cy="42973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err="1" smtClean="0"/>
              <a:t>Administrador</a:t>
            </a:r>
            <a:r>
              <a:rPr lang="en-US" dirty="0" smtClean="0"/>
              <a:t> de </a:t>
            </a:r>
            <a:r>
              <a:rPr lang="en-US" dirty="0" err="1" smtClean="0"/>
              <a:t>Banco</a:t>
            </a:r>
            <a:r>
              <a:rPr lang="en-US" dirty="0" smtClean="0"/>
              <a:t> de Dados (DBA – Database Administrator)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Administrador</a:t>
            </a:r>
            <a:r>
              <a:rPr lang="en-US" dirty="0" smtClean="0"/>
              <a:t> de Dados (DA – Data Administrator)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Desenvolvedor</a:t>
            </a:r>
            <a:r>
              <a:rPr lang="en-US" dirty="0" smtClean="0"/>
              <a:t> de </a:t>
            </a:r>
            <a:r>
              <a:rPr lang="en-US" dirty="0" err="1" smtClean="0"/>
              <a:t>Aplicação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Usuário</a:t>
            </a:r>
            <a:r>
              <a:rPr lang="en-US" dirty="0" smtClean="0"/>
              <a:t> Final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7305506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BIBLIOGRAFIA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7" name="Retângulo 6"/>
          <p:cNvSpPr/>
          <p:nvPr/>
        </p:nvSpPr>
        <p:spPr>
          <a:xfrm>
            <a:off x="914400" y="1143000"/>
            <a:ext cx="7848600" cy="49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Arial" pitchFamily="34" charset="0"/>
              <a:buChar char="•"/>
            </a:pPr>
            <a:r>
              <a:rPr lang="pt-BR" sz="2400" dirty="0" smtClean="0">
                <a:latin typeface="Bookman Old Style" pitchFamily="18" charset="0"/>
              </a:rPr>
              <a:t>Sistemas de Banco de Dados, </a:t>
            </a:r>
            <a:r>
              <a:rPr lang="pt-BR" sz="2400" dirty="0" err="1" smtClean="0">
                <a:latin typeface="Bookman Old Style" pitchFamily="18" charset="0"/>
              </a:rPr>
              <a:t>Elmasri</a:t>
            </a:r>
            <a:r>
              <a:rPr lang="pt-BR" sz="2400" dirty="0" smtClean="0">
                <a:latin typeface="Bookman Old Style" pitchFamily="18" charset="0"/>
              </a:rPr>
              <a:t> e </a:t>
            </a:r>
            <a:r>
              <a:rPr lang="pt-BR" sz="2400" dirty="0" err="1" smtClean="0">
                <a:latin typeface="Bookman Old Style" pitchFamily="18" charset="0"/>
              </a:rPr>
              <a:t>Navathe</a:t>
            </a:r>
            <a:r>
              <a:rPr lang="pt-BR" sz="2400" dirty="0" smtClean="0">
                <a:latin typeface="Bookman Old Style" pitchFamily="18" charset="0"/>
              </a:rPr>
              <a:t>, Editora Pearson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Arial" pitchFamily="34" charset="0"/>
              <a:buChar char="•"/>
            </a:pPr>
            <a:endParaRPr lang="pt-BR" sz="2400" dirty="0" smtClean="0">
              <a:latin typeface="Bookman Old Style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Arial" pitchFamily="34" charset="0"/>
              <a:buChar char="•"/>
            </a:pPr>
            <a:r>
              <a:rPr lang="pt-BR" sz="2400" dirty="0" smtClean="0">
                <a:latin typeface="Bookman Old Style" pitchFamily="18" charset="0"/>
              </a:rPr>
              <a:t>Sistema de Banco de Dados, </a:t>
            </a:r>
            <a:r>
              <a:rPr lang="pt-BR" sz="2400" dirty="0" err="1" smtClean="0">
                <a:latin typeface="Bookman Old Style" pitchFamily="18" charset="0"/>
              </a:rPr>
              <a:t>Silberschatz</a:t>
            </a:r>
            <a:r>
              <a:rPr lang="pt-BR" sz="2400" dirty="0" smtClean="0">
                <a:latin typeface="Bookman Old Style" pitchFamily="18" charset="0"/>
              </a:rPr>
              <a:t> A., </a:t>
            </a:r>
            <a:r>
              <a:rPr lang="pt-BR" sz="2400" dirty="0" err="1" smtClean="0">
                <a:latin typeface="Bookman Old Style" pitchFamily="18" charset="0"/>
              </a:rPr>
              <a:t>Korth</a:t>
            </a:r>
            <a:r>
              <a:rPr lang="pt-BR" sz="2400" dirty="0" smtClean="0">
                <a:latin typeface="Bookman Old Style" pitchFamily="18" charset="0"/>
              </a:rPr>
              <a:t> </a:t>
            </a:r>
            <a:r>
              <a:rPr lang="pt-BR" sz="2400" dirty="0" err="1" smtClean="0">
                <a:latin typeface="Bookman Old Style" pitchFamily="18" charset="0"/>
              </a:rPr>
              <a:t>H.F.</a:t>
            </a:r>
            <a:r>
              <a:rPr lang="pt-BR" sz="2400" dirty="0" smtClean="0">
                <a:latin typeface="Bookman Old Style" pitchFamily="18" charset="0"/>
              </a:rPr>
              <a:t>, Ed. </a:t>
            </a:r>
            <a:r>
              <a:rPr lang="pt-BR" sz="2400" dirty="0" err="1" smtClean="0">
                <a:latin typeface="Bookman Old Style" pitchFamily="18" charset="0"/>
              </a:rPr>
              <a:t>Makron</a:t>
            </a:r>
            <a:r>
              <a:rPr lang="pt-BR" sz="2400" dirty="0" smtClean="0">
                <a:latin typeface="Bookman Old Style" pitchFamily="18" charset="0"/>
              </a:rPr>
              <a:t> Books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Arial" pitchFamily="34" charset="0"/>
              <a:buChar char="•"/>
            </a:pPr>
            <a:endParaRPr lang="pt-BR" sz="2400" dirty="0" smtClean="0">
              <a:latin typeface="Bookman Old Style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Arial" pitchFamily="34" charset="0"/>
              <a:buChar char="•"/>
            </a:pPr>
            <a:r>
              <a:rPr lang="pt-BR" sz="2400" dirty="0" smtClean="0">
                <a:latin typeface="Bookman Old Style" pitchFamily="18" charset="0"/>
              </a:rPr>
              <a:t>Sistemas de Banco de Dados, Projeto, Implementação e Administração, Rob P e Coronel C., CENGAGE </a:t>
            </a:r>
            <a:r>
              <a:rPr lang="pt-BR" sz="2400" dirty="0" err="1" smtClean="0">
                <a:latin typeface="Bookman Old Style" pitchFamily="18" charset="0"/>
              </a:rPr>
              <a:t>Learning</a:t>
            </a:r>
            <a:r>
              <a:rPr lang="pt-BR" sz="2400" dirty="0" smtClean="0">
                <a:latin typeface="Bookman Old Style" pitchFamily="18" charset="0"/>
              </a:rPr>
              <a:t>.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Arial" pitchFamily="34" charset="0"/>
              <a:buChar char="•"/>
            </a:pPr>
            <a:endParaRPr lang="pt-BR" sz="2400" dirty="0" smtClean="0">
              <a:latin typeface="Bookman Old Style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Arial" pitchFamily="34" charset="0"/>
              <a:buChar char="•"/>
            </a:pPr>
            <a:r>
              <a:rPr lang="pt-BR" sz="2400" dirty="0" smtClean="0">
                <a:latin typeface="Bookman Old Style" pitchFamily="18" charset="0"/>
              </a:rPr>
              <a:t>Introdução a Sistemas de Bancos de Dados, </a:t>
            </a:r>
            <a:r>
              <a:rPr lang="pt-BR" sz="2400" dirty="0" err="1" smtClean="0">
                <a:latin typeface="Bookman Old Style" pitchFamily="18" charset="0"/>
              </a:rPr>
              <a:t>C.J.</a:t>
            </a:r>
            <a:r>
              <a:rPr lang="pt-BR" sz="2400" dirty="0" smtClean="0">
                <a:latin typeface="Bookman Old Style" pitchFamily="18" charset="0"/>
              </a:rPr>
              <a:t> Date, Ed. Campus.</a:t>
            </a:r>
            <a:endParaRPr lang="pt-BR" sz="2400" dirty="0">
              <a:latin typeface="Bookman Old Style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3725795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TC01674557999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BBC8FAA-EEEF-4048-9536-A7C4512102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TC016745579991</Template>
  <TotalTime>0</TotalTime>
  <Words>280</Words>
  <Application>Microsoft Office PowerPoint</Application>
  <PresentationFormat>Apresentação na tela (4:3)</PresentationFormat>
  <Paragraphs>66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TC016745579991</vt:lpstr>
      <vt:lpstr>INTRODUÇÃO A banco de dados</vt:lpstr>
      <vt:lpstr>Slide 2</vt:lpstr>
      <vt:lpstr>#Banco de Dados</vt:lpstr>
      <vt:lpstr>#SGBD</vt:lpstr>
      <vt:lpstr>Exemplos de SGBD</vt:lpstr>
      <vt:lpstr>#SGBD (Características)</vt:lpstr>
      <vt:lpstr>#Metadados</vt:lpstr>
      <vt:lpstr>#Usuários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modified xsi:type="dcterms:W3CDTF">2020-09-02T22:38:43Z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