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9"/>
  </p:notesMasterIdLst>
  <p:handoutMasterIdLst>
    <p:handoutMasterId r:id="rId50"/>
  </p:handoutMasterIdLst>
  <p:sldIdLst>
    <p:sldId id="259" r:id="rId3"/>
    <p:sldId id="291" r:id="rId4"/>
    <p:sldId id="290" r:id="rId5"/>
    <p:sldId id="317" r:id="rId6"/>
    <p:sldId id="319" r:id="rId7"/>
    <p:sldId id="283" r:id="rId8"/>
    <p:sldId id="292" r:id="rId9"/>
    <p:sldId id="320" r:id="rId10"/>
    <p:sldId id="296" r:id="rId11"/>
    <p:sldId id="293" r:id="rId12"/>
    <p:sldId id="318" r:id="rId13"/>
    <p:sldId id="298" r:id="rId14"/>
    <p:sldId id="299" r:id="rId15"/>
    <p:sldId id="300" r:id="rId16"/>
    <p:sldId id="321" r:id="rId17"/>
    <p:sldId id="301" r:id="rId18"/>
    <p:sldId id="302" r:id="rId19"/>
    <p:sldId id="303" r:id="rId20"/>
    <p:sldId id="337" r:id="rId21"/>
    <p:sldId id="304" r:id="rId22"/>
    <p:sldId id="295" r:id="rId23"/>
    <p:sldId id="338" r:id="rId24"/>
    <p:sldId id="323" r:id="rId25"/>
    <p:sldId id="322" r:id="rId26"/>
    <p:sldId id="297" r:id="rId27"/>
    <p:sldId id="324" r:id="rId28"/>
    <p:sldId id="325" r:id="rId29"/>
    <p:sldId id="326" r:id="rId30"/>
    <p:sldId id="327" r:id="rId31"/>
    <p:sldId id="328" r:id="rId32"/>
    <p:sldId id="332" r:id="rId33"/>
    <p:sldId id="333" r:id="rId34"/>
    <p:sldId id="334" r:id="rId35"/>
    <p:sldId id="335" r:id="rId36"/>
    <p:sldId id="330" r:id="rId37"/>
    <p:sldId id="307" r:id="rId38"/>
    <p:sldId id="310" r:id="rId39"/>
    <p:sldId id="311" r:id="rId40"/>
    <p:sldId id="312" r:id="rId41"/>
    <p:sldId id="336" r:id="rId42"/>
    <p:sldId id="314" r:id="rId43"/>
    <p:sldId id="339" r:id="rId44"/>
    <p:sldId id="316" r:id="rId45"/>
    <p:sldId id="315" r:id="rId46"/>
    <p:sldId id="340" r:id="rId47"/>
    <p:sldId id="29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7DE1A"/>
    <a:srgbClr val="009ED6"/>
    <a:srgbClr val="003300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57" d="100"/>
          <a:sy n="57" d="100"/>
        </p:scale>
        <p:origin x="-175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2656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057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09800"/>
            <a:ext cx="6180224" cy="1546225"/>
          </a:xfrm>
        </p:spPr>
        <p:txBody>
          <a:bodyPr>
            <a:normAutofit/>
          </a:bodyPr>
          <a:lstStyle/>
          <a:p>
            <a:r>
              <a:rPr lang="en-US" dirty="0" smtClean="0"/>
              <a:t>MODELAGEM DE DADOS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5410200" y="6248400"/>
            <a:ext cx="350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Contribuições do prof. Felipe Torres</a:t>
            </a:r>
            <a:endParaRPr lang="pt-BR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CONCEITOS DE MODELAGEM CONCEITUAL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762000" y="1163676"/>
            <a:ext cx="2028896" cy="1019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023411" y="1557223"/>
            <a:ext cx="608109" cy="2504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46145" y="1288896"/>
            <a:ext cx="514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 </a:t>
            </a:r>
            <a:r>
              <a:rPr lang="en-US" sz="2400" dirty="0" err="1" smtClean="0"/>
              <a:t>lógicos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futuramente</a:t>
            </a:r>
            <a:r>
              <a:rPr lang="en-US" sz="2400" dirty="0" smtClean="0"/>
              <a:t> se </a:t>
            </a:r>
            <a:r>
              <a:rPr lang="en-US" sz="2400" dirty="0" err="1" smtClean="0"/>
              <a:t>tornaram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entidades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6" name="Diamond 25"/>
          <p:cNvSpPr/>
          <p:nvPr/>
        </p:nvSpPr>
        <p:spPr>
          <a:xfrm>
            <a:off x="762000" y="3183679"/>
            <a:ext cx="2028896" cy="8228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023411" y="3461298"/>
            <a:ext cx="608109" cy="2504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46145" y="3139306"/>
            <a:ext cx="514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Descrições</a:t>
            </a:r>
            <a:r>
              <a:rPr lang="en-US" sz="2400" dirty="0" smtClean="0"/>
              <a:t> das </a:t>
            </a:r>
            <a:r>
              <a:rPr lang="en-US" sz="2400" dirty="0" err="1" smtClean="0"/>
              <a:t>interações</a:t>
            </a:r>
            <a:r>
              <a:rPr lang="en-US" sz="2400" dirty="0" smtClean="0"/>
              <a:t> entre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 </a:t>
            </a:r>
            <a:r>
              <a:rPr lang="en-US" sz="2400" dirty="0" err="1" smtClean="0"/>
              <a:t>lógicos</a:t>
            </a:r>
            <a:r>
              <a:rPr lang="en-US" sz="2400" dirty="0" smtClean="0"/>
              <a:t> (</a:t>
            </a:r>
            <a:r>
              <a:rPr lang="en-US" sz="2400" dirty="0" err="1" smtClean="0"/>
              <a:t>relacionamentos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62000" y="4331732"/>
            <a:ext cx="20288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2000" y="39739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38608" y="3962400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70045" y="4832215"/>
            <a:ext cx="20288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0045" y="4474445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46653" y="4462883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53426" y="5271204"/>
            <a:ext cx="20288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3426" y="4930222"/>
            <a:ext cx="301660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30034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3014837" y="4677512"/>
            <a:ext cx="608109" cy="2504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46145" y="4225097"/>
            <a:ext cx="514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Tipos</a:t>
            </a:r>
            <a:r>
              <a:rPr lang="en-US" sz="2400" dirty="0" smtClean="0"/>
              <a:t> de </a:t>
            </a:r>
            <a:r>
              <a:rPr lang="en-US" sz="2400" dirty="0" err="1" smtClean="0"/>
              <a:t>relacionamentos</a:t>
            </a:r>
            <a:r>
              <a:rPr lang="en-US" sz="2400" dirty="0" smtClean="0"/>
              <a:t> entre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 </a:t>
            </a:r>
            <a:r>
              <a:rPr lang="en-US" sz="2400" dirty="0" err="1" smtClean="0"/>
              <a:t>lógicos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meio</a:t>
            </a:r>
            <a:r>
              <a:rPr lang="en-US" sz="2400" dirty="0" smtClean="0"/>
              <a:t> da </a:t>
            </a:r>
            <a:r>
              <a:rPr lang="en-US" sz="2400" dirty="0" err="1" smtClean="0"/>
              <a:t>cardinalidade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Isosceles Triangle 1"/>
          <p:cNvSpPr/>
          <p:nvPr/>
        </p:nvSpPr>
        <p:spPr>
          <a:xfrm>
            <a:off x="685800" y="5715000"/>
            <a:ext cx="2286000" cy="83820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971800" y="6019800"/>
            <a:ext cx="608109" cy="2504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6200" y="5715000"/>
            <a:ext cx="514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Especialização</a:t>
            </a:r>
            <a:r>
              <a:rPr lang="en-US" sz="2400" dirty="0" smtClean="0"/>
              <a:t> e </a:t>
            </a:r>
            <a:r>
              <a:rPr lang="en-US" sz="2400" dirty="0" err="1" smtClean="0"/>
              <a:t>generalização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0" name="Elipse 39"/>
          <p:cNvSpPr/>
          <p:nvPr/>
        </p:nvSpPr>
        <p:spPr>
          <a:xfrm>
            <a:off x="762000" y="2438400"/>
            <a:ext cx="2133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ight Arrow 23"/>
          <p:cNvSpPr/>
          <p:nvPr/>
        </p:nvSpPr>
        <p:spPr>
          <a:xfrm>
            <a:off x="3002796" y="2568961"/>
            <a:ext cx="608109" cy="250439"/>
          </a:xfrm>
          <a:prstGeom prst="rightArrow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24"/>
          <p:cNvSpPr txBox="1"/>
          <p:nvPr/>
        </p:nvSpPr>
        <p:spPr>
          <a:xfrm>
            <a:off x="3886200" y="2209800"/>
            <a:ext cx="514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Atributos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características</a:t>
            </a:r>
            <a:r>
              <a:rPr lang="en-US" sz="2400" dirty="0" smtClean="0"/>
              <a:t> das </a:t>
            </a:r>
            <a:r>
              <a:rPr lang="en-US" sz="2400" dirty="0" err="1" smtClean="0"/>
              <a:t>entidades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relacionamentos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079109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ENTIDADES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sz="3200" i="1" dirty="0"/>
              <a:t>"Uma </a:t>
            </a:r>
            <a:r>
              <a:rPr lang="en-US" sz="3200" i="1" dirty="0" err="1"/>
              <a:t>entidade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</a:t>
            </a:r>
            <a:r>
              <a:rPr lang="en-US" sz="3200" i="1" dirty="0" err="1"/>
              <a:t>uma</a:t>
            </a:r>
            <a:r>
              <a:rPr lang="en-US" sz="3200" i="1" dirty="0"/>
              <a:t> </a:t>
            </a:r>
            <a:r>
              <a:rPr lang="en-US" sz="3200" i="1" dirty="0" err="1"/>
              <a:t>representação</a:t>
            </a:r>
            <a:r>
              <a:rPr lang="en-US" sz="3200" i="1" dirty="0"/>
              <a:t> de um </a:t>
            </a:r>
            <a:r>
              <a:rPr lang="en-US" sz="3200" i="1" dirty="0" err="1"/>
              <a:t>conjunto</a:t>
            </a:r>
            <a:r>
              <a:rPr lang="en-US" sz="3200" i="1" dirty="0"/>
              <a:t> de </a:t>
            </a:r>
            <a:r>
              <a:rPr lang="en-US" sz="3200" i="1" dirty="0" err="1" smtClean="0"/>
              <a:t>informações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sobre</a:t>
            </a:r>
            <a:r>
              <a:rPr lang="en-US" sz="3200" i="1" dirty="0" smtClean="0"/>
              <a:t> </a:t>
            </a:r>
            <a:r>
              <a:rPr lang="en-US" sz="3200" i="1" dirty="0" err="1"/>
              <a:t>determinado</a:t>
            </a:r>
            <a:r>
              <a:rPr lang="en-US" sz="3200" i="1" dirty="0"/>
              <a:t> </a:t>
            </a:r>
            <a:r>
              <a:rPr lang="en-US" sz="3200" i="1" dirty="0" err="1"/>
              <a:t>conceito</a:t>
            </a:r>
            <a:r>
              <a:rPr lang="en-US" sz="3200" i="1" dirty="0"/>
              <a:t> do </a:t>
            </a:r>
            <a:r>
              <a:rPr lang="en-US" sz="3200" i="1" dirty="0" err="1" smtClean="0"/>
              <a:t>sistema</a:t>
            </a:r>
            <a:r>
              <a:rPr lang="en-US" sz="3200" i="1" dirty="0" smtClean="0"/>
              <a:t>.” </a:t>
            </a:r>
          </a:p>
          <a:p>
            <a:pPr marL="0" lvl="1" algn="just"/>
            <a:endParaRPr lang="en-US" sz="3200" i="1" dirty="0"/>
          </a:p>
          <a:p>
            <a:pPr lvl="1" indent="-457200" algn="just">
              <a:buFont typeface="Arial"/>
              <a:buChar char="•"/>
            </a:pPr>
            <a:r>
              <a:rPr lang="en-US" sz="3200" dirty="0" smtClean="0"/>
              <a:t>Uma </a:t>
            </a:r>
            <a:r>
              <a:rPr lang="en-US" sz="3200" dirty="0" err="1" smtClean="0"/>
              <a:t>entidade</a:t>
            </a:r>
            <a:r>
              <a:rPr lang="en-US" sz="3200" dirty="0" smtClean="0"/>
              <a:t> </a:t>
            </a:r>
            <a:r>
              <a:rPr lang="en-US" sz="3200" dirty="0" err="1" smtClean="0"/>
              <a:t>é</a:t>
            </a:r>
            <a:r>
              <a:rPr lang="en-US" sz="3200" dirty="0" smtClean="0"/>
              <a:t> </a:t>
            </a:r>
            <a:r>
              <a:rPr lang="en-US" sz="3200" dirty="0" err="1" smtClean="0"/>
              <a:t>formada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um </a:t>
            </a:r>
            <a:r>
              <a:rPr lang="en-US" sz="3200" dirty="0" err="1" smtClean="0"/>
              <a:t>ou</a:t>
            </a:r>
            <a:r>
              <a:rPr lang="en-US" sz="3200" dirty="0" smtClean="0"/>
              <a:t> </a:t>
            </a:r>
            <a:r>
              <a:rPr lang="en-US" sz="3200" dirty="0" err="1" smtClean="0"/>
              <a:t>mais</a:t>
            </a:r>
            <a:r>
              <a:rPr lang="en-US" sz="3200" dirty="0" smtClean="0"/>
              <a:t> </a:t>
            </a:r>
            <a:r>
              <a:rPr lang="en-US" sz="3200" dirty="0" err="1" smtClean="0"/>
              <a:t>atributos</a:t>
            </a:r>
            <a:r>
              <a:rPr lang="en-US" sz="3200" dirty="0" smtClean="0"/>
              <a:t>. Os </a:t>
            </a:r>
            <a:r>
              <a:rPr lang="en-US" sz="3200" dirty="0" err="1" smtClean="0"/>
              <a:t>atributos</a:t>
            </a:r>
            <a:r>
              <a:rPr lang="en-US" sz="3200" dirty="0" smtClean="0"/>
              <a:t> </a:t>
            </a:r>
            <a:r>
              <a:rPr lang="en-US" sz="3200" dirty="0" err="1" smtClean="0"/>
              <a:t>são</a:t>
            </a:r>
            <a:r>
              <a:rPr lang="en-US" sz="3200" dirty="0" smtClean="0"/>
              <a:t> </a:t>
            </a:r>
            <a:r>
              <a:rPr lang="en-US" sz="3200" dirty="0" err="1" smtClean="0"/>
              <a:t>características</a:t>
            </a:r>
            <a:r>
              <a:rPr lang="en-US" sz="3200" dirty="0" smtClean="0"/>
              <a:t> </a:t>
            </a:r>
            <a:r>
              <a:rPr lang="en-US" sz="3200" dirty="0" err="1" smtClean="0"/>
              <a:t>ou</a:t>
            </a:r>
            <a:r>
              <a:rPr lang="en-US" sz="3200" dirty="0" smtClean="0"/>
              <a:t> dados </a:t>
            </a:r>
            <a:r>
              <a:rPr lang="en-US" sz="3200" dirty="0" err="1" smtClean="0"/>
              <a:t>sobre</a:t>
            </a:r>
            <a:r>
              <a:rPr lang="en-US" sz="3200" dirty="0" smtClean="0"/>
              <a:t> a </a:t>
            </a:r>
            <a:r>
              <a:rPr lang="en-US" sz="3200" dirty="0" err="1" smtClean="0"/>
              <a:t>entidade</a:t>
            </a:r>
            <a:r>
              <a:rPr lang="en-US" sz="3200" dirty="0" smtClean="0"/>
              <a:t>.</a:t>
            </a: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77571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ENTIDADES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b="1" dirty="0" err="1" smtClean="0">
                <a:latin typeface="+mj-lt"/>
              </a:rPr>
              <a:t>Entidade</a:t>
            </a:r>
            <a:r>
              <a:rPr lang="en-US" sz="3200" b="1" dirty="0" smtClean="0">
                <a:latin typeface="+mj-lt"/>
              </a:rPr>
              <a:t> forte, </a:t>
            </a:r>
            <a:r>
              <a:rPr lang="en-US" sz="3200" dirty="0" err="1">
                <a:latin typeface="+mj-lt"/>
              </a:rPr>
              <a:t>representa</a:t>
            </a:r>
            <a:r>
              <a:rPr lang="en-US" sz="3200" dirty="0">
                <a:latin typeface="+mj-lt"/>
              </a:rPr>
              <a:t> um </a:t>
            </a:r>
            <a:r>
              <a:rPr lang="en-US" sz="3200" dirty="0" err="1">
                <a:latin typeface="+mj-lt"/>
              </a:rPr>
              <a:t>conceito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independente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em</a:t>
            </a:r>
            <a:r>
              <a:rPr lang="en-US" sz="3200" dirty="0">
                <a:latin typeface="+mj-lt"/>
              </a:rPr>
              <a:t> um </a:t>
            </a:r>
            <a:r>
              <a:rPr lang="en-US" sz="3200" dirty="0" err="1">
                <a:latin typeface="+mj-lt"/>
              </a:rPr>
              <a:t>modelo</a:t>
            </a:r>
            <a:r>
              <a:rPr lang="en-US" sz="3200" dirty="0">
                <a:latin typeface="+mj-lt"/>
              </a:rPr>
              <a:t> de dados e </a:t>
            </a:r>
            <a:r>
              <a:rPr lang="en-US" sz="3200" dirty="0" err="1">
                <a:latin typeface="+mj-lt"/>
              </a:rPr>
              <a:t>está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em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primeiro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lugar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mente</a:t>
            </a:r>
            <a:r>
              <a:rPr lang="en-US" sz="3200" dirty="0">
                <a:latin typeface="+mj-lt"/>
              </a:rPr>
              <a:t> do </a:t>
            </a:r>
            <a:r>
              <a:rPr lang="en-US" sz="3200" dirty="0" err="1">
                <a:latin typeface="+mj-lt"/>
              </a:rPr>
              <a:t>cliente</a:t>
            </a:r>
            <a:r>
              <a:rPr lang="en-US" sz="3200" dirty="0" smtClean="0">
                <a:latin typeface="+mj-lt"/>
              </a:rPr>
              <a:t>.</a:t>
            </a:r>
          </a:p>
          <a:p>
            <a:pPr lvl="1" indent="-457200" algn="just">
              <a:buFont typeface="Arial"/>
              <a:buChar char="•"/>
            </a:pPr>
            <a:endParaRPr lang="en-US" sz="3200" dirty="0">
              <a:latin typeface="+mj-lt"/>
            </a:endParaRPr>
          </a:p>
          <a:p>
            <a:pPr lvl="1" indent="-457200" algn="just">
              <a:buFont typeface="Arial"/>
              <a:buChar char="•"/>
            </a:pPr>
            <a:endParaRPr lang="en-US" sz="3200" b="1" dirty="0" smtClean="0">
              <a:latin typeface="+mj-lt"/>
            </a:endParaRPr>
          </a:p>
          <a:p>
            <a:pPr lvl="1" indent="-457200" algn="just">
              <a:buFont typeface="Arial"/>
              <a:buChar char="•"/>
            </a:pPr>
            <a:r>
              <a:rPr lang="en-US" sz="3200" b="1" dirty="0" err="1" smtClean="0">
                <a:latin typeface="+mj-lt"/>
              </a:rPr>
              <a:t>Entidade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fraca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(</a:t>
            </a:r>
            <a:r>
              <a:rPr lang="en-US" sz="3200" b="1" dirty="0" err="1">
                <a:latin typeface="+mj-lt"/>
              </a:rPr>
              <a:t>ou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dependente</a:t>
            </a:r>
            <a:r>
              <a:rPr lang="en-US" sz="3200" b="1" dirty="0" smtClean="0">
                <a:latin typeface="+mj-lt"/>
              </a:rPr>
              <a:t>)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precisa</a:t>
            </a:r>
            <a:r>
              <a:rPr lang="en-US" sz="3200" dirty="0">
                <a:latin typeface="+mj-lt"/>
              </a:rPr>
              <a:t> de </a:t>
            </a:r>
            <a:r>
              <a:rPr lang="en-US" sz="3200" dirty="0" err="1">
                <a:latin typeface="+mj-lt"/>
              </a:rPr>
              <a:t>outra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entidade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para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garantir</a:t>
            </a:r>
            <a:r>
              <a:rPr lang="en-US" sz="3200" dirty="0">
                <a:latin typeface="+mj-lt"/>
              </a:rPr>
              <a:t> a </a:t>
            </a:r>
            <a:r>
              <a:rPr lang="en-US" sz="3200" dirty="0" err="1">
                <a:latin typeface="+mj-lt"/>
              </a:rPr>
              <a:t>sua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existência</a:t>
            </a:r>
            <a:r>
              <a:rPr lang="en-US" sz="3200" dirty="0">
                <a:latin typeface="+mj-lt"/>
              </a:rPr>
              <a:t>.</a:t>
            </a:r>
            <a:endParaRPr lang="en-US" sz="3200" dirty="0" smtClean="0">
              <a:latin typeface="+mj-lt"/>
            </a:endParaRP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r>
              <a:rPr lang="en-US" sz="3200" b="1" dirty="0" err="1" smtClean="0"/>
              <a:t>Entidade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associativas</a:t>
            </a:r>
            <a:r>
              <a:rPr lang="en-US" sz="3200" b="1" dirty="0" smtClean="0"/>
              <a:t> </a:t>
            </a:r>
            <a:r>
              <a:rPr lang="en-US" sz="3200" dirty="0" err="1"/>
              <a:t>são</a:t>
            </a:r>
            <a:r>
              <a:rPr lang="en-US" sz="3200" dirty="0"/>
              <a:t> o </a:t>
            </a:r>
            <a:r>
              <a:rPr lang="en-US" sz="3200" dirty="0" err="1"/>
              <a:t>resultados</a:t>
            </a:r>
            <a:r>
              <a:rPr lang="en-US" sz="3200" dirty="0"/>
              <a:t> de </a:t>
            </a:r>
            <a:r>
              <a:rPr lang="en-US" sz="3200" dirty="0" err="1"/>
              <a:t>relacionamentos</a:t>
            </a:r>
            <a:r>
              <a:rPr lang="en-US" sz="3200" dirty="0"/>
              <a:t> </a:t>
            </a:r>
            <a:r>
              <a:rPr lang="en-US" sz="3200" dirty="0" err="1"/>
              <a:t>m:m</a:t>
            </a:r>
            <a:r>
              <a:rPr lang="en-US" sz="3200" dirty="0"/>
              <a:t>.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962400" y="2895600"/>
            <a:ext cx="1584325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5959098" y="4783812"/>
            <a:ext cx="1728787" cy="1047750"/>
            <a:chOff x="5148263" y="2668588"/>
            <a:chExt cx="1728787" cy="1047750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5219700" y="2735985"/>
              <a:ext cx="1584325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5148263" y="2668588"/>
              <a:ext cx="1728787" cy="10477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9146129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ENTIDADES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b="1" dirty="0" err="1" smtClean="0">
                <a:latin typeface="+mj-lt"/>
              </a:rPr>
              <a:t>Entidade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subordinada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representa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uma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especialização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de </a:t>
            </a:r>
            <a:r>
              <a:rPr lang="en-US" sz="3200" dirty="0" err="1">
                <a:latin typeface="+mj-lt"/>
              </a:rPr>
              <a:t>entidade</a:t>
            </a:r>
            <a:r>
              <a:rPr lang="en-US" sz="3200" dirty="0">
                <a:latin typeface="+mj-lt"/>
              </a:rPr>
              <a:t> no </a:t>
            </a:r>
            <a:r>
              <a:rPr lang="en-US" sz="3200" dirty="0" err="1">
                <a:latin typeface="+mj-lt"/>
              </a:rPr>
              <a:t>modelo</a:t>
            </a:r>
            <a:r>
              <a:rPr lang="en-US" sz="3200" dirty="0">
                <a:latin typeface="+mj-lt"/>
              </a:rPr>
              <a:t> de dados </a:t>
            </a:r>
            <a:r>
              <a:rPr lang="en-US" sz="3200" dirty="0" err="1">
                <a:latin typeface="+mj-lt"/>
              </a:rPr>
              <a:t>onde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uma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entidade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supertipo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possui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várias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entidades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subordinadas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que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são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especializadas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com </a:t>
            </a:r>
            <a:r>
              <a:rPr lang="en-US" sz="3200" dirty="0" err="1" smtClean="0">
                <a:latin typeface="+mj-lt"/>
              </a:rPr>
              <a:t>atributos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especíicos</a:t>
            </a:r>
            <a:r>
              <a:rPr lang="en-US" sz="3200" dirty="0">
                <a:latin typeface="+mj-lt"/>
              </a:rPr>
              <a:t>.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85613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ATRIBUTOS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sz="3200" i="1" dirty="0" smtClean="0"/>
              <a:t>”</a:t>
            </a:r>
            <a:r>
              <a:rPr lang="en-US" sz="3200" i="1" dirty="0" err="1" smtClean="0"/>
              <a:t>Atributos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são</a:t>
            </a:r>
            <a:r>
              <a:rPr lang="en-US" sz="3200" i="1" dirty="0" smtClean="0"/>
              <a:t> as </a:t>
            </a:r>
            <a:r>
              <a:rPr lang="en-US" sz="3200" i="1" dirty="0" err="1" smtClean="0"/>
              <a:t>propriedades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que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descrevem</a:t>
            </a:r>
            <a:r>
              <a:rPr lang="en-US" sz="3200" i="1" dirty="0" smtClean="0"/>
              <a:t> as </a:t>
            </a:r>
            <a:r>
              <a:rPr lang="en-US" sz="3200" i="1" dirty="0" err="1" smtClean="0"/>
              <a:t>entidades</a:t>
            </a:r>
            <a:r>
              <a:rPr lang="en-US" sz="3200" i="1" dirty="0" smtClean="0"/>
              <a:t>.”</a:t>
            </a:r>
          </a:p>
          <a:p>
            <a:pPr marL="0" lvl="1" algn="r"/>
            <a:r>
              <a:rPr lang="en-US" sz="2800" b="1" dirty="0" err="1" smtClean="0"/>
              <a:t>Elmasri</a:t>
            </a:r>
            <a:r>
              <a:rPr lang="en-US" sz="2800" b="1" dirty="0" smtClean="0"/>
              <a:t> &amp; </a:t>
            </a:r>
            <a:r>
              <a:rPr lang="en-US" sz="2800" b="1" dirty="0" err="1" smtClean="0"/>
              <a:t>Navathe</a:t>
            </a:r>
            <a:endParaRPr lang="en-US" sz="2800" b="1" dirty="0" smtClean="0"/>
          </a:p>
          <a:p>
            <a:pPr marL="0" lvl="1" algn="r"/>
            <a:endParaRPr lang="en-US" sz="2800" b="1" dirty="0"/>
          </a:p>
          <a:p>
            <a:pPr lvl="1" indent="-457200">
              <a:buFont typeface="Arial"/>
              <a:buChar char="•"/>
            </a:pPr>
            <a:r>
              <a:rPr lang="en-US" sz="3600" dirty="0" err="1" smtClean="0"/>
              <a:t>Por</a:t>
            </a:r>
            <a:r>
              <a:rPr lang="en-US" sz="3600" dirty="0" smtClean="0"/>
              <a:t> </a:t>
            </a:r>
            <a:r>
              <a:rPr lang="en-US" sz="3600" dirty="0" err="1" smtClean="0"/>
              <a:t>exemplo</a:t>
            </a:r>
            <a:r>
              <a:rPr lang="en-US" sz="3600" dirty="0" smtClean="0"/>
              <a:t> </a:t>
            </a:r>
            <a:r>
              <a:rPr lang="en-US" sz="3600" dirty="0" err="1" smtClean="0"/>
              <a:t>uma</a:t>
            </a:r>
            <a:r>
              <a:rPr lang="en-US" sz="3600" dirty="0" smtClean="0"/>
              <a:t> </a:t>
            </a:r>
            <a:r>
              <a:rPr lang="en-US" sz="3600" dirty="0" err="1" smtClean="0"/>
              <a:t>entidade</a:t>
            </a:r>
            <a:r>
              <a:rPr lang="en-US" sz="3600" dirty="0" smtClean="0"/>
              <a:t> </a:t>
            </a:r>
            <a:r>
              <a:rPr lang="en-US" sz="3600" dirty="0" err="1" smtClean="0"/>
              <a:t>funcionário</a:t>
            </a:r>
            <a:r>
              <a:rPr lang="en-US" sz="3600" dirty="0" smtClean="0"/>
              <a:t> </a:t>
            </a:r>
            <a:r>
              <a:rPr lang="en-US" sz="3600" dirty="0" err="1" smtClean="0"/>
              <a:t>pode</a:t>
            </a:r>
            <a:r>
              <a:rPr lang="en-US" sz="3600" dirty="0" smtClean="0"/>
              <a:t> </a:t>
            </a:r>
            <a:r>
              <a:rPr lang="en-US" sz="3600" dirty="0" err="1" smtClean="0"/>
              <a:t>possuir</a:t>
            </a:r>
            <a:r>
              <a:rPr lang="en-US" sz="3600" dirty="0" smtClean="0"/>
              <a:t> </a:t>
            </a:r>
            <a:r>
              <a:rPr lang="en-US" sz="3600" dirty="0" err="1" smtClean="0"/>
              <a:t>como</a:t>
            </a:r>
            <a:r>
              <a:rPr lang="en-US" sz="3600" dirty="0" smtClean="0"/>
              <a:t> </a:t>
            </a:r>
            <a:r>
              <a:rPr lang="en-US" sz="3600" dirty="0" err="1" smtClean="0"/>
              <a:t>atributos</a:t>
            </a:r>
            <a:r>
              <a:rPr lang="en-US" sz="3600" dirty="0" smtClean="0"/>
              <a:t>: </a:t>
            </a:r>
            <a:r>
              <a:rPr lang="en-US" sz="3600" dirty="0" err="1" smtClean="0"/>
              <a:t>nome</a:t>
            </a:r>
            <a:r>
              <a:rPr lang="en-US" sz="3600" dirty="0" smtClean="0"/>
              <a:t>, </a:t>
            </a:r>
            <a:r>
              <a:rPr lang="en-US" sz="3600" dirty="0" err="1" smtClean="0"/>
              <a:t>cpf</a:t>
            </a:r>
            <a:r>
              <a:rPr lang="en-US" sz="3600" dirty="0" smtClean="0"/>
              <a:t>, cargo e </a:t>
            </a:r>
            <a:r>
              <a:rPr lang="en-US" sz="3600" dirty="0" err="1" smtClean="0"/>
              <a:t>salário</a:t>
            </a:r>
            <a:r>
              <a:rPr lang="en-US" sz="36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41574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ados &lt;&gt;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9800" y="1676400"/>
            <a:ext cx="5486400" cy="47382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6336466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ATRIBUTOS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b="1" dirty="0" err="1" smtClean="0"/>
              <a:t>Atributo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Composto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pode</a:t>
            </a:r>
            <a:r>
              <a:rPr lang="en-US" sz="3200" dirty="0" smtClean="0"/>
              <a:t> ser </a:t>
            </a:r>
            <a:r>
              <a:rPr lang="en-US" sz="3200" dirty="0" err="1" smtClean="0"/>
              <a:t>dividido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subpartes</a:t>
            </a:r>
            <a:r>
              <a:rPr lang="en-US" sz="3200" dirty="0" smtClean="0"/>
              <a:t> </a:t>
            </a:r>
            <a:r>
              <a:rPr lang="en-US" sz="3200" dirty="0" err="1" smtClean="0"/>
              <a:t>menores</a:t>
            </a:r>
            <a:r>
              <a:rPr lang="en-US" sz="3200" dirty="0" smtClean="0"/>
              <a:t>,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representam</a:t>
            </a:r>
            <a:r>
              <a:rPr lang="en-US" sz="3200" dirty="0" smtClean="0"/>
              <a:t> </a:t>
            </a:r>
            <a:r>
              <a:rPr lang="en-US" sz="3200" dirty="0" err="1" smtClean="0"/>
              <a:t>atributos</a:t>
            </a:r>
            <a:r>
              <a:rPr lang="en-US" sz="3200" dirty="0" smtClean="0"/>
              <a:t> </a:t>
            </a:r>
            <a:r>
              <a:rPr lang="en-US" sz="3200" dirty="0" err="1" smtClean="0"/>
              <a:t>mais</a:t>
            </a:r>
            <a:r>
              <a:rPr lang="en-US" sz="3200" dirty="0" smtClean="0"/>
              <a:t> </a:t>
            </a:r>
            <a:r>
              <a:rPr lang="en-US" sz="3200" dirty="0" err="1" smtClean="0"/>
              <a:t>básicos</a:t>
            </a:r>
            <a:r>
              <a:rPr lang="en-US" sz="3200" dirty="0" smtClean="0"/>
              <a:t>, com </a:t>
            </a:r>
            <a:r>
              <a:rPr lang="en-US" sz="3200" dirty="0" err="1" smtClean="0"/>
              <a:t>significados</a:t>
            </a:r>
            <a:r>
              <a:rPr lang="en-US" sz="3200" dirty="0" smtClean="0"/>
              <a:t> </a:t>
            </a:r>
            <a:r>
              <a:rPr lang="en-US" sz="3200" dirty="0" err="1" smtClean="0"/>
              <a:t>diferentes</a:t>
            </a:r>
            <a:r>
              <a:rPr lang="en-US" sz="3200" dirty="0" smtClean="0"/>
              <a:t>. </a:t>
            </a:r>
          </a:p>
          <a:p>
            <a:pPr lvl="1" indent="-457200" algn="just">
              <a:buFont typeface="Arial"/>
              <a:buChar char="•"/>
            </a:pPr>
            <a:endParaRPr lang="en-US" sz="3200" dirty="0" smtClean="0"/>
          </a:p>
          <a:p>
            <a:pPr lvl="1" indent="-457200" algn="just">
              <a:buFont typeface="Arial"/>
              <a:buChar char="•"/>
            </a:pPr>
            <a:r>
              <a:rPr lang="en-US" sz="3200" b="1" dirty="0" err="1" smtClean="0"/>
              <a:t>Atributo</a:t>
            </a:r>
            <a:r>
              <a:rPr lang="en-US" sz="3200" b="1" dirty="0" smtClean="0"/>
              <a:t> Simples: </a:t>
            </a:r>
            <a:r>
              <a:rPr lang="en-US" sz="3200" smtClean="0"/>
              <a:t>Atributo </a:t>
            </a:r>
            <a:r>
              <a:rPr lang="en-US" sz="3200" dirty="0" err="1" smtClean="0"/>
              <a:t>indivisível</a:t>
            </a:r>
            <a:r>
              <a:rPr lang="en-US" sz="3200" dirty="0" smtClean="0"/>
              <a:t>.</a:t>
            </a:r>
            <a:endParaRPr lang="en-US" sz="3200" dirty="0"/>
          </a:p>
          <a:p>
            <a:pPr lvl="1" indent="-457200" algn="just">
              <a:buFont typeface="Arial"/>
              <a:buChar char="•"/>
            </a:pP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285291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ATRIBUTOS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b="1" dirty="0" err="1" smtClean="0"/>
              <a:t>Atributo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monovalorado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possui</a:t>
            </a:r>
            <a:r>
              <a:rPr lang="en-US" sz="3200" dirty="0" smtClean="0"/>
              <a:t> um valor </a:t>
            </a:r>
            <a:r>
              <a:rPr lang="en-US" sz="3200" dirty="0" err="1" smtClean="0"/>
              <a:t>único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entidade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particular. </a:t>
            </a:r>
          </a:p>
          <a:p>
            <a:pPr lvl="1" indent="-457200" algn="just">
              <a:buFont typeface="Arial"/>
              <a:buChar char="•"/>
            </a:pPr>
            <a:endParaRPr lang="en-US" sz="3200" dirty="0" smtClean="0"/>
          </a:p>
          <a:p>
            <a:pPr lvl="1" indent="-457200" algn="just">
              <a:buFont typeface="Arial"/>
              <a:buChar char="•"/>
            </a:pPr>
            <a:r>
              <a:rPr lang="en-US" sz="3200" b="1" dirty="0" err="1" smtClean="0"/>
              <a:t>Atributo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multivalorado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Atributos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pode</a:t>
            </a:r>
            <a:r>
              <a:rPr lang="en-US" sz="3200" dirty="0" smtClean="0"/>
              <a:t> </a:t>
            </a:r>
            <a:r>
              <a:rPr lang="en-US" sz="3200" dirty="0" err="1" smtClean="0"/>
              <a:t>ter</a:t>
            </a:r>
            <a:r>
              <a:rPr lang="en-US" sz="3200" dirty="0" smtClean="0"/>
              <a:t> </a:t>
            </a:r>
            <a:r>
              <a:rPr lang="en-US" sz="3200" dirty="0" err="1" smtClean="0"/>
              <a:t>múltiplos</a:t>
            </a:r>
            <a:r>
              <a:rPr lang="en-US" sz="3200" dirty="0" smtClean="0"/>
              <a:t> </a:t>
            </a:r>
            <a:r>
              <a:rPr lang="en-US" sz="3200" dirty="0" err="1" smtClean="0"/>
              <a:t>valores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um </a:t>
            </a:r>
            <a:r>
              <a:rPr lang="en-US" sz="3200" dirty="0" err="1" smtClean="0"/>
              <a:t>único</a:t>
            </a:r>
            <a:r>
              <a:rPr lang="en-US" sz="3200" dirty="0" smtClean="0"/>
              <a:t> campo. 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438400"/>
            <a:ext cx="4342869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4343400"/>
            <a:ext cx="5562600" cy="69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2506775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ATRIBUTOS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b="1" dirty="0" err="1" smtClean="0"/>
              <a:t>Atributo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derivado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pode</a:t>
            </a:r>
            <a:r>
              <a:rPr lang="en-US" sz="3200" dirty="0" smtClean="0"/>
              <a:t> ser </a:t>
            </a:r>
            <a:r>
              <a:rPr lang="en-US" sz="3200" dirty="0" err="1" smtClean="0"/>
              <a:t>obtidos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meio</a:t>
            </a:r>
            <a:r>
              <a:rPr lang="en-US" sz="3200" dirty="0" smtClean="0"/>
              <a:t> de um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 </a:t>
            </a:r>
            <a:r>
              <a:rPr lang="en-US" sz="3200" dirty="0" err="1" smtClean="0"/>
              <a:t>armazenado</a:t>
            </a:r>
            <a:r>
              <a:rPr lang="en-US" sz="3200" dirty="0" smtClean="0"/>
              <a:t>. </a:t>
            </a: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r>
              <a:rPr lang="en-US" sz="3200" b="1" dirty="0" err="1" smtClean="0"/>
              <a:t>Atributo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armazenado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não</a:t>
            </a:r>
            <a:r>
              <a:rPr lang="en-US" sz="3200" dirty="0" smtClean="0"/>
              <a:t> é </a:t>
            </a:r>
            <a:r>
              <a:rPr lang="en-US" sz="3200" dirty="0" err="1" smtClean="0"/>
              <a:t>obtido</a:t>
            </a:r>
            <a:r>
              <a:rPr lang="en-US" sz="3200" dirty="0" smtClean="0"/>
              <a:t>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meio</a:t>
            </a:r>
            <a:r>
              <a:rPr lang="en-US" sz="3200" dirty="0"/>
              <a:t> da </a:t>
            </a:r>
            <a:r>
              <a:rPr lang="en-US" sz="3200" dirty="0" err="1"/>
              <a:t>derivação</a:t>
            </a:r>
            <a:r>
              <a:rPr lang="en-US" sz="3200" dirty="0"/>
              <a:t> de um outro </a:t>
            </a:r>
            <a:r>
              <a:rPr lang="en-US" sz="3200" dirty="0" err="1"/>
              <a:t>atributo</a:t>
            </a:r>
            <a:r>
              <a:rPr lang="en-US" sz="3200" dirty="0" smtClean="0"/>
              <a:t>.</a:t>
            </a:r>
            <a:endParaRPr lang="en-US" sz="3200" dirty="0"/>
          </a:p>
          <a:p>
            <a:pPr marL="0" lvl="1" algn="just"/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563584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ATRIBUTOS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b="1" dirty="0" err="1" smtClean="0"/>
              <a:t>Atributo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derivado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pode</a:t>
            </a:r>
            <a:r>
              <a:rPr lang="en-US" sz="3200" dirty="0" smtClean="0"/>
              <a:t> ser </a:t>
            </a:r>
            <a:r>
              <a:rPr lang="en-US" sz="3200" dirty="0" err="1" smtClean="0"/>
              <a:t>obtidos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meio</a:t>
            </a:r>
            <a:r>
              <a:rPr lang="en-US" sz="3200" dirty="0" smtClean="0"/>
              <a:t> de um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 </a:t>
            </a:r>
            <a:r>
              <a:rPr lang="en-US" sz="3200" dirty="0" err="1" smtClean="0"/>
              <a:t>armazenado</a:t>
            </a:r>
            <a:r>
              <a:rPr lang="en-US" sz="3200" dirty="0" smtClean="0"/>
              <a:t>. </a:t>
            </a: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r>
              <a:rPr lang="en-US" sz="3200" b="1" dirty="0" err="1" smtClean="0"/>
              <a:t>Atributo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armazenado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não</a:t>
            </a:r>
            <a:r>
              <a:rPr lang="en-US" sz="3200" dirty="0" smtClean="0"/>
              <a:t> é </a:t>
            </a:r>
            <a:r>
              <a:rPr lang="en-US" sz="3200" dirty="0" err="1" smtClean="0"/>
              <a:t>obtido</a:t>
            </a:r>
            <a:r>
              <a:rPr lang="en-US" sz="3200" dirty="0" smtClean="0"/>
              <a:t>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meio</a:t>
            </a:r>
            <a:r>
              <a:rPr lang="en-US" sz="3200" dirty="0"/>
              <a:t> da </a:t>
            </a:r>
            <a:r>
              <a:rPr lang="en-US" sz="3200" dirty="0" err="1"/>
              <a:t>derivação</a:t>
            </a:r>
            <a:r>
              <a:rPr lang="en-US" sz="3200" dirty="0"/>
              <a:t> de um outro </a:t>
            </a:r>
            <a:r>
              <a:rPr lang="en-US" sz="3200" dirty="0" err="1"/>
              <a:t>atributo</a:t>
            </a:r>
            <a:r>
              <a:rPr lang="en-US" sz="3200" dirty="0" smtClean="0"/>
              <a:t>.</a:t>
            </a:r>
            <a:endParaRPr lang="en-US" sz="3200" dirty="0"/>
          </a:p>
          <a:p>
            <a:pPr marL="0" lvl="1" algn="just"/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2438400"/>
            <a:ext cx="493639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6563584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 QUE É MODELAGEM DE DADOS 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66800" y="2362200"/>
            <a:ext cx="74785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i="1" dirty="0" smtClean="0"/>
              <a:t>“</a:t>
            </a:r>
            <a:r>
              <a:rPr lang="en-US" sz="3200" i="1" dirty="0" err="1" smtClean="0"/>
              <a:t>Modelagem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é</a:t>
            </a:r>
            <a:r>
              <a:rPr lang="en-US" sz="3200" i="1" dirty="0" smtClean="0"/>
              <a:t> a </a:t>
            </a:r>
            <a:r>
              <a:rPr lang="en-US" sz="3200" i="1" dirty="0" err="1" smtClean="0"/>
              <a:t>atividade</a:t>
            </a:r>
            <a:r>
              <a:rPr lang="en-US" sz="3200" i="1" dirty="0" smtClean="0"/>
              <a:t> de </a:t>
            </a:r>
            <a:r>
              <a:rPr lang="en-US" sz="3200" i="1" dirty="0" err="1" smtClean="0"/>
              <a:t>construir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modelos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que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expliquem</a:t>
            </a:r>
            <a:r>
              <a:rPr lang="en-US" sz="3200" i="1" dirty="0" smtClean="0"/>
              <a:t> as </a:t>
            </a:r>
            <a:r>
              <a:rPr lang="en-US" sz="3200" i="1" dirty="0" err="1" smtClean="0"/>
              <a:t>características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ou</a:t>
            </a:r>
            <a:r>
              <a:rPr lang="en-US" sz="3200" i="1" dirty="0" smtClean="0"/>
              <a:t> o </a:t>
            </a:r>
            <a:r>
              <a:rPr lang="en-US" sz="3200" i="1" dirty="0" err="1" smtClean="0"/>
              <a:t>comportamento</a:t>
            </a:r>
            <a:r>
              <a:rPr lang="en-US" sz="3200" i="1" dirty="0" smtClean="0"/>
              <a:t> de um </a:t>
            </a:r>
            <a:r>
              <a:rPr lang="en-US" sz="3200" i="1" dirty="0" err="1" smtClean="0"/>
              <a:t>banco</a:t>
            </a:r>
            <a:r>
              <a:rPr lang="en-US" sz="3200" i="1" dirty="0" smtClean="0"/>
              <a:t> de dados </a:t>
            </a:r>
            <a:r>
              <a:rPr lang="en-US" sz="3200" i="1" dirty="0" err="1" smtClean="0"/>
              <a:t>ou</a:t>
            </a:r>
            <a:r>
              <a:rPr lang="en-US" sz="3200" i="1" dirty="0" smtClean="0"/>
              <a:t> de um </a:t>
            </a:r>
            <a:r>
              <a:rPr lang="en-US" sz="3200" i="1" dirty="0" err="1" smtClean="0"/>
              <a:t>sistema</a:t>
            </a:r>
            <a:r>
              <a:rPr lang="en-US" sz="3200" i="1" dirty="0" smtClean="0"/>
              <a:t> de software.”</a:t>
            </a:r>
          </a:p>
          <a:p>
            <a:pPr algn="r"/>
            <a:endParaRPr lang="en-US" sz="3200" dirty="0" smtClean="0"/>
          </a:p>
          <a:p>
            <a:pPr algn="r"/>
            <a:r>
              <a:rPr lang="en-US" sz="3200" dirty="0" err="1" smtClean="0"/>
              <a:t>Elmasri</a:t>
            </a:r>
            <a:r>
              <a:rPr lang="en-US" sz="3200" dirty="0" smtClean="0"/>
              <a:t> e </a:t>
            </a:r>
            <a:r>
              <a:rPr lang="en-US" sz="3200" dirty="0" err="1" smtClean="0"/>
              <a:t>Navathe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938025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048000"/>
            <a:ext cx="4613044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CHAVE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838200"/>
            <a:ext cx="800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b="1" dirty="0" err="1" smtClean="0"/>
              <a:t>Chave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Composição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atributos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identifica</a:t>
            </a:r>
            <a:r>
              <a:rPr lang="en-US" sz="3200" dirty="0" smtClean="0"/>
              <a:t> </a:t>
            </a:r>
            <a:r>
              <a:rPr lang="en-US" sz="3200" dirty="0" err="1" smtClean="0"/>
              <a:t>únicamente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instância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entidade</a:t>
            </a:r>
            <a:r>
              <a:rPr lang="en-US" sz="3200" dirty="0" smtClean="0"/>
              <a:t>. </a:t>
            </a:r>
          </a:p>
          <a:p>
            <a:pPr lvl="2" indent="-457200" algn="just">
              <a:buFont typeface="Arial"/>
              <a:buChar char="•"/>
            </a:pPr>
            <a:r>
              <a:rPr lang="en-US" sz="3200" dirty="0" smtClean="0"/>
              <a:t>Ex: CPF, </a:t>
            </a:r>
            <a:r>
              <a:rPr lang="en-US" sz="3200" dirty="0" err="1" smtClean="0"/>
              <a:t>matrícula</a:t>
            </a:r>
            <a:r>
              <a:rPr lang="en-US" sz="3200" dirty="0" smtClean="0"/>
              <a:t>, etc</a:t>
            </a:r>
            <a:endParaRPr lang="en-US" sz="3200" dirty="0"/>
          </a:p>
        </p:txBody>
      </p:sp>
      <p:grpSp>
        <p:nvGrpSpPr>
          <p:cNvPr id="4" name="Grupo 3"/>
          <p:cNvGrpSpPr/>
          <p:nvPr/>
        </p:nvGrpSpPr>
        <p:grpSpPr>
          <a:xfrm>
            <a:off x="1524000" y="4038600"/>
            <a:ext cx="7010400" cy="2514600"/>
            <a:chOff x="1524000" y="1371600"/>
            <a:chExt cx="7010400" cy="3886200"/>
          </a:xfrm>
        </p:grpSpPr>
        <p:sp>
          <p:nvSpPr>
            <p:cNvPr id="6" name="Oval 1"/>
            <p:cNvSpPr/>
            <p:nvPr/>
          </p:nvSpPr>
          <p:spPr>
            <a:xfrm>
              <a:off x="1524000" y="1524000"/>
              <a:ext cx="1828800" cy="1447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u="sng" dirty="0" smtClean="0"/>
                <a:t>CPF</a:t>
              </a:r>
              <a:endParaRPr lang="pt-BR" u="sng" dirty="0"/>
            </a:p>
          </p:txBody>
        </p:sp>
        <p:sp>
          <p:nvSpPr>
            <p:cNvPr id="7" name="Oval 5"/>
            <p:cNvSpPr/>
            <p:nvPr/>
          </p:nvSpPr>
          <p:spPr>
            <a:xfrm>
              <a:off x="1828800" y="3810000"/>
              <a:ext cx="1828800" cy="1447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NOME</a:t>
              </a:r>
              <a:endParaRPr lang="pt-BR" dirty="0"/>
            </a:p>
          </p:txBody>
        </p:sp>
        <p:sp>
          <p:nvSpPr>
            <p:cNvPr id="8" name="Rectangular Callout 2"/>
            <p:cNvSpPr/>
            <p:nvPr/>
          </p:nvSpPr>
          <p:spPr>
            <a:xfrm>
              <a:off x="5181600" y="1371600"/>
              <a:ext cx="3124200" cy="1066800"/>
            </a:xfrm>
            <a:prstGeom prst="wedgeRectCallout">
              <a:avLst>
                <a:gd name="adj1" fmla="val -114427"/>
                <a:gd name="adj2" fmla="val 32736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ATRIBUTO CHAVE</a:t>
              </a:r>
              <a:endParaRPr lang="pt-BR" dirty="0"/>
            </a:p>
          </p:txBody>
        </p:sp>
        <p:sp>
          <p:nvSpPr>
            <p:cNvPr id="10" name="Rectangular Callout 6"/>
            <p:cNvSpPr/>
            <p:nvPr/>
          </p:nvSpPr>
          <p:spPr>
            <a:xfrm>
              <a:off x="5410200" y="3276600"/>
              <a:ext cx="3124200" cy="1066800"/>
            </a:xfrm>
            <a:prstGeom prst="wedgeRectCallout">
              <a:avLst>
                <a:gd name="adj1" fmla="val -114962"/>
                <a:gd name="adj2" fmla="val 51534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ATRIBUTO</a:t>
              </a:r>
              <a:endParaRPr lang="pt-BR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0720176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RELACIONAMENTO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smtClean="0"/>
              <a:t>As </a:t>
            </a:r>
            <a:r>
              <a:rPr lang="en-US" sz="3200" dirty="0" err="1" smtClean="0"/>
              <a:t>entidades</a:t>
            </a:r>
            <a:r>
              <a:rPr lang="en-US" sz="3200" dirty="0" smtClean="0"/>
              <a:t> </a:t>
            </a:r>
            <a:r>
              <a:rPr lang="en-US" sz="3200" dirty="0" err="1" smtClean="0"/>
              <a:t>interagem</a:t>
            </a:r>
            <a:r>
              <a:rPr lang="en-US" sz="3200" dirty="0" smtClean="0"/>
              <a:t> entre </a:t>
            </a:r>
            <a:r>
              <a:rPr lang="en-US" sz="3200" dirty="0" err="1" smtClean="0"/>
              <a:t>si</a:t>
            </a:r>
            <a:r>
              <a:rPr lang="en-US" sz="3200" dirty="0" smtClean="0"/>
              <a:t>, </a:t>
            </a:r>
            <a:r>
              <a:rPr lang="en-US" sz="3200" dirty="0" err="1" smtClean="0"/>
              <a:t>afim</a:t>
            </a:r>
            <a:r>
              <a:rPr lang="en-US" sz="3200" dirty="0" smtClean="0"/>
              <a:t> de </a:t>
            </a:r>
            <a:r>
              <a:rPr lang="en-US" sz="3200" dirty="0" err="1" smtClean="0"/>
              <a:t>possibilitar</a:t>
            </a:r>
            <a:r>
              <a:rPr lang="en-US" sz="3200" dirty="0" smtClean="0"/>
              <a:t> o </a:t>
            </a:r>
            <a:r>
              <a:rPr lang="en-US" sz="3200" dirty="0" err="1" smtClean="0"/>
              <a:t>relacionamento</a:t>
            </a:r>
            <a:r>
              <a:rPr lang="en-US" sz="3200" dirty="0" smtClean="0"/>
              <a:t> entre dados e a </a:t>
            </a:r>
            <a:r>
              <a:rPr lang="en-US" sz="3200" dirty="0" err="1" smtClean="0"/>
              <a:t>geração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informações</a:t>
            </a:r>
            <a:r>
              <a:rPr lang="en-US" sz="3200" dirty="0" smtClean="0"/>
              <a:t> </a:t>
            </a:r>
            <a:r>
              <a:rPr lang="en-US" sz="3200" dirty="0" err="1" smtClean="0"/>
              <a:t>mais</a:t>
            </a:r>
            <a:r>
              <a:rPr lang="en-US" sz="3200" dirty="0" smtClean="0"/>
              <a:t> </a:t>
            </a:r>
            <a:r>
              <a:rPr lang="en-US" sz="3200" dirty="0" err="1" smtClean="0"/>
              <a:t>completas</a:t>
            </a:r>
            <a:r>
              <a:rPr lang="en-US" sz="3200" dirty="0" smtClean="0"/>
              <a:t>.</a:t>
            </a:r>
          </a:p>
          <a:p>
            <a:pPr lvl="1" indent="-457200" algn="just">
              <a:buFont typeface="Arial"/>
              <a:buChar char="•"/>
            </a:pPr>
            <a:endParaRPr lang="en-US" sz="3200" dirty="0" smtClean="0"/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Essas</a:t>
            </a:r>
            <a:r>
              <a:rPr lang="en-US" sz="3200" dirty="0" smtClean="0"/>
              <a:t> </a:t>
            </a:r>
            <a:r>
              <a:rPr lang="en-US" sz="3200" dirty="0" err="1" smtClean="0"/>
              <a:t>interações</a:t>
            </a:r>
            <a:r>
              <a:rPr lang="en-US" sz="3200" dirty="0" smtClean="0"/>
              <a:t> no </a:t>
            </a:r>
            <a:r>
              <a:rPr lang="en-US" sz="3200" dirty="0" err="1" smtClean="0"/>
              <a:t>modelo</a:t>
            </a:r>
            <a:r>
              <a:rPr lang="en-US" sz="3200" dirty="0" smtClean="0"/>
              <a:t> </a:t>
            </a:r>
            <a:r>
              <a:rPr lang="en-US" sz="3200" dirty="0" err="1" smtClean="0"/>
              <a:t>conceitual</a:t>
            </a:r>
            <a:r>
              <a:rPr lang="en-US" sz="3200" dirty="0" smtClean="0"/>
              <a:t> </a:t>
            </a:r>
            <a:r>
              <a:rPr lang="en-US" sz="3200" dirty="0" err="1" smtClean="0"/>
              <a:t>normalmente</a:t>
            </a:r>
            <a:r>
              <a:rPr lang="en-US" sz="3200" dirty="0" smtClean="0"/>
              <a:t> </a:t>
            </a:r>
            <a:r>
              <a:rPr lang="en-US" sz="3200" dirty="0" err="1" smtClean="0"/>
              <a:t>são</a:t>
            </a:r>
            <a:r>
              <a:rPr lang="en-US" sz="3200" dirty="0" smtClean="0"/>
              <a:t> </a:t>
            </a:r>
            <a:r>
              <a:rPr lang="en-US" sz="3200" dirty="0" err="1" smtClean="0"/>
              <a:t>representadas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um </a:t>
            </a:r>
            <a:r>
              <a:rPr lang="en-US" sz="3200" dirty="0" err="1" smtClean="0"/>
              <a:t>verbo</a:t>
            </a:r>
            <a:r>
              <a:rPr lang="en-US" sz="3200" dirty="0" smtClean="0"/>
              <a:t>.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exemplo</a:t>
            </a:r>
            <a:r>
              <a:rPr lang="en-US" sz="3200" dirty="0" smtClean="0"/>
              <a:t>:. O </a:t>
            </a:r>
            <a:r>
              <a:rPr lang="en-US" sz="3200" dirty="0" err="1" smtClean="0"/>
              <a:t>aluno</a:t>
            </a:r>
            <a:r>
              <a:rPr lang="en-US" sz="3200" dirty="0" smtClean="0"/>
              <a:t> </a:t>
            </a:r>
            <a:r>
              <a:rPr lang="en-US" sz="3200" b="1" dirty="0" err="1" smtClean="0"/>
              <a:t>matricula</a:t>
            </a:r>
            <a:r>
              <a:rPr lang="en-US" sz="3200" b="1" dirty="0" smtClean="0"/>
              <a:t>-se </a:t>
            </a:r>
            <a:r>
              <a:rPr lang="en-US" sz="3200" dirty="0" smtClean="0"/>
              <a:t>no </a:t>
            </a:r>
            <a:r>
              <a:rPr lang="en-US" sz="3200" dirty="0" err="1" smtClean="0"/>
              <a:t>curso</a:t>
            </a:r>
            <a:r>
              <a:rPr lang="en-US" sz="3200" dirty="0" smtClean="0"/>
              <a:t>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136650" y="5334000"/>
            <a:ext cx="7321550" cy="1223962"/>
            <a:chOff x="468313" y="2684463"/>
            <a:chExt cx="8007350" cy="1223962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68313" y="2708275"/>
              <a:ext cx="2324100" cy="12001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pt-BR">
                <a:solidFill>
                  <a:srgbClr val="0E0646"/>
                </a:solidFill>
              </a:endParaRPr>
            </a:p>
            <a:p>
              <a:pPr algn="ctr"/>
              <a:r>
                <a:rPr lang="pt-BR">
                  <a:latin typeface="Bookman Old Style" pitchFamily="18" charset="0"/>
                </a:rPr>
                <a:t>PESSOA</a:t>
              </a:r>
            </a:p>
            <a:p>
              <a:endParaRPr lang="pt-BR">
                <a:solidFill>
                  <a:srgbClr val="0E0646"/>
                </a:solidFill>
              </a:endParaRPr>
            </a:p>
            <a:p>
              <a:endParaRPr lang="pt-BR">
                <a:solidFill>
                  <a:srgbClr val="0E0646"/>
                </a:solidFill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6151563" y="2689225"/>
              <a:ext cx="2324100" cy="12001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pt-BR">
                <a:solidFill>
                  <a:srgbClr val="0E0646"/>
                </a:solidFill>
              </a:endParaRPr>
            </a:p>
            <a:p>
              <a:pPr algn="ctr"/>
              <a:r>
                <a:rPr lang="pt-BR">
                  <a:latin typeface="Bookman Old Style" pitchFamily="18" charset="0"/>
                </a:rPr>
                <a:t>IMÓVEL</a:t>
              </a:r>
            </a:p>
            <a:p>
              <a:endParaRPr lang="pt-BR">
                <a:solidFill>
                  <a:srgbClr val="0E0646"/>
                </a:solidFill>
                <a:latin typeface="Bookman Old Style" pitchFamily="18" charset="0"/>
              </a:endParaRPr>
            </a:p>
            <a:p>
              <a:endParaRPr lang="pt-BR">
                <a:solidFill>
                  <a:srgbClr val="0E0646"/>
                </a:solidFill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771775" y="3284538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3867150" y="2684463"/>
              <a:ext cx="1214438" cy="121443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076825" y="3284538"/>
              <a:ext cx="1079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881438" y="2921000"/>
              <a:ext cx="1677411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t-BR" dirty="0"/>
                <a:t> </a:t>
              </a:r>
              <a:r>
                <a:rPr lang="pt-BR" dirty="0">
                  <a:latin typeface="Bookman Old Style" pitchFamily="18" charset="0"/>
                </a:rPr>
                <a:t> Aluga</a:t>
              </a:r>
            </a:p>
            <a:p>
              <a:r>
                <a:rPr lang="pt-BR" dirty="0">
                  <a:latin typeface="Bookman Old Style" pitchFamily="18" charset="0"/>
                </a:rPr>
                <a:t>É Alugado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715760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RELACIONAMENTO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914400"/>
            <a:ext cx="800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smtClean="0"/>
              <a:t>Forte: </a:t>
            </a:r>
            <a:r>
              <a:rPr lang="en-US" sz="3200" dirty="0" err="1" smtClean="0"/>
              <a:t>Relacionamento</a:t>
            </a:r>
            <a:r>
              <a:rPr lang="en-US" sz="3200" dirty="0" smtClean="0"/>
              <a:t> entre </a:t>
            </a:r>
            <a:r>
              <a:rPr lang="en-US" sz="3200" dirty="0" err="1" smtClean="0"/>
              <a:t>duas</a:t>
            </a:r>
            <a:r>
              <a:rPr lang="en-US" sz="3200" dirty="0" smtClean="0"/>
              <a:t> </a:t>
            </a:r>
            <a:r>
              <a:rPr lang="en-US" sz="3200" dirty="0" err="1" smtClean="0"/>
              <a:t>entidades</a:t>
            </a:r>
            <a:r>
              <a:rPr lang="en-US" sz="3200" dirty="0" smtClean="0"/>
              <a:t> fortes.</a:t>
            </a:r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Fraco</a:t>
            </a:r>
            <a:r>
              <a:rPr lang="en-US" sz="3200" dirty="0" smtClean="0"/>
              <a:t>: </a:t>
            </a:r>
            <a:r>
              <a:rPr lang="en-US" sz="3200" dirty="0" err="1" smtClean="0"/>
              <a:t>Relacionamento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liga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entidade</a:t>
            </a:r>
            <a:r>
              <a:rPr lang="en-US" sz="3200" dirty="0" smtClean="0"/>
              <a:t> </a:t>
            </a:r>
            <a:r>
              <a:rPr lang="en-US" sz="3200" dirty="0" err="1" smtClean="0"/>
              <a:t>fraca</a:t>
            </a:r>
            <a:endParaRPr lang="en-US" sz="3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6742" y="3200400"/>
            <a:ext cx="606325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3200400" y="6096000"/>
            <a:ext cx="23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(</a:t>
            </a:r>
            <a:r>
              <a:rPr lang="pt-BR" dirty="0" err="1" smtClean="0"/>
              <a:t>Bergson</a:t>
            </a:r>
            <a:r>
              <a:rPr lang="pt-BR" dirty="0" smtClean="0"/>
              <a:t>, 2016)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15760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CARDINALIDADE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sz="3200" i="1" dirty="0" smtClean="0"/>
              <a:t>"</a:t>
            </a:r>
            <a:r>
              <a:rPr lang="en-US" sz="3200" i="1" dirty="0" err="1"/>
              <a:t>É</a:t>
            </a:r>
            <a:r>
              <a:rPr lang="en-US" sz="3200" i="1" dirty="0"/>
              <a:t> o </a:t>
            </a:r>
            <a:r>
              <a:rPr lang="en-US" sz="3200" i="1" dirty="0" err="1"/>
              <a:t>número</a:t>
            </a:r>
            <a:r>
              <a:rPr lang="en-US" sz="3200" i="1" dirty="0"/>
              <a:t> </a:t>
            </a:r>
            <a:r>
              <a:rPr lang="en-US" sz="3200" i="1" dirty="0" err="1"/>
              <a:t>máximo</a:t>
            </a:r>
            <a:r>
              <a:rPr lang="en-US" sz="3200" i="1" dirty="0"/>
              <a:t> e </a:t>
            </a:r>
            <a:r>
              <a:rPr lang="en-US" sz="3200" i="1" dirty="0" err="1"/>
              <a:t>mínimo</a:t>
            </a:r>
            <a:r>
              <a:rPr lang="en-US" sz="3200" i="1" dirty="0"/>
              <a:t> de </a:t>
            </a:r>
            <a:r>
              <a:rPr lang="en-US" sz="3200" i="1" dirty="0" err="1"/>
              <a:t>ocorrências</a:t>
            </a:r>
            <a:r>
              <a:rPr lang="en-US" sz="3200" i="1" dirty="0"/>
              <a:t> de </a:t>
            </a:r>
            <a:r>
              <a:rPr lang="en-US" sz="3200" i="1" dirty="0" err="1"/>
              <a:t>uma</a:t>
            </a:r>
            <a:r>
              <a:rPr lang="en-US" sz="3200" i="1" dirty="0"/>
              <a:t> </a:t>
            </a:r>
            <a:r>
              <a:rPr lang="en-US" sz="3200" i="1" dirty="0" err="1"/>
              <a:t>entidade</a:t>
            </a:r>
            <a:r>
              <a:rPr lang="en-US" sz="3200" i="1" dirty="0"/>
              <a:t> </a:t>
            </a:r>
            <a:r>
              <a:rPr lang="en-US" sz="3200" i="1" dirty="0" err="1"/>
              <a:t>que</a:t>
            </a:r>
            <a:r>
              <a:rPr lang="en-US" sz="3200" i="1" dirty="0"/>
              <a:t> </a:t>
            </a:r>
            <a:r>
              <a:rPr lang="en-US" sz="3200" i="1" dirty="0" err="1"/>
              <a:t>estão</a:t>
            </a:r>
            <a:r>
              <a:rPr lang="en-US" sz="3200" i="1" dirty="0"/>
              <a:t> </a:t>
            </a:r>
            <a:r>
              <a:rPr lang="en-US" sz="3200" i="1" dirty="0" err="1"/>
              <a:t>associadas</a:t>
            </a:r>
            <a:r>
              <a:rPr lang="en-US" sz="3200" i="1" dirty="0"/>
              <a:t> </a:t>
            </a:r>
            <a:r>
              <a:rPr lang="en-US" sz="3200" i="1" dirty="0" err="1"/>
              <a:t>às</a:t>
            </a:r>
            <a:r>
              <a:rPr lang="en-US" sz="3200" i="1" dirty="0"/>
              <a:t> </a:t>
            </a:r>
            <a:r>
              <a:rPr lang="en-US" sz="3200" i="1" dirty="0" err="1"/>
              <a:t>ocorrências</a:t>
            </a:r>
            <a:r>
              <a:rPr lang="en-US" sz="3200" i="1" dirty="0"/>
              <a:t> de </a:t>
            </a:r>
            <a:r>
              <a:rPr lang="en-US" sz="3200" i="1" dirty="0" err="1"/>
              <a:t>outra</a:t>
            </a:r>
            <a:r>
              <a:rPr lang="en-US" sz="3200" i="1" dirty="0"/>
              <a:t> </a:t>
            </a:r>
            <a:r>
              <a:rPr lang="en-US" sz="3200" i="1" dirty="0" err="1"/>
              <a:t>entidade</a:t>
            </a:r>
            <a:r>
              <a:rPr lang="en-US" sz="3200" i="1" dirty="0"/>
              <a:t> </a:t>
            </a:r>
            <a:r>
              <a:rPr lang="en-US" sz="3200" i="1" dirty="0" err="1"/>
              <a:t>que</a:t>
            </a:r>
            <a:r>
              <a:rPr lang="en-US" sz="3200" i="1" dirty="0"/>
              <a:t> </a:t>
            </a:r>
            <a:r>
              <a:rPr lang="en-US" sz="3200" i="1" dirty="0" err="1"/>
              <a:t>participa</a:t>
            </a:r>
            <a:r>
              <a:rPr lang="en-US" sz="3200" i="1" dirty="0"/>
              <a:t> do </a:t>
            </a:r>
            <a:r>
              <a:rPr lang="en-US" sz="3200" i="1" dirty="0" err="1"/>
              <a:t>relacionamento</a:t>
            </a:r>
            <a:r>
              <a:rPr lang="en-US" sz="3200" i="1" dirty="0" smtClean="0"/>
              <a:t>.”</a:t>
            </a:r>
          </a:p>
          <a:p>
            <a:pPr marL="0" lvl="1" algn="just"/>
            <a:endParaRPr lang="en-US" sz="3200" i="1" dirty="0"/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4"/>
              </a:buBlip>
            </a:pPr>
            <a:r>
              <a:rPr lang="pt-BR" sz="2400" dirty="0" smtClean="0">
                <a:latin typeface="+mj-lt"/>
              </a:rPr>
              <a:t>1:1 (Um para um)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4"/>
              </a:buBlip>
            </a:pPr>
            <a:r>
              <a:rPr lang="pt-BR" sz="2400" dirty="0" smtClean="0">
                <a:latin typeface="+mj-lt"/>
              </a:rPr>
              <a:t>1:N (Um para Muitos)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4"/>
              </a:buBlip>
            </a:pPr>
            <a:r>
              <a:rPr lang="pt-BR" sz="2400" dirty="0" smtClean="0">
                <a:latin typeface="+mj-lt"/>
              </a:rPr>
              <a:t>M:N (Muitos para Muitos)</a:t>
            </a:r>
            <a:endParaRPr lang="pt-BR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125479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CARDINALIDADE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4" name="Grupo 3"/>
          <p:cNvGrpSpPr/>
          <p:nvPr/>
        </p:nvGrpSpPr>
        <p:grpSpPr>
          <a:xfrm>
            <a:off x="838200" y="1865313"/>
            <a:ext cx="8077200" cy="3789362"/>
            <a:chOff x="0" y="1865313"/>
            <a:chExt cx="8915400" cy="378936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0" y="1865313"/>
              <a:ext cx="8915400" cy="649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Blip>
                  <a:blip r:embed="rId4"/>
                </a:buBlip>
              </a:pPr>
              <a:r>
                <a:rPr lang="pt-BR" sz="3200" dirty="0">
                  <a:latin typeface="Bookman Old Style" pitchFamily="18" charset="0"/>
                </a:rPr>
                <a:t>Diagrama de ocorrências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55650" y="2668588"/>
              <a:ext cx="1366838" cy="20161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41788" y="2565400"/>
              <a:ext cx="1366837" cy="20161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331913" y="3213100"/>
              <a:ext cx="144462" cy="1444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116013" y="2997200"/>
              <a:ext cx="144462" cy="1444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403350" y="4292600"/>
              <a:ext cx="144463" cy="1444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187450" y="3789363"/>
              <a:ext cx="144463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03800" y="3355975"/>
              <a:ext cx="144463" cy="1444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4714875" y="2708275"/>
              <a:ext cx="144463" cy="1444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932363" y="3932238"/>
              <a:ext cx="144462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258888" y="2781300"/>
              <a:ext cx="3455987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547813" y="4005263"/>
              <a:ext cx="3382962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474788" y="3284538"/>
              <a:ext cx="3529012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6950075" y="2636838"/>
              <a:ext cx="1366838" cy="20161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7596188" y="4005263"/>
              <a:ext cx="144462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7883525" y="3573463"/>
              <a:ext cx="144463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7596188" y="3284538"/>
              <a:ext cx="144462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7307263" y="3644900"/>
              <a:ext cx="144462" cy="1444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7451725" y="2924175"/>
              <a:ext cx="144463" cy="1444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879475" y="5013325"/>
              <a:ext cx="11001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>
                  <a:latin typeface="Bookman Old Style" pitchFamily="18" charset="0"/>
                </a:rPr>
                <a:t>Pessoas</a:t>
              </a:r>
              <a:endParaRPr lang="en-US" b="1">
                <a:latin typeface="Bookman Old Style" pitchFamily="18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7092950" y="5013325"/>
              <a:ext cx="1117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>
                  <a:latin typeface="Bookman Old Style" pitchFamily="18" charset="0"/>
                </a:rPr>
                <a:t>Imóveis</a:t>
              </a:r>
              <a:endParaRPr lang="en-US" b="1">
                <a:latin typeface="Bookman Old Style" pitchFamily="18" charset="0"/>
              </a:endParaRP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3851275" y="5013325"/>
              <a:ext cx="203517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>
                  <a:latin typeface="Bookman Old Style" pitchFamily="18" charset="0"/>
                </a:rPr>
                <a:t>Pessoas alugam</a:t>
              </a:r>
            </a:p>
            <a:p>
              <a:r>
                <a:rPr lang="pt-BR" b="1">
                  <a:latin typeface="Bookman Old Style" pitchFamily="18" charset="0"/>
                </a:rPr>
                <a:t>Imóveis</a:t>
              </a:r>
              <a:endParaRPr lang="en-US" b="1">
                <a:latin typeface="Bookman Old Style" pitchFamily="18" charset="0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4787900" y="2781301"/>
              <a:ext cx="2697671" cy="26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V="1">
              <a:off x="4710023" y="3352800"/>
              <a:ext cx="2943764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V="1">
              <a:off x="5148263" y="3352800"/>
              <a:ext cx="2505524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5410200" y="40386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4953000" y="3581400"/>
            <a:ext cx="191043" cy="1476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V="1">
            <a:off x="2057400" y="3657600"/>
            <a:ext cx="297180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125479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CARDINALIDADE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4" name="Grupo 3"/>
          <p:cNvGrpSpPr/>
          <p:nvPr/>
        </p:nvGrpSpPr>
        <p:grpSpPr>
          <a:xfrm>
            <a:off x="838200" y="2636838"/>
            <a:ext cx="8077200" cy="3916362"/>
            <a:chOff x="0" y="2636838"/>
            <a:chExt cx="8915400" cy="391636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96875" y="3417888"/>
              <a:ext cx="230505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latin typeface="Bookman Old Style" pitchFamily="18" charset="0"/>
                </a:rPr>
                <a:t>ALUNO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516688" y="3382963"/>
              <a:ext cx="2232025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PROJETO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3995738" y="3273425"/>
              <a:ext cx="1214437" cy="12144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latin typeface="Bookman Old Style" pitchFamily="18" charset="0"/>
                </a:rPr>
                <a:t>Participa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2700338" y="386715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148263" y="3889375"/>
              <a:ext cx="132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843808" y="3429000"/>
              <a:ext cx="215900" cy="2889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156176" y="4005064"/>
              <a:ext cx="215900" cy="2889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2987822" y="2636912"/>
              <a:ext cx="1" cy="7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2987824" y="2636838"/>
              <a:ext cx="432102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308850" y="263683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6300192" y="4293096"/>
              <a:ext cx="0" cy="504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1763712" y="4797152"/>
              <a:ext cx="4536479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1763713" y="4437063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0" y="5545138"/>
              <a:ext cx="8915400" cy="1008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257300" lvl="2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Blip>
                  <a:blip r:embed="rId4"/>
                </a:buBlip>
              </a:pPr>
              <a:r>
                <a:rPr lang="pt-BR" sz="3200" dirty="0">
                  <a:latin typeface="Bookman Old Style" pitchFamily="18" charset="0"/>
                </a:rPr>
                <a:t>Objetivo: Expressar a semântica de </a:t>
              </a:r>
              <a:r>
                <a:rPr lang="pt-BR" sz="3200" dirty="0" smtClean="0">
                  <a:latin typeface="Bookman Old Style" pitchFamily="18" charset="0"/>
                </a:rPr>
                <a:t>associação </a:t>
              </a:r>
              <a:r>
                <a:rPr lang="pt-BR" sz="3200" dirty="0">
                  <a:latin typeface="Bookman Old Style" pitchFamily="18" charset="0"/>
                </a:rPr>
                <a:t>entre os elementos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8125479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228600" y="5229225"/>
            <a:ext cx="8915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pt-BR" sz="2800">
              <a:latin typeface="Bookman Old Style" pitchFamily="18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381000" y="1219200"/>
            <a:ext cx="8586051" cy="5334000"/>
            <a:chOff x="0" y="1367367"/>
            <a:chExt cx="9243541" cy="5185833"/>
          </a:xfrm>
        </p:grpSpPr>
        <p:sp>
          <p:nvSpPr>
            <p:cNvPr id="19458" name="Rectangle 3"/>
            <p:cNvSpPr>
              <a:spLocks noChangeArrowheads="1"/>
            </p:cNvSpPr>
            <p:nvPr/>
          </p:nvSpPr>
          <p:spPr bwMode="auto">
            <a:xfrm>
              <a:off x="328141" y="1367367"/>
              <a:ext cx="8915400" cy="64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Blip>
                  <a:blip r:embed="rId2"/>
                </a:buBlip>
              </a:pPr>
              <a:r>
                <a:rPr lang="pt-BR" sz="3200" dirty="0" smtClean="0">
                  <a:latin typeface="Bookman Old Style" pitchFamily="18" charset="0"/>
                </a:rPr>
                <a:t>1:1</a:t>
              </a:r>
              <a:r>
                <a:rPr lang="pt-BR" sz="3200" dirty="0">
                  <a:latin typeface="Bookman Old Style" pitchFamily="18" charset="0"/>
                </a:rPr>
                <a:t> </a:t>
              </a:r>
              <a:r>
                <a:rPr lang="pt-BR" sz="3200" dirty="0" smtClean="0">
                  <a:latin typeface="Bookman Old Style" pitchFamily="18" charset="0"/>
                </a:rPr>
                <a:t>(um para um)</a:t>
              </a:r>
              <a:endParaRPr lang="pt-BR" sz="3200" dirty="0">
                <a:latin typeface="Bookman Old Style" pitchFamily="18" charset="0"/>
              </a:endParaRPr>
            </a:p>
          </p:txBody>
        </p:sp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396875" y="2636838"/>
              <a:ext cx="230505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PESSOA</a:t>
              </a:r>
            </a:p>
          </p:txBody>
        </p:sp>
        <p:sp>
          <p:nvSpPr>
            <p:cNvPr id="19460" name="Rectangle 5"/>
            <p:cNvSpPr>
              <a:spLocks noChangeArrowheads="1"/>
            </p:cNvSpPr>
            <p:nvPr/>
          </p:nvSpPr>
          <p:spPr bwMode="auto">
            <a:xfrm>
              <a:off x="6473825" y="2636838"/>
              <a:ext cx="2632075" cy="8794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CERTIDAO NASCIMENTO</a:t>
              </a:r>
            </a:p>
          </p:txBody>
        </p:sp>
        <p:sp>
          <p:nvSpPr>
            <p:cNvPr id="19461" name="AutoShape 6"/>
            <p:cNvSpPr>
              <a:spLocks noChangeArrowheads="1"/>
            </p:cNvSpPr>
            <p:nvPr/>
          </p:nvSpPr>
          <p:spPr bwMode="auto">
            <a:xfrm>
              <a:off x="3995738" y="2492375"/>
              <a:ext cx="1214437" cy="12144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Possui</a:t>
              </a:r>
            </a:p>
          </p:txBody>
        </p:sp>
        <p:sp>
          <p:nvSpPr>
            <p:cNvPr id="19462" name="Line 7"/>
            <p:cNvSpPr>
              <a:spLocks noChangeShapeType="1"/>
            </p:cNvSpPr>
            <p:nvPr/>
          </p:nvSpPr>
          <p:spPr bwMode="auto">
            <a:xfrm flipH="1">
              <a:off x="2700338" y="30861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63" name="Line 8"/>
            <p:cNvSpPr>
              <a:spLocks noChangeShapeType="1"/>
            </p:cNvSpPr>
            <p:nvPr/>
          </p:nvSpPr>
          <p:spPr bwMode="auto">
            <a:xfrm flipH="1">
              <a:off x="5148263" y="3108325"/>
              <a:ext cx="132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2843213" y="2565400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1</a:t>
              </a:r>
            </a:p>
          </p:txBody>
        </p:sp>
        <p:sp>
          <p:nvSpPr>
            <p:cNvPr id="19465" name="Text Box 10"/>
            <p:cNvSpPr txBox="1">
              <a:spLocks noChangeArrowheads="1"/>
            </p:cNvSpPr>
            <p:nvPr/>
          </p:nvSpPr>
          <p:spPr bwMode="auto">
            <a:xfrm>
              <a:off x="5867400" y="2636838"/>
              <a:ext cx="3095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1</a:t>
              </a:r>
            </a:p>
          </p:txBody>
        </p:sp>
        <p:sp>
          <p:nvSpPr>
            <p:cNvPr id="19467" name="Rectangle 12"/>
            <p:cNvSpPr>
              <a:spLocks noChangeArrowheads="1"/>
            </p:cNvSpPr>
            <p:nvPr/>
          </p:nvSpPr>
          <p:spPr bwMode="auto">
            <a:xfrm>
              <a:off x="0" y="4143375"/>
              <a:ext cx="8915400" cy="240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Blip>
                  <a:blip r:embed="rId2"/>
                </a:buBlip>
              </a:pPr>
              <a:r>
                <a:rPr lang="pt-BR" sz="3200" dirty="0">
                  <a:latin typeface="Bookman Old Style" pitchFamily="18" charset="0"/>
                </a:rPr>
                <a:t>Um elemento de “Pessoa” só pode se relacionar com um elemento de “Certidão” e um elemento de “Certidão” só pode se relacionar com um elemento de “Pessoa”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914400" y="304800"/>
            <a:ext cx="8229600" cy="6761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CARDINALIDADE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685800" y="1885950"/>
            <a:ext cx="8229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pt-BR" sz="3200" dirty="0" smtClean="0">
                <a:latin typeface="Bookman Old Style" pitchFamily="18" charset="0"/>
              </a:rPr>
              <a:t>1:1</a:t>
            </a:r>
            <a:r>
              <a:rPr lang="pt-BR" sz="3200" dirty="0">
                <a:latin typeface="Bookman Old Style" pitchFamily="18" charset="0"/>
              </a:rPr>
              <a:t> </a:t>
            </a:r>
            <a:r>
              <a:rPr lang="pt-BR" sz="3200" dirty="0" smtClean="0">
                <a:latin typeface="Bookman Old Style" pitchFamily="18" charset="0"/>
              </a:rPr>
              <a:t>(um para um)</a:t>
            </a:r>
            <a:endParaRPr lang="pt-BR" sz="3200" dirty="0">
              <a:latin typeface="Bookman Old Style" pitchFamily="18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228600" y="5229225"/>
            <a:ext cx="8915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pt-BR" sz="2800">
              <a:latin typeface="Bookman Old Style" pitchFamily="18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838200" y="5849938"/>
            <a:ext cx="80772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pt-BR" sz="3200" dirty="0">
                <a:latin typeface="Bookman Old Style" pitchFamily="18" charset="0"/>
              </a:rPr>
              <a:t>Não é </a:t>
            </a:r>
            <a:r>
              <a:rPr lang="pt-BR" sz="3200" dirty="0" smtClean="0">
                <a:latin typeface="Bookman Old Style" pitchFamily="18" charset="0"/>
              </a:rPr>
              <a:t>exigida </a:t>
            </a:r>
            <a:r>
              <a:rPr lang="pt-BR" sz="3200" dirty="0">
                <a:latin typeface="Bookman Old Style" pitchFamily="18" charset="0"/>
              </a:rPr>
              <a:t>a associação de todos os elementos</a:t>
            </a:r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1692275" y="2668588"/>
            <a:ext cx="1366838" cy="2016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5508625" y="2579688"/>
            <a:ext cx="1366838" cy="2016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2484438" y="3068638"/>
            <a:ext cx="144462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2566988" y="3513138"/>
            <a:ext cx="144462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2401888" y="3995738"/>
            <a:ext cx="144462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1979613" y="3644900"/>
            <a:ext cx="144462" cy="1444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1" name="Oval 12"/>
          <p:cNvSpPr>
            <a:spLocks noChangeArrowheads="1"/>
          </p:cNvSpPr>
          <p:nvPr/>
        </p:nvSpPr>
        <p:spPr bwMode="auto">
          <a:xfrm>
            <a:off x="6084888" y="3213100"/>
            <a:ext cx="144462" cy="1444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2" name="Oval 13"/>
          <p:cNvSpPr>
            <a:spLocks noChangeArrowheads="1"/>
          </p:cNvSpPr>
          <p:nvPr/>
        </p:nvSpPr>
        <p:spPr bwMode="auto">
          <a:xfrm>
            <a:off x="6011863" y="2781300"/>
            <a:ext cx="144462" cy="1444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3" name="Oval 14"/>
          <p:cNvSpPr>
            <a:spLocks noChangeArrowheads="1"/>
          </p:cNvSpPr>
          <p:nvPr/>
        </p:nvSpPr>
        <p:spPr bwMode="auto">
          <a:xfrm>
            <a:off x="5795963" y="3644900"/>
            <a:ext cx="144462" cy="1444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4" name="Oval 15"/>
          <p:cNvSpPr>
            <a:spLocks noChangeArrowheads="1"/>
          </p:cNvSpPr>
          <p:nvPr/>
        </p:nvSpPr>
        <p:spPr bwMode="auto">
          <a:xfrm>
            <a:off x="6300788" y="3573463"/>
            <a:ext cx="144462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5" name="Oval 16"/>
          <p:cNvSpPr>
            <a:spLocks noChangeArrowheads="1"/>
          </p:cNvSpPr>
          <p:nvPr/>
        </p:nvSpPr>
        <p:spPr bwMode="auto">
          <a:xfrm>
            <a:off x="6011863" y="4221163"/>
            <a:ext cx="144462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6" name="Line 17"/>
          <p:cNvSpPr>
            <a:spLocks noChangeShapeType="1"/>
          </p:cNvSpPr>
          <p:nvPr/>
        </p:nvSpPr>
        <p:spPr bwMode="auto">
          <a:xfrm flipV="1">
            <a:off x="2555875" y="2852738"/>
            <a:ext cx="34559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 flipV="1">
            <a:off x="2484438" y="3716338"/>
            <a:ext cx="33829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>
            <a:off x="2627313" y="3573463"/>
            <a:ext cx="34575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14400" y="304800"/>
            <a:ext cx="8229600" cy="6761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CARDINALIDADE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28600" y="5229225"/>
            <a:ext cx="8915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pt-BR" sz="2800">
              <a:latin typeface="Bookman Old Style" pitchFamily="18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685800" y="1865313"/>
            <a:ext cx="8229600" cy="4687887"/>
            <a:chOff x="0" y="1865313"/>
            <a:chExt cx="8915400" cy="4687887"/>
          </a:xfrm>
        </p:grpSpPr>
        <p:sp>
          <p:nvSpPr>
            <p:cNvPr id="21506" name="Rectangle 3"/>
            <p:cNvSpPr>
              <a:spLocks noChangeArrowheads="1"/>
            </p:cNvSpPr>
            <p:nvPr/>
          </p:nvSpPr>
          <p:spPr bwMode="auto">
            <a:xfrm>
              <a:off x="0" y="1865313"/>
              <a:ext cx="8915400" cy="649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Blip>
                  <a:blip r:embed="rId2"/>
                </a:buBlip>
              </a:pPr>
              <a:r>
                <a:rPr lang="pt-BR" sz="3200" dirty="0" smtClean="0">
                  <a:latin typeface="Bookman Old Style" pitchFamily="18" charset="0"/>
                </a:rPr>
                <a:t>1:N (um para muitos)</a:t>
              </a:r>
              <a:endParaRPr lang="pt-BR" sz="3200" dirty="0">
                <a:latin typeface="Bookman Old Style" pitchFamily="18" charset="0"/>
              </a:endParaRPr>
            </a:p>
          </p:txBody>
        </p:sp>
        <p:sp>
          <p:nvSpPr>
            <p:cNvPr id="21507" name="Rectangle 4"/>
            <p:cNvSpPr>
              <a:spLocks noChangeArrowheads="1"/>
            </p:cNvSpPr>
            <p:nvPr/>
          </p:nvSpPr>
          <p:spPr bwMode="auto">
            <a:xfrm>
              <a:off x="396875" y="2636838"/>
              <a:ext cx="230505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PROJETO</a:t>
              </a:r>
            </a:p>
          </p:txBody>
        </p:sp>
        <p:sp>
          <p:nvSpPr>
            <p:cNvPr id="21508" name="Rectangle 5"/>
            <p:cNvSpPr>
              <a:spLocks noChangeArrowheads="1"/>
            </p:cNvSpPr>
            <p:nvPr/>
          </p:nvSpPr>
          <p:spPr bwMode="auto">
            <a:xfrm>
              <a:off x="6511925" y="2601913"/>
              <a:ext cx="2232025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ALUNO</a:t>
              </a:r>
            </a:p>
          </p:txBody>
        </p:sp>
        <p:sp>
          <p:nvSpPr>
            <p:cNvPr id="21509" name="AutoShape 6"/>
            <p:cNvSpPr>
              <a:spLocks noChangeArrowheads="1"/>
            </p:cNvSpPr>
            <p:nvPr/>
          </p:nvSpPr>
          <p:spPr bwMode="auto">
            <a:xfrm>
              <a:off x="3995738" y="2492375"/>
              <a:ext cx="1214437" cy="12144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É composto</a:t>
              </a:r>
            </a:p>
          </p:txBody>
        </p:sp>
        <p:sp>
          <p:nvSpPr>
            <p:cNvPr id="21510" name="Line 7"/>
            <p:cNvSpPr>
              <a:spLocks noChangeShapeType="1"/>
            </p:cNvSpPr>
            <p:nvPr/>
          </p:nvSpPr>
          <p:spPr bwMode="auto">
            <a:xfrm flipH="1">
              <a:off x="2700338" y="30861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11" name="Line 8"/>
            <p:cNvSpPr>
              <a:spLocks noChangeShapeType="1"/>
            </p:cNvSpPr>
            <p:nvPr/>
          </p:nvSpPr>
          <p:spPr bwMode="auto">
            <a:xfrm flipH="1">
              <a:off x="5148263" y="3108325"/>
              <a:ext cx="132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12" name="Text Box 9"/>
            <p:cNvSpPr txBox="1">
              <a:spLocks noChangeArrowheads="1"/>
            </p:cNvSpPr>
            <p:nvPr/>
          </p:nvSpPr>
          <p:spPr bwMode="auto">
            <a:xfrm>
              <a:off x="2843213" y="2565400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1</a:t>
              </a:r>
            </a:p>
          </p:txBody>
        </p:sp>
        <p:sp>
          <p:nvSpPr>
            <p:cNvPr id="21513" name="Text Box 10"/>
            <p:cNvSpPr txBox="1">
              <a:spLocks noChangeArrowheads="1"/>
            </p:cNvSpPr>
            <p:nvPr/>
          </p:nvSpPr>
          <p:spPr bwMode="auto">
            <a:xfrm>
              <a:off x="5867400" y="2636838"/>
              <a:ext cx="336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N</a:t>
              </a:r>
            </a:p>
          </p:txBody>
        </p:sp>
        <p:sp>
          <p:nvSpPr>
            <p:cNvPr id="21515" name="Rectangle 12"/>
            <p:cNvSpPr>
              <a:spLocks noChangeArrowheads="1"/>
            </p:cNvSpPr>
            <p:nvPr/>
          </p:nvSpPr>
          <p:spPr bwMode="auto">
            <a:xfrm>
              <a:off x="0" y="4214813"/>
              <a:ext cx="8915400" cy="23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Blip>
                  <a:blip r:embed="rId2"/>
                </a:buBlip>
              </a:pPr>
              <a:r>
                <a:rPr lang="pt-BR" sz="3200" dirty="0">
                  <a:latin typeface="Bookman Old Style" pitchFamily="18" charset="0"/>
                </a:rPr>
                <a:t>Um elemento de “Projeto” pode se relacionar com (N) elementos de “Aluno”, mas um elemento de “Aluno” só pode se relacionar com um elemento de “Projeto”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914400" y="304800"/>
            <a:ext cx="8229600" cy="6761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CARDINALIDADE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62000" y="1865313"/>
            <a:ext cx="81534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pt-BR" sz="3200" dirty="0" smtClean="0">
                <a:latin typeface="Bookman Old Style" pitchFamily="18" charset="0"/>
              </a:rPr>
              <a:t>1:N</a:t>
            </a:r>
            <a:r>
              <a:rPr lang="pt-BR" sz="3200" dirty="0">
                <a:latin typeface="Bookman Old Style" pitchFamily="18" charset="0"/>
              </a:rPr>
              <a:t> </a:t>
            </a:r>
            <a:r>
              <a:rPr lang="pt-BR" sz="3200" dirty="0" smtClean="0">
                <a:latin typeface="Bookman Old Style" pitchFamily="18" charset="0"/>
              </a:rPr>
              <a:t>(um para muitos)</a:t>
            </a:r>
            <a:endParaRPr lang="pt-BR" sz="3200" dirty="0">
              <a:latin typeface="Bookman Old Style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28600" y="5229225"/>
            <a:ext cx="8915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pt-BR" sz="2800">
              <a:latin typeface="Bookman Old Style" pitchFamily="18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90600" y="5072063"/>
            <a:ext cx="79248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pt-BR" sz="3200" dirty="0">
                <a:latin typeface="Bookman Old Style" pitchFamily="18" charset="0"/>
              </a:rPr>
              <a:t>Não é </a:t>
            </a:r>
            <a:r>
              <a:rPr lang="pt-BR" sz="3200" dirty="0" smtClean="0">
                <a:latin typeface="Bookman Old Style" pitchFamily="18" charset="0"/>
              </a:rPr>
              <a:t>exigida </a:t>
            </a:r>
            <a:r>
              <a:rPr lang="pt-BR" sz="3200" dirty="0">
                <a:latin typeface="Bookman Old Style" pitchFamily="18" charset="0"/>
              </a:rPr>
              <a:t>a associação de todos os elementos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1692275" y="2668588"/>
            <a:ext cx="1366838" cy="2016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508625" y="2579688"/>
            <a:ext cx="1366838" cy="2016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484438" y="3068638"/>
            <a:ext cx="144462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566988" y="3513138"/>
            <a:ext cx="144462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401888" y="3995738"/>
            <a:ext cx="144462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1979613" y="3644900"/>
            <a:ext cx="144462" cy="1444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6084888" y="3213100"/>
            <a:ext cx="144462" cy="1444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6011863" y="2781300"/>
            <a:ext cx="144462" cy="1444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5795963" y="3644900"/>
            <a:ext cx="144462" cy="1444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6300788" y="3573463"/>
            <a:ext cx="144462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6011863" y="4221163"/>
            <a:ext cx="144462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2555875" y="2852738"/>
            <a:ext cx="34559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V="1">
            <a:off x="2484438" y="3716338"/>
            <a:ext cx="33829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627313" y="3573463"/>
            <a:ext cx="34575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2627313" y="3141663"/>
            <a:ext cx="352901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14400" y="304800"/>
            <a:ext cx="8229600" cy="6761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CARDINALIDADE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/>
          <a:srcRect b="15962"/>
          <a:stretch/>
        </p:blipFill>
        <p:spPr>
          <a:xfrm>
            <a:off x="609600" y="0"/>
            <a:ext cx="85344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4193381"/>
            <a:ext cx="8534400" cy="10968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4258270"/>
            <a:ext cx="3962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Modelando</a:t>
            </a:r>
            <a:r>
              <a:rPr lang="en-US" sz="5400" dirty="0" smtClean="0">
                <a:solidFill>
                  <a:schemeClr val="bg1"/>
                </a:solidFill>
              </a:rPr>
              <a:t>…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67069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228600" y="5229225"/>
            <a:ext cx="8915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pt-BR" sz="2800">
              <a:latin typeface="Bookman Old Style" pitchFamily="18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685800" y="1844675"/>
            <a:ext cx="8229600" cy="4708525"/>
            <a:chOff x="0" y="1844675"/>
            <a:chExt cx="9144000" cy="4708525"/>
          </a:xfrm>
        </p:grpSpPr>
        <p:sp>
          <p:nvSpPr>
            <p:cNvPr id="23554" name="Rectangle 3"/>
            <p:cNvSpPr>
              <a:spLocks noChangeArrowheads="1"/>
            </p:cNvSpPr>
            <p:nvPr/>
          </p:nvSpPr>
          <p:spPr bwMode="auto">
            <a:xfrm>
              <a:off x="0" y="1844675"/>
              <a:ext cx="8915400" cy="64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Blip>
                  <a:blip r:embed="rId2"/>
                </a:buBlip>
              </a:pPr>
              <a:r>
                <a:rPr lang="pt-BR" sz="3200" dirty="0" smtClean="0">
                  <a:latin typeface="Bookman Old Style" pitchFamily="18" charset="0"/>
                </a:rPr>
                <a:t>M:N (muitos para muitos)</a:t>
              </a:r>
              <a:endParaRPr lang="pt-BR" sz="3200" dirty="0">
                <a:latin typeface="Bookman Old Style" pitchFamily="18" charset="0"/>
              </a:endParaRPr>
            </a:p>
          </p:txBody>
        </p:sp>
        <p:sp>
          <p:nvSpPr>
            <p:cNvPr id="23555" name="Rectangle 4"/>
            <p:cNvSpPr>
              <a:spLocks noChangeArrowheads="1"/>
            </p:cNvSpPr>
            <p:nvPr/>
          </p:nvSpPr>
          <p:spPr bwMode="auto">
            <a:xfrm>
              <a:off x="396875" y="2636838"/>
              <a:ext cx="230505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FABRICA</a:t>
              </a:r>
            </a:p>
          </p:txBody>
        </p:sp>
        <p:sp>
          <p:nvSpPr>
            <p:cNvPr id="23556" name="Rectangle 5"/>
            <p:cNvSpPr>
              <a:spLocks noChangeArrowheads="1"/>
            </p:cNvSpPr>
            <p:nvPr/>
          </p:nvSpPr>
          <p:spPr bwMode="auto">
            <a:xfrm>
              <a:off x="6511925" y="2601913"/>
              <a:ext cx="2232025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REPRESENTANTE</a:t>
              </a:r>
            </a:p>
          </p:txBody>
        </p:sp>
        <p:sp>
          <p:nvSpPr>
            <p:cNvPr id="23557" name="AutoShape 6"/>
            <p:cNvSpPr>
              <a:spLocks noChangeArrowheads="1"/>
            </p:cNvSpPr>
            <p:nvPr/>
          </p:nvSpPr>
          <p:spPr bwMode="auto">
            <a:xfrm>
              <a:off x="3995738" y="2492375"/>
              <a:ext cx="1214437" cy="12144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Possui</a:t>
              </a:r>
            </a:p>
          </p:txBody>
        </p:sp>
        <p:sp>
          <p:nvSpPr>
            <p:cNvPr id="23558" name="Line 7"/>
            <p:cNvSpPr>
              <a:spLocks noChangeShapeType="1"/>
            </p:cNvSpPr>
            <p:nvPr/>
          </p:nvSpPr>
          <p:spPr bwMode="auto">
            <a:xfrm flipH="1">
              <a:off x="2700338" y="30861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59" name="Line 8"/>
            <p:cNvSpPr>
              <a:spLocks noChangeShapeType="1"/>
            </p:cNvSpPr>
            <p:nvPr/>
          </p:nvSpPr>
          <p:spPr bwMode="auto">
            <a:xfrm flipH="1">
              <a:off x="5148263" y="3108325"/>
              <a:ext cx="132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2843213" y="2565400"/>
              <a:ext cx="3603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M</a:t>
              </a:r>
            </a:p>
          </p:txBody>
        </p:sp>
        <p:sp>
          <p:nvSpPr>
            <p:cNvPr id="23561" name="Text Box 10"/>
            <p:cNvSpPr txBox="1">
              <a:spLocks noChangeArrowheads="1"/>
            </p:cNvSpPr>
            <p:nvPr/>
          </p:nvSpPr>
          <p:spPr bwMode="auto">
            <a:xfrm>
              <a:off x="5867400" y="2636838"/>
              <a:ext cx="336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N</a:t>
              </a:r>
            </a:p>
          </p:txBody>
        </p:sp>
        <p:sp>
          <p:nvSpPr>
            <p:cNvPr id="23563" name="Rectangle 12"/>
            <p:cNvSpPr>
              <a:spLocks noChangeArrowheads="1"/>
            </p:cNvSpPr>
            <p:nvPr/>
          </p:nvSpPr>
          <p:spPr bwMode="auto">
            <a:xfrm>
              <a:off x="0" y="4221163"/>
              <a:ext cx="9144000" cy="2332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Blip>
                  <a:blip r:embed="rId2"/>
                </a:buBlip>
              </a:pPr>
              <a:r>
                <a:rPr lang="pt-BR" sz="3200" dirty="0">
                  <a:latin typeface="Bookman Old Style" pitchFamily="18" charset="0"/>
                </a:rPr>
                <a:t>Um elemento de “Fábrica” pode se relacionar com (N) elementos de “Representante”, e um elemento de “Representante” pode se relacionar com (N) </a:t>
              </a:r>
              <a:r>
                <a:rPr lang="pt-BR" sz="3200" dirty="0" smtClean="0">
                  <a:latin typeface="Bookman Old Style" pitchFamily="18" charset="0"/>
                </a:rPr>
                <a:t>elementos </a:t>
              </a:r>
              <a:r>
                <a:rPr lang="pt-BR" sz="3200" dirty="0">
                  <a:latin typeface="Bookman Old Style" pitchFamily="18" charset="0"/>
                </a:rPr>
                <a:t>de “Fábrica”</a:t>
              </a:r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914400" y="304800"/>
            <a:ext cx="8229600" cy="6761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CARDINALIDADE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62000" y="1865313"/>
            <a:ext cx="81534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pt-BR" sz="3200" dirty="0" smtClean="0">
                <a:latin typeface="Bookman Old Style" pitchFamily="18" charset="0"/>
              </a:rPr>
              <a:t>M:N</a:t>
            </a:r>
            <a:r>
              <a:rPr lang="pt-BR" sz="3200" dirty="0">
                <a:latin typeface="Bookman Old Style" pitchFamily="18" charset="0"/>
              </a:rPr>
              <a:t> </a:t>
            </a:r>
            <a:r>
              <a:rPr lang="pt-BR" sz="3200" dirty="0" smtClean="0">
                <a:latin typeface="Bookman Old Style" pitchFamily="18" charset="0"/>
              </a:rPr>
              <a:t>(muitos para muitos)</a:t>
            </a:r>
            <a:endParaRPr lang="pt-BR" sz="3200" dirty="0">
              <a:latin typeface="Bookman Old Style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28600" y="5229225"/>
            <a:ext cx="8915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pt-BR" sz="2800">
              <a:latin typeface="Bookman Old Style" pitchFamily="18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90600" y="5072063"/>
            <a:ext cx="79248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pt-BR" sz="3200" dirty="0">
                <a:latin typeface="Bookman Old Style" pitchFamily="18" charset="0"/>
              </a:rPr>
              <a:t>Não é </a:t>
            </a:r>
            <a:r>
              <a:rPr lang="pt-BR" sz="3200" dirty="0" smtClean="0">
                <a:latin typeface="Bookman Old Style" pitchFamily="18" charset="0"/>
              </a:rPr>
              <a:t>exigida </a:t>
            </a:r>
            <a:r>
              <a:rPr lang="pt-BR" sz="3200" dirty="0">
                <a:latin typeface="Bookman Old Style" pitchFamily="18" charset="0"/>
              </a:rPr>
              <a:t>a associação de todos os elementos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14400" y="304800"/>
            <a:ext cx="8229600" cy="6761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CARDINALIDADE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1692275" y="2579688"/>
            <a:ext cx="5183188" cy="2105025"/>
            <a:chOff x="1692275" y="2579688"/>
            <a:chExt cx="5183188" cy="2105025"/>
          </a:xfrm>
        </p:grpSpPr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1692275" y="2668588"/>
              <a:ext cx="1366838" cy="20161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5508625" y="2579688"/>
              <a:ext cx="1366838" cy="20161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2484438" y="3068638"/>
              <a:ext cx="144462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2566988" y="3513138"/>
              <a:ext cx="144462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2401888" y="3995738"/>
              <a:ext cx="144462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1979613" y="3644900"/>
              <a:ext cx="144462" cy="1444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6084888" y="3213100"/>
              <a:ext cx="144462" cy="1444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6011863" y="2781300"/>
              <a:ext cx="144462" cy="1444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" name="Oval 14"/>
            <p:cNvSpPr>
              <a:spLocks noChangeArrowheads="1"/>
            </p:cNvSpPr>
            <p:nvPr/>
          </p:nvSpPr>
          <p:spPr bwMode="auto">
            <a:xfrm>
              <a:off x="5795963" y="3644900"/>
              <a:ext cx="144462" cy="1444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6300788" y="3573463"/>
              <a:ext cx="144462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" name="Oval 16"/>
            <p:cNvSpPr>
              <a:spLocks noChangeArrowheads="1"/>
            </p:cNvSpPr>
            <p:nvPr/>
          </p:nvSpPr>
          <p:spPr bwMode="auto">
            <a:xfrm>
              <a:off x="6011863" y="4221163"/>
              <a:ext cx="144462" cy="1444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 flipV="1">
              <a:off x="2555875" y="2852738"/>
              <a:ext cx="3455988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V="1">
              <a:off x="2484438" y="3716338"/>
              <a:ext cx="3382962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2627313" y="3573463"/>
              <a:ext cx="345757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627313" y="3141663"/>
              <a:ext cx="3529012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H="1" flipV="1">
              <a:off x="2627313" y="3573463"/>
              <a:ext cx="324008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28600" y="5229225"/>
            <a:ext cx="8915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pt-BR" sz="2800">
              <a:latin typeface="Bookman Old Style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14400" y="304800"/>
            <a:ext cx="8229600" cy="6761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 smtClean="0"/>
              <a:t>AUTO-RELACIONAMENTO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914400" y="2768600"/>
            <a:ext cx="6934200" cy="1574800"/>
            <a:chOff x="396875" y="3078163"/>
            <a:chExt cx="4813300" cy="1574800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396875" y="3522663"/>
              <a:ext cx="230505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latin typeface="Bookman Old Style" pitchFamily="18" charset="0"/>
                </a:rPr>
                <a:t>VIGIA</a:t>
              </a:r>
            </a:p>
          </p:txBody>
        </p:sp>
        <p:sp>
          <p:nvSpPr>
            <p:cNvPr id="41" name="AutoShape 6"/>
            <p:cNvSpPr>
              <a:spLocks noChangeArrowheads="1"/>
            </p:cNvSpPr>
            <p:nvPr/>
          </p:nvSpPr>
          <p:spPr bwMode="auto">
            <a:xfrm>
              <a:off x="3995738" y="3078163"/>
              <a:ext cx="1214437" cy="121443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dirty="0">
                  <a:latin typeface="Bookman Old Style" pitchFamily="18" charset="0"/>
                </a:rPr>
                <a:t>        Supervisiona</a:t>
              </a:r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2700338" y="3644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H="1" flipV="1">
              <a:off x="2700338" y="4292600"/>
              <a:ext cx="1903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700338" y="3284538"/>
              <a:ext cx="3095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1</a:t>
              </a: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2698750" y="4286250"/>
              <a:ext cx="336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N</a:t>
              </a:r>
            </a:p>
          </p:txBody>
        </p:sp>
      </p:grp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38175" y="4694237"/>
            <a:ext cx="7591425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pt-BR" sz="3200" dirty="0" smtClean="0">
                <a:latin typeface="+mj-lt"/>
              </a:rPr>
              <a:t>Podem ser:  </a:t>
            </a:r>
            <a:r>
              <a:rPr lang="pt-BR" sz="3200" dirty="0">
                <a:latin typeface="+mj-lt"/>
              </a:rPr>
              <a:t>1:1, 1:N ou M:N</a:t>
            </a: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838200" y="1066800"/>
            <a:ext cx="7591425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pt-BR" sz="3200" dirty="0" smtClean="0">
                <a:latin typeface="+mj-lt"/>
              </a:rPr>
              <a:t>Ocorre quando relacionamos dois ou mais elementos de uma mesma entidade</a:t>
            </a:r>
            <a:endParaRPr lang="pt-BR" sz="3200" dirty="0">
              <a:latin typeface="+mj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304800"/>
            <a:ext cx="7848600" cy="6761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noProof="0" dirty="0" smtClean="0"/>
              <a:t>GRAU MÁXIMO E MÍNIMO DA CARDINALIDADE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914400" y="1295400"/>
            <a:ext cx="8001000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3200" dirty="0" smtClean="0">
                <a:latin typeface="+mj-lt"/>
              </a:rPr>
              <a:t>Grau Mínimo: </a:t>
            </a:r>
          </a:p>
          <a:p>
            <a:pPr marL="1143000" lvl="2" indent="-2286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3200" dirty="0" smtClean="0">
                <a:latin typeface="+mj-lt"/>
              </a:rPr>
              <a:t>Qual é o menor valor possível de participação do elementos?</a:t>
            </a:r>
          </a:p>
          <a:p>
            <a:pPr marL="1143000" lvl="2" indent="-2286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endParaRPr lang="pt-BR" sz="3200" dirty="0" smtClean="0">
              <a:latin typeface="+mj-lt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3200" dirty="0" smtClean="0">
                <a:latin typeface="+mj-lt"/>
              </a:rPr>
              <a:t>Grau Máximo </a:t>
            </a:r>
          </a:p>
          <a:p>
            <a:pPr marL="1143000" lvl="2" indent="-2286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3200" dirty="0" smtClean="0">
                <a:latin typeface="+mj-lt"/>
              </a:rPr>
              <a:t>Qual é o maior valor possível de participação do elementos?</a:t>
            </a:r>
            <a:endParaRPr lang="pt-BR" sz="3200" dirty="0">
              <a:latin typeface="+mj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304800"/>
            <a:ext cx="8001000" cy="6761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noProof="0" dirty="0" smtClean="0"/>
              <a:t>GRAU MÁXIMO E MÍNIMO DA CARDINALIDADE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33400" y="1371600"/>
            <a:ext cx="8347075" cy="2160587"/>
            <a:chOff x="396875" y="2636838"/>
            <a:chExt cx="8347075" cy="216058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96875" y="3417888"/>
              <a:ext cx="230505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ALUNO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511925" y="3382963"/>
              <a:ext cx="2232025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PROJETO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995738" y="3273425"/>
              <a:ext cx="1214437" cy="12144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Participa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2700338" y="386715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5148263" y="3889375"/>
              <a:ext cx="132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11188" y="3500438"/>
              <a:ext cx="215900" cy="2889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8316913" y="3860800"/>
              <a:ext cx="215900" cy="2889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684213" y="2636838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84213" y="2636838"/>
              <a:ext cx="547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459788" y="4292600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987675" y="4797425"/>
              <a:ext cx="5472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800725" y="3433763"/>
              <a:ext cx="5159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0:1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156325" y="2636838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755650" y="2708275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55650" y="2708275"/>
              <a:ext cx="5184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5940425" y="2708275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987675" y="4437063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8243888" y="429260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276600" y="4581525"/>
              <a:ext cx="4967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3276600" y="443706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919413" y="3986213"/>
              <a:ext cx="542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1:N</a:t>
              </a: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683220" y="4267200"/>
            <a:ext cx="8153400" cy="1905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Um aluno pode não participar de nenhum projeto</a:t>
            </a:r>
          </a:p>
          <a:p>
            <a:r>
              <a:rPr lang="pt-BR" sz="3200" dirty="0" smtClean="0"/>
              <a:t> ou no máximo de um projeto. </a:t>
            </a:r>
          </a:p>
          <a:p>
            <a:pPr>
              <a:buFont typeface="Arial" pitchFamily="34" charset="0"/>
              <a:buChar char="•"/>
            </a:pPr>
            <a:r>
              <a:rPr lang="pt-BR" sz="3200" dirty="0" smtClean="0"/>
              <a:t>Em um projeto deve haver pelo menos um aluno.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304800"/>
            <a:ext cx="7162800" cy="6761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noProof="0" dirty="0" smtClean="0"/>
              <a:t>GRAU DO RELACIONAMENTO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914400" y="1295400"/>
            <a:ext cx="800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smtClean="0"/>
              <a:t>Um </a:t>
            </a:r>
            <a:r>
              <a:rPr lang="en-US" sz="3200" dirty="0" err="1" smtClean="0"/>
              <a:t>tipo</a:t>
            </a:r>
            <a:r>
              <a:rPr lang="en-US" sz="3200" dirty="0" smtClean="0"/>
              <a:t> de </a:t>
            </a:r>
            <a:r>
              <a:rPr lang="en-US" sz="3200" dirty="0" err="1" smtClean="0"/>
              <a:t>relacionamento</a:t>
            </a:r>
            <a:r>
              <a:rPr lang="en-US" sz="3200" dirty="0" smtClean="0"/>
              <a:t> </a:t>
            </a:r>
            <a:r>
              <a:rPr lang="en-US" sz="3200" dirty="0" err="1" smtClean="0"/>
              <a:t>onde</a:t>
            </a:r>
            <a:r>
              <a:rPr lang="en-US" sz="3200" dirty="0" smtClean="0"/>
              <a:t> </a:t>
            </a:r>
            <a:r>
              <a:rPr lang="en-US" sz="3200" dirty="0" err="1" smtClean="0"/>
              <a:t>duas</a:t>
            </a:r>
            <a:r>
              <a:rPr lang="en-US" sz="3200" dirty="0" smtClean="0"/>
              <a:t> </a:t>
            </a:r>
            <a:r>
              <a:rPr lang="en-US" sz="3200" dirty="0" err="1" smtClean="0"/>
              <a:t>entidades</a:t>
            </a:r>
            <a:r>
              <a:rPr lang="en-US" sz="3200" dirty="0" smtClean="0"/>
              <a:t> </a:t>
            </a:r>
            <a:r>
              <a:rPr lang="en-US" sz="3200" dirty="0" err="1" smtClean="0"/>
              <a:t>participam</a:t>
            </a:r>
            <a:r>
              <a:rPr lang="en-US" sz="3200" dirty="0" smtClean="0"/>
              <a:t> do </a:t>
            </a:r>
            <a:r>
              <a:rPr lang="en-US" sz="3200" dirty="0" err="1" smtClean="0"/>
              <a:t>relacionamento</a:t>
            </a:r>
            <a:r>
              <a:rPr lang="en-US" sz="3200" dirty="0" smtClean="0"/>
              <a:t> </a:t>
            </a:r>
            <a:r>
              <a:rPr lang="en-US" sz="3200" dirty="0" err="1" smtClean="0"/>
              <a:t>chama</a:t>
            </a:r>
            <a:r>
              <a:rPr lang="en-US" sz="3200" dirty="0" smtClean="0"/>
              <a:t>-se </a:t>
            </a:r>
            <a:r>
              <a:rPr lang="en-US" sz="3200" b="1" dirty="0" err="1" smtClean="0"/>
              <a:t>binário</a:t>
            </a:r>
            <a:r>
              <a:rPr lang="en-US" sz="3200" dirty="0" smtClean="0"/>
              <a:t>.</a:t>
            </a: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r>
              <a:rPr lang="en-US" sz="3200" dirty="0" smtClean="0"/>
              <a:t>Um </a:t>
            </a:r>
            <a:r>
              <a:rPr lang="en-US" sz="3200" dirty="0" err="1" smtClean="0"/>
              <a:t>tipo</a:t>
            </a:r>
            <a:r>
              <a:rPr lang="en-US" sz="3200" dirty="0" smtClean="0"/>
              <a:t> de </a:t>
            </a:r>
            <a:r>
              <a:rPr lang="en-US" sz="3200" dirty="0" err="1" smtClean="0"/>
              <a:t>relacionamento</a:t>
            </a:r>
            <a:r>
              <a:rPr lang="en-US" sz="3200" dirty="0" smtClean="0"/>
              <a:t> </a:t>
            </a:r>
            <a:r>
              <a:rPr lang="en-US" sz="3200" dirty="0" err="1" smtClean="0"/>
              <a:t>onde</a:t>
            </a:r>
            <a:r>
              <a:rPr lang="en-US" sz="3200" dirty="0" smtClean="0"/>
              <a:t> </a:t>
            </a:r>
            <a:r>
              <a:rPr lang="en-US" sz="3200" dirty="0" err="1" smtClean="0"/>
              <a:t>três</a:t>
            </a:r>
            <a:r>
              <a:rPr lang="en-US" sz="3200" dirty="0" smtClean="0"/>
              <a:t> </a:t>
            </a:r>
            <a:r>
              <a:rPr lang="en-US" sz="3200" dirty="0" err="1" smtClean="0"/>
              <a:t>entidades</a:t>
            </a:r>
            <a:r>
              <a:rPr lang="en-US" sz="3200" dirty="0" smtClean="0"/>
              <a:t> </a:t>
            </a:r>
            <a:r>
              <a:rPr lang="en-US" sz="3200" dirty="0" err="1" smtClean="0"/>
              <a:t>participam</a:t>
            </a:r>
            <a:r>
              <a:rPr lang="en-US" sz="3200" dirty="0" smtClean="0"/>
              <a:t> do </a:t>
            </a:r>
            <a:r>
              <a:rPr lang="en-US" sz="3200" dirty="0" err="1" smtClean="0"/>
              <a:t>relacionamento</a:t>
            </a:r>
            <a:r>
              <a:rPr lang="en-US" sz="3200" dirty="0" smtClean="0"/>
              <a:t> </a:t>
            </a:r>
            <a:r>
              <a:rPr lang="en-US" sz="3200" dirty="0" err="1" smtClean="0"/>
              <a:t>chama</a:t>
            </a:r>
            <a:r>
              <a:rPr lang="en-US" sz="3200" dirty="0" smtClean="0"/>
              <a:t>-se </a:t>
            </a:r>
            <a:r>
              <a:rPr lang="en-US" sz="3200" b="1" dirty="0" err="1" smtClean="0"/>
              <a:t>ternário</a:t>
            </a:r>
            <a:r>
              <a:rPr lang="en-US" sz="3200" dirty="0" smtClean="0"/>
              <a:t> </a:t>
            </a:r>
            <a:r>
              <a:rPr lang="en-US" sz="3200" dirty="0" err="1" smtClean="0"/>
              <a:t>ou</a:t>
            </a:r>
            <a:r>
              <a:rPr lang="en-US" sz="3200" dirty="0" smtClean="0"/>
              <a:t> </a:t>
            </a:r>
            <a:r>
              <a:rPr lang="en-US" sz="3200" b="1" dirty="0" err="1" smtClean="0"/>
              <a:t>terciário</a:t>
            </a:r>
            <a:r>
              <a:rPr lang="en-US" sz="3200" dirty="0" smtClean="0"/>
              <a:t>.</a:t>
            </a:r>
          </a:p>
          <a:p>
            <a:pPr lvl="1" indent="-457200" algn="just">
              <a:buFont typeface="Arial"/>
              <a:buChar char="•"/>
            </a:pPr>
            <a:endParaRPr lang="en-US" sz="3200" dirty="0" smtClean="0"/>
          </a:p>
          <a:p>
            <a:pPr lvl="1" indent="-457200" algn="just">
              <a:buFont typeface="Arial"/>
              <a:buChar char="•"/>
            </a:pPr>
            <a:r>
              <a:rPr lang="en-US" sz="3200" dirty="0" smtClean="0"/>
              <a:t>Um </a:t>
            </a:r>
            <a:r>
              <a:rPr lang="en-US" sz="3200" dirty="0" err="1" smtClean="0"/>
              <a:t>tipo</a:t>
            </a:r>
            <a:r>
              <a:rPr lang="en-US" sz="3200" dirty="0" smtClean="0"/>
              <a:t> de </a:t>
            </a:r>
            <a:r>
              <a:rPr lang="en-US" sz="3200" dirty="0" err="1" smtClean="0"/>
              <a:t>relacionamento</a:t>
            </a:r>
            <a:r>
              <a:rPr lang="en-US" sz="3200" dirty="0" smtClean="0"/>
              <a:t> </a:t>
            </a:r>
            <a:r>
              <a:rPr lang="en-US" sz="3200" dirty="0" err="1" smtClean="0"/>
              <a:t>onde</a:t>
            </a:r>
            <a:r>
              <a:rPr lang="en-US" sz="3200" dirty="0" smtClean="0"/>
              <a:t> </a:t>
            </a:r>
            <a:r>
              <a:rPr lang="en-US" sz="3200" dirty="0" err="1" smtClean="0"/>
              <a:t>quatro</a:t>
            </a:r>
            <a:r>
              <a:rPr lang="en-US" sz="3200" dirty="0" smtClean="0"/>
              <a:t> </a:t>
            </a:r>
            <a:r>
              <a:rPr lang="en-US" sz="3200" dirty="0" err="1" smtClean="0"/>
              <a:t>ou</a:t>
            </a:r>
            <a:r>
              <a:rPr lang="en-US" sz="3200" dirty="0" smtClean="0"/>
              <a:t> </a:t>
            </a:r>
            <a:r>
              <a:rPr lang="en-US" sz="3200" dirty="0" err="1" smtClean="0"/>
              <a:t>mais</a:t>
            </a:r>
            <a:r>
              <a:rPr lang="en-US" sz="3200" dirty="0" smtClean="0"/>
              <a:t> </a:t>
            </a:r>
            <a:r>
              <a:rPr lang="en-US" sz="3200" dirty="0" err="1" smtClean="0"/>
              <a:t>entidade</a:t>
            </a:r>
            <a:r>
              <a:rPr lang="en-US" sz="3200" dirty="0" smtClean="0"/>
              <a:t> </a:t>
            </a:r>
            <a:r>
              <a:rPr lang="en-US" sz="3200" dirty="0" err="1" smtClean="0"/>
              <a:t>participam</a:t>
            </a:r>
            <a:r>
              <a:rPr lang="en-US" sz="3200" dirty="0" smtClean="0"/>
              <a:t> do </a:t>
            </a:r>
            <a:r>
              <a:rPr lang="en-US" sz="3200" dirty="0" err="1" smtClean="0"/>
              <a:t>relacionamento</a:t>
            </a:r>
            <a:r>
              <a:rPr lang="en-US" sz="3200" dirty="0" smtClean="0"/>
              <a:t> </a:t>
            </a:r>
            <a:r>
              <a:rPr lang="en-US" sz="3200" dirty="0" err="1" smtClean="0"/>
              <a:t>chama</a:t>
            </a:r>
            <a:r>
              <a:rPr lang="en-US" sz="3200" dirty="0" smtClean="0"/>
              <a:t>-se </a:t>
            </a:r>
            <a:r>
              <a:rPr lang="en-US" sz="3200" b="1" dirty="0" smtClean="0"/>
              <a:t>N-</a:t>
            </a:r>
            <a:r>
              <a:rPr lang="en-US" sz="3200" b="1" dirty="0" err="1" smtClean="0"/>
              <a:t>nário</a:t>
            </a:r>
            <a:endParaRPr lang="en-US" sz="3200" b="1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b="1" dirty="0" smtClean="0"/>
              <a:t>GRAU DO RELACIONAMENTO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 descr="Captura de Tela 2014-02-13 às 14.10.3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990600"/>
            <a:ext cx="5562600" cy="56292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6252935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b="1" dirty="0" smtClean="0"/>
              <a:t>GRAU DO RELACIONAMENTO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47750" y="2849563"/>
            <a:ext cx="230505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 dirty="0"/>
              <a:t>EMPREGADO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62801" y="2814638"/>
            <a:ext cx="17526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EMPRESA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46613" y="2705100"/>
            <a:ext cx="1214437" cy="1214438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Trabalha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494088" y="2778125"/>
            <a:ext cx="338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518275" y="284956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pt-BR"/>
              <a:t>N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256213" y="3929063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114800" y="5029200"/>
            <a:ext cx="230505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 dirty="0"/>
              <a:t>CARGO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294313" y="4649788"/>
            <a:ext cx="338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351213" y="32988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799138" y="3321050"/>
            <a:ext cx="132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Oval Callout 1"/>
          <p:cNvSpPr/>
          <p:nvPr/>
        </p:nvSpPr>
        <p:spPr>
          <a:xfrm>
            <a:off x="4267200" y="1143000"/>
            <a:ext cx="4343400" cy="1219200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ESSE É UM RELACIONAMENTO TERNÁRIO</a:t>
            </a:r>
            <a:endParaRPr lang="pt-BR" dirty="0"/>
          </a:p>
        </p:txBody>
      </p:sp>
      <p:sp>
        <p:nvSpPr>
          <p:cNvPr id="16" name="Oval Callout 15"/>
          <p:cNvSpPr/>
          <p:nvPr/>
        </p:nvSpPr>
        <p:spPr>
          <a:xfrm>
            <a:off x="762000" y="4191000"/>
            <a:ext cx="2590800" cy="1219200"/>
          </a:xfrm>
          <a:prstGeom prst="wedgeEllipseCallout">
            <a:avLst>
              <a:gd name="adj1" fmla="val 103640"/>
              <a:gd name="adj2" fmla="val -9238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EITA FICOU ESTRANHO !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848841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AGREGAÇÃO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err="1"/>
              <a:t>Denota</a:t>
            </a:r>
            <a:r>
              <a:rPr lang="en-US" sz="3200" dirty="0"/>
              <a:t> a </a:t>
            </a:r>
            <a:r>
              <a:rPr lang="en-US" sz="3200" dirty="0" err="1"/>
              <a:t>existência</a:t>
            </a:r>
            <a:r>
              <a:rPr lang="en-US" sz="3200" dirty="0"/>
              <a:t> de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junção</a:t>
            </a:r>
            <a:r>
              <a:rPr lang="en-US" sz="3200" dirty="0"/>
              <a:t> de </a:t>
            </a:r>
            <a:r>
              <a:rPr lang="en-US" sz="3200" dirty="0" err="1"/>
              <a:t>elementos</a:t>
            </a:r>
            <a:r>
              <a:rPr lang="en-US" sz="3200" dirty="0"/>
              <a:t> </a:t>
            </a:r>
            <a:r>
              <a:rPr lang="en-US" sz="3200" dirty="0" err="1"/>
              <a:t>através</a:t>
            </a:r>
            <a:r>
              <a:rPr lang="en-US" sz="3200" dirty="0"/>
              <a:t> de um </a:t>
            </a:r>
            <a:r>
              <a:rPr lang="en-US" sz="3200" dirty="0" err="1"/>
              <a:t>relacionamento</a:t>
            </a:r>
            <a:r>
              <a:rPr lang="en-US" sz="3200" dirty="0"/>
              <a:t>, e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permite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essa</a:t>
            </a:r>
            <a:r>
              <a:rPr lang="en-US" sz="3200" dirty="0"/>
              <a:t> </a:t>
            </a:r>
            <a:r>
              <a:rPr lang="en-US" sz="3200" dirty="0" err="1"/>
              <a:t>junção</a:t>
            </a:r>
            <a:r>
              <a:rPr lang="en-US" sz="3200" dirty="0"/>
              <a:t> </a:t>
            </a:r>
            <a:r>
              <a:rPr lang="en-US" sz="3200" dirty="0" err="1"/>
              <a:t>seja</a:t>
            </a:r>
            <a:r>
              <a:rPr lang="en-US" sz="3200" dirty="0"/>
              <a:t> </a:t>
            </a:r>
            <a:r>
              <a:rPr lang="en-US" sz="3200" dirty="0" err="1"/>
              <a:t>percebida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 um novo </a:t>
            </a:r>
            <a:r>
              <a:rPr lang="en-US" sz="3200" dirty="0" err="1"/>
              <a:t>elemento</a:t>
            </a:r>
            <a:r>
              <a:rPr lang="en-US" sz="3200" dirty="0"/>
              <a:t> a </a:t>
            </a:r>
            <a:r>
              <a:rPr lang="en-US" sz="3200" dirty="0" err="1"/>
              <a:t>ser</a:t>
            </a:r>
            <a:r>
              <a:rPr lang="en-US" sz="3200" dirty="0"/>
              <a:t>,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sua</a:t>
            </a:r>
            <a:r>
              <a:rPr lang="en-US" sz="3200" dirty="0"/>
              <a:t> </a:t>
            </a:r>
            <a:r>
              <a:rPr lang="en-US" sz="3200" dirty="0" err="1"/>
              <a:t>vez</a:t>
            </a:r>
            <a:r>
              <a:rPr lang="en-US" sz="3200" dirty="0"/>
              <a:t>, </a:t>
            </a:r>
            <a:r>
              <a:rPr lang="en-US" sz="3200" dirty="0" err="1"/>
              <a:t>relacionado</a:t>
            </a:r>
            <a:r>
              <a:rPr lang="en-US" sz="3200" dirty="0"/>
              <a:t> a outro </a:t>
            </a:r>
            <a:r>
              <a:rPr lang="en-US" sz="3200" dirty="0" err="1" smtClean="0"/>
              <a:t>elemento</a:t>
            </a:r>
            <a:r>
              <a:rPr lang="en-US" sz="32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67231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AGREGAÇÃO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5350" y="2316163"/>
            <a:ext cx="230505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 dirty="0"/>
              <a:t>EMPREGADO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10401" y="2281238"/>
            <a:ext cx="17526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EMPRESA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94213" y="2171700"/>
            <a:ext cx="1214437" cy="1214438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Trabalha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41688" y="2244725"/>
            <a:ext cx="338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365875" y="231616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pt-BR"/>
              <a:t>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114800" y="5791200"/>
            <a:ext cx="230505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 dirty="0"/>
              <a:t>CARGO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198813" y="2765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646738" y="2787650"/>
            <a:ext cx="132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4114800" y="1981200"/>
            <a:ext cx="2057400" cy="1676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294312" y="5426075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pt-BR"/>
              <a:t>1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5149850" y="3657600"/>
            <a:ext cx="0" cy="7649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149850" y="4921250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4648200" y="4419600"/>
            <a:ext cx="1008062" cy="6096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 dirty="0"/>
              <a:t>ocupa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724400" y="3810000"/>
            <a:ext cx="338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2" name="Oval Callout 21"/>
          <p:cNvSpPr/>
          <p:nvPr/>
        </p:nvSpPr>
        <p:spPr>
          <a:xfrm>
            <a:off x="762000" y="4191000"/>
            <a:ext cx="2590800" cy="1219200"/>
          </a:xfrm>
          <a:prstGeom prst="wedgeEllipseCallout">
            <a:avLst>
              <a:gd name="adj1" fmla="val 103640"/>
              <a:gd name="adj2" fmla="val -9238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AGORA SIM MELHOROU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088364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PROCESSO DE MODELAGEM DE DADOS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4" name="Grupo 3"/>
          <p:cNvGrpSpPr/>
          <p:nvPr/>
        </p:nvGrpSpPr>
        <p:grpSpPr>
          <a:xfrm>
            <a:off x="1524000" y="990600"/>
            <a:ext cx="5807075" cy="5626100"/>
            <a:chOff x="1736725" y="1219200"/>
            <a:chExt cx="5807075" cy="56261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618038" y="2830513"/>
              <a:ext cx="29257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latin typeface="Arial" charset="0"/>
                </a:rPr>
                <a:t>Requisitos de Dados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968875" y="3511550"/>
              <a:ext cx="22733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Arial" charset="0"/>
                </a:rPr>
                <a:t>Projeto Conceitual 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968875" y="4699000"/>
              <a:ext cx="2254250" cy="349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Arial" charset="0"/>
                </a:rPr>
                <a:t>Projeto Lógico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949825" y="5918200"/>
              <a:ext cx="2254250" cy="349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Arial" charset="0"/>
                </a:rPr>
                <a:t>Projeto Físico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933950" y="4129088"/>
              <a:ext cx="20764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i="1">
                  <a:latin typeface="Arial" charset="0"/>
                </a:rPr>
                <a:t>Modelo Conceitual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162550" y="6478588"/>
              <a:ext cx="1606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i="1">
                  <a:latin typeface="Arial" charset="0"/>
                </a:rPr>
                <a:t>Modelo Físico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099050" y="5278438"/>
              <a:ext cx="1670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i="1">
                  <a:latin typeface="Arial" charset="0"/>
                </a:rPr>
                <a:t>Modelo Lógico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29325" y="321945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048375" y="442595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6067425" y="507365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6067425" y="56070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6086475" y="629285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048375" y="390525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930775" y="2032000"/>
              <a:ext cx="2273300" cy="596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Arial" charset="0"/>
                </a:rPr>
                <a:t>Coleta e Análise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Arial" charset="0"/>
                </a:rPr>
                <a:t>de Requisitos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029325" y="2654300"/>
              <a:ext cx="0" cy="266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4956175" y="1219200"/>
              <a:ext cx="2260600" cy="584200"/>
            </a:xfrm>
            <a:prstGeom prst="star16">
              <a:avLst>
                <a:gd name="adj" fmla="val 37500"/>
              </a:avLst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Mini-</a:t>
              </a:r>
              <a:r>
                <a:rPr lang="en-US" sz="2000" dirty="0" err="1">
                  <a:solidFill>
                    <a:srgbClr val="FF0000"/>
                  </a:solidFill>
                  <a:latin typeface="Arial" charset="0"/>
                </a:rPr>
                <a:t>Mundo</a:t>
              </a:r>
              <a:endParaRPr lang="en-US" sz="2000" dirty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6010275" y="17780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736725" y="4413250"/>
              <a:ext cx="32575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044700" y="3608388"/>
              <a:ext cx="15811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Independente</a:t>
              </a: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de SGBD</a:t>
              </a:r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044700" y="4503738"/>
              <a:ext cx="17589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Específico para</a:t>
              </a: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um  SGBD</a:t>
              </a:r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898650" y="2057400"/>
              <a:ext cx="18621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FF0000"/>
                  </a:solidFill>
                  <a:latin typeface="Arial" charset="0"/>
                </a:rPr>
                <a:t>Foco: dados</a:t>
              </a:r>
              <a:endParaRPr lang="en-US" sz="24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1760538" y="3473450"/>
              <a:ext cx="0" cy="933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760538" y="4432300"/>
              <a:ext cx="0" cy="933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4938025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SIMULTANEIDADE DE RELACIONAMENTOS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295401"/>
            <a:ext cx="8001000" cy="34289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Relacionamentos</a:t>
            </a:r>
            <a:r>
              <a:rPr lang="en-US" sz="3200" dirty="0" smtClean="0"/>
              <a:t> </a:t>
            </a:r>
            <a:r>
              <a:rPr lang="en-US" sz="3200" dirty="0" err="1" smtClean="0"/>
              <a:t>independentes</a:t>
            </a:r>
            <a:r>
              <a:rPr lang="en-US" sz="3200" dirty="0" smtClean="0"/>
              <a:t> (</a:t>
            </a:r>
            <a:r>
              <a:rPr lang="en-US" sz="3200" dirty="0" err="1" smtClean="0"/>
              <a:t>maioria</a:t>
            </a:r>
            <a:r>
              <a:rPr lang="en-US" sz="3200" dirty="0" smtClean="0"/>
              <a:t>)</a:t>
            </a:r>
          </a:p>
          <a:p>
            <a:pPr lvl="1" indent="-457200" algn="just">
              <a:buFont typeface="Arial"/>
              <a:buChar char="•"/>
            </a:pPr>
            <a:endParaRPr lang="en-US" sz="2000" dirty="0" smtClean="0"/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Relacionamentos</a:t>
            </a:r>
            <a:r>
              <a:rPr lang="en-US" sz="3200" dirty="0" smtClean="0"/>
              <a:t> </a:t>
            </a:r>
            <a:r>
              <a:rPr lang="en-US" sz="3200" dirty="0" err="1" smtClean="0"/>
              <a:t>exclusivos</a:t>
            </a:r>
            <a:endParaRPr lang="en-US" sz="3200" dirty="0" smtClean="0"/>
          </a:p>
          <a:p>
            <a:pPr lvl="2" indent="-457200" algn="just">
              <a:buFont typeface="Arial"/>
              <a:buChar char="•"/>
            </a:pPr>
            <a:r>
              <a:rPr lang="en-US" sz="3200" dirty="0" smtClean="0"/>
              <a:t>A </a:t>
            </a:r>
            <a:r>
              <a:rPr lang="en-US" sz="3200" dirty="0" err="1" smtClean="0"/>
              <a:t>existência</a:t>
            </a:r>
            <a:r>
              <a:rPr lang="en-US" sz="3200" dirty="0" smtClean="0"/>
              <a:t> de um </a:t>
            </a:r>
            <a:r>
              <a:rPr lang="en-US" sz="3200" dirty="0" err="1" smtClean="0"/>
              <a:t>exclui</a:t>
            </a:r>
            <a:r>
              <a:rPr lang="en-US" sz="3200" dirty="0" smtClean="0"/>
              <a:t> a </a:t>
            </a:r>
            <a:r>
              <a:rPr lang="en-US" sz="3200" dirty="0" err="1" smtClean="0"/>
              <a:t>existência</a:t>
            </a:r>
            <a:r>
              <a:rPr lang="en-US" sz="3200" dirty="0" smtClean="0"/>
              <a:t> do </a:t>
            </a:r>
            <a:r>
              <a:rPr lang="en-US" sz="3200" dirty="0" err="1" smtClean="0"/>
              <a:t>outro</a:t>
            </a:r>
            <a:endParaRPr lang="en-US" sz="3200" dirty="0" smtClean="0"/>
          </a:p>
          <a:p>
            <a:pPr lvl="2" indent="-457200" algn="just">
              <a:buFont typeface="Arial"/>
              <a:buChar char="•"/>
            </a:pPr>
            <a:r>
              <a:rPr lang="en-US" sz="3200" dirty="0" smtClean="0"/>
              <a:t>Ex: </a:t>
            </a:r>
            <a:r>
              <a:rPr lang="en-US" sz="3200" dirty="0" err="1" smtClean="0"/>
              <a:t>Obra</a:t>
            </a:r>
            <a:r>
              <a:rPr lang="en-US" sz="3200" dirty="0" smtClean="0"/>
              <a:t> é </a:t>
            </a:r>
            <a:r>
              <a:rPr lang="en-US" sz="3200" dirty="0" err="1" smtClean="0"/>
              <a:t>financiada</a:t>
            </a:r>
            <a:r>
              <a:rPr lang="en-US" sz="3200" dirty="0" smtClean="0"/>
              <a:t> </a:t>
            </a:r>
            <a:r>
              <a:rPr lang="en-US" sz="3200" dirty="0" err="1" smtClean="0"/>
              <a:t>pelo</a:t>
            </a:r>
            <a:r>
              <a:rPr lang="en-US" sz="3200" dirty="0" smtClean="0"/>
              <a:t> </a:t>
            </a:r>
            <a:r>
              <a:rPr lang="en-US" sz="3200" dirty="0" err="1" smtClean="0"/>
              <a:t>município</a:t>
            </a:r>
            <a:r>
              <a:rPr lang="en-US" sz="3200" dirty="0" smtClean="0"/>
              <a:t> </a:t>
            </a:r>
            <a:r>
              <a:rPr lang="en-US" sz="3200" dirty="0" err="1" smtClean="0"/>
              <a:t>ou</a:t>
            </a:r>
            <a:r>
              <a:rPr lang="en-US" sz="3200" dirty="0" smtClean="0"/>
              <a:t> </a:t>
            </a:r>
            <a:r>
              <a:rPr lang="en-US" sz="3200" dirty="0" err="1" smtClean="0"/>
              <a:t>pelo</a:t>
            </a:r>
            <a:r>
              <a:rPr lang="en-US" sz="3200" dirty="0" smtClean="0"/>
              <a:t> </a:t>
            </a:r>
            <a:r>
              <a:rPr lang="en-US" sz="3200" dirty="0" err="1" smtClean="0"/>
              <a:t>estado</a:t>
            </a:r>
            <a:r>
              <a:rPr lang="en-US" sz="3200" dirty="0" smtClean="0"/>
              <a:t> (</a:t>
            </a:r>
            <a:r>
              <a:rPr lang="en-US" sz="3200" dirty="0" err="1" smtClean="0"/>
              <a:t>nunca</a:t>
            </a:r>
            <a:r>
              <a:rPr lang="en-US" sz="3200" dirty="0" smtClean="0"/>
              <a:t> </a:t>
            </a:r>
            <a:r>
              <a:rPr lang="en-US" sz="3200" dirty="0" err="1" smtClean="0"/>
              <a:t>pelos</a:t>
            </a:r>
            <a:r>
              <a:rPr lang="en-US" sz="3200" dirty="0" smtClean="0"/>
              <a:t> </a:t>
            </a:r>
            <a:r>
              <a:rPr lang="en-US" sz="3200" dirty="0" err="1" smtClean="0"/>
              <a:t>dois</a:t>
            </a:r>
            <a:r>
              <a:rPr lang="en-US" sz="3200" dirty="0" smtClean="0"/>
              <a:t>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371599" y="4800599"/>
            <a:ext cx="7377113" cy="1535113"/>
            <a:chOff x="396875" y="3616325"/>
            <a:chExt cx="8351838" cy="27193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96875" y="3760788"/>
              <a:ext cx="230505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dirty="0"/>
                <a:t>OBRA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511925" y="3725863"/>
              <a:ext cx="2232025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MUNICIPIO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995738" y="3616325"/>
              <a:ext cx="1214437" cy="12144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Financiada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2700338" y="421005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5148263" y="4232275"/>
              <a:ext cx="132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516688" y="5280025"/>
              <a:ext cx="2232025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ESTADO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4019550" y="5121275"/>
              <a:ext cx="1214438" cy="12144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/>
                <a:t>Financiada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5172075" y="5737225"/>
              <a:ext cx="132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835150" y="5734050"/>
              <a:ext cx="2160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1835150" y="4652963"/>
              <a:ext cx="0" cy="1081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987675" y="3716338"/>
              <a:ext cx="0" cy="2520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277852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EXERCÍCIO DE MODELAGEM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295401"/>
            <a:ext cx="8001000" cy="5334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3200" dirty="0" smtClean="0"/>
              <a:t>Todo paciente que é internado no hospital “Boa Saúde” precisa ser cadastrado no Sistema. O Hospital possui 60 apartamentos que podem possuir mais de um leito. Cada paciente é internado em um leito e é atendido por determinados médicos e enfermeiros. Cada enfermeiro possui um enfermeiro chefe. É importante para o sistema controlar os internamentos dos seus pacientes (Data de entrada, saída, hora de entrada e saída, </a:t>
            </a:r>
            <a:r>
              <a:rPr lang="pt-BR" sz="3200" dirty="0" err="1" smtClean="0"/>
              <a:t>etc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77852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GENERALIZAÇÃO E </a:t>
            </a:r>
            <a:r>
              <a:rPr lang="en-US" b="1" dirty="0" smtClean="0"/>
              <a:t>ESPECIALIZAÇÃO</a:t>
            </a: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914400" y="1295401"/>
            <a:ext cx="8001000" cy="5334000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/>
              <a:t>O </a:t>
            </a:r>
            <a:r>
              <a:rPr lang="en-US" sz="3200" dirty="0" err="1"/>
              <a:t>conceito</a:t>
            </a:r>
            <a:r>
              <a:rPr lang="en-US" sz="3200" dirty="0"/>
              <a:t> de Gen-</a:t>
            </a:r>
            <a:r>
              <a:rPr lang="en-US" sz="3200" dirty="0" err="1"/>
              <a:t>Esp</a:t>
            </a:r>
            <a:r>
              <a:rPr lang="en-US" sz="3200" dirty="0"/>
              <a:t> </a:t>
            </a:r>
            <a:r>
              <a:rPr lang="en-US" sz="3200" dirty="0" err="1"/>
              <a:t>está</a:t>
            </a:r>
            <a:r>
              <a:rPr lang="en-US" sz="3200" dirty="0"/>
              <a:t> </a:t>
            </a:r>
            <a:r>
              <a:rPr lang="en-US" sz="3200" dirty="0" err="1"/>
              <a:t>associado</a:t>
            </a:r>
            <a:r>
              <a:rPr lang="en-US" sz="3200" dirty="0"/>
              <a:t> </a:t>
            </a:r>
            <a:r>
              <a:rPr lang="en-US" sz="3200" dirty="0" err="1"/>
              <a:t>ao</a:t>
            </a:r>
            <a:r>
              <a:rPr lang="en-US" sz="3200" dirty="0"/>
              <a:t> </a:t>
            </a:r>
            <a:r>
              <a:rPr lang="en-US" sz="3200" dirty="0" err="1"/>
              <a:t>conceito</a:t>
            </a:r>
            <a:r>
              <a:rPr lang="en-US" sz="3200" dirty="0"/>
              <a:t> de </a:t>
            </a:r>
            <a:r>
              <a:rPr lang="en-US" sz="3200" dirty="0" err="1"/>
              <a:t>herança</a:t>
            </a:r>
            <a:r>
              <a:rPr lang="en-US" sz="3200" dirty="0"/>
              <a:t> de </a:t>
            </a:r>
            <a:r>
              <a:rPr lang="en-US" sz="3200" dirty="0" err="1"/>
              <a:t>características</a:t>
            </a:r>
            <a:r>
              <a:rPr lang="en-US" sz="3200" dirty="0" smtClean="0"/>
              <a:t>.</a:t>
            </a: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r>
              <a:rPr lang="en-US" sz="3200" dirty="0"/>
              <a:t>A </a:t>
            </a:r>
            <a:r>
              <a:rPr lang="en-US" sz="3200" dirty="0" err="1"/>
              <a:t>estrutura</a:t>
            </a:r>
            <a:r>
              <a:rPr lang="en-US" sz="3200" dirty="0"/>
              <a:t> é </a:t>
            </a:r>
            <a:r>
              <a:rPr lang="en-US" sz="3200" dirty="0" err="1"/>
              <a:t>composta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entidade</a:t>
            </a:r>
            <a:r>
              <a:rPr lang="en-US" sz="3200" dirty="0"/>
              <a:t> </a:t>
            </a:r>
            <a:r>
              <a:rPr lang="en-US" sz="3200" dirty="0" err="1"/>
              <a:t>generalizada</a:t>
            </a:r>
            <a:r>
              <a:rPr lang="en-US" sz="3200" dirty="0"/>
              <a:t> (</a:t>
            </a:r>
            <a:r>
              <a:rPr lang="en-US" sz="3200" dirty="0" err="1"/>
              <a:t>pai</a:t>
            </a:r>
            <a:r>
              <a:rPr lang="en-US" sz="3200" dirty="0"/>
              <a:t>) e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entidades</a:t>
            </a:r>
            <a:r>
              <a:rPr lang="en-US" sz="3200" dirty="0"/>
              <a:t> </a:t>
            </a:r>
            <a:r>
              <a:rPr lang="en-US" sz="3200" dirty="0" err="1"/>
              <a:t>especializadas</a:t>
            </a:r>
            <a:r>
              <a:rPr lang="en-US" sz="3200" dirty="0"/>
              <a:t> (</a:t>
            </a:r>
            <a:r>
              <a:rPr lang="en-US" sz="3200" dirty="0" err="1"/>
              <a:t>filhas</a:t>
            </a:r>
            <a:r>
              <a:rPr lang="en-US" sz="3200" dirty="0" smtClean="0"/>
              <a:t>)</a:t>
            </a: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r>
              <a:rPr lang="en-US" sz="3200" dirty="0"/>
              <a:t>Os </a:t>
            </a:r>
            <a:r>
              <a:rPr lang="en-US" sz="3200" dirty="0" err="1"/>
              <a:t>elementos</a:t>
            </a:r>
            <a:r>
              <a:rPr lang="en-US" sz="3200" dirty="0"/>
              <a:t> da </a:t>
            </a:r>
            <a:r>
              <a:rPr lang="en-US" sz="3200" dirty="0" err="1"/>
              <a:t>entidade</a:t>
            </a:r>
            <a:r>
              <a:rPr lang="en-US" sz="3200" dirty="0"/>
              <a:t> </a:t>
            </a:r>
            <a:r>
              <a:rPr lang="en-US" sz="3200" dirty="0" err="1"/>
              <a:t>especializada</a:t>
            </a:r>
            <a:r>
              <a:rPr lang="en-US" sz="3200" dirty="0"/>
              <a:t> </a:t>
            </a:r>
            <a:r>
              <a:rPr lang="en-US" sz="3200" dirty="0" err="1"/>
              <a:t>herdam</a:t>
            </a:r>
            <a:r>
              <a:rPr lang="en-US" sz="3200" dirty="0"/>
              <a:t> </a:t>
            </a:r>
            <a:r>
              <a:rPr lang="en-US" sz="3200" dirty="0" err="1"/>
              <a:t>propriedades</a:t>
            </a:r>
            <a:r>
              <a:rPr lang="en-US" sz="3200" dirty="0"/>
              <a:t> da </a:t>
            </a:r>
            <a:r>
              <a:rPr lang="en-US" sz="3200" dirty="0" err="1"/>
              <a:t>entidade</a:t>
            </a:r>
            <a:r>
              <a:rPr lang="en-US" sz="3200" dirty="0"/>
              <a:t> </a:t>
            </a:r>
            <a:r>
              <a:rPr lang="en-US" sz="3200" dirty="0" err="1"/>
              <a:t>generalizada</a:t>
            </a:r>
            <a:r>
              <a:rPr lang="en-US" sz="3200" dirty="0"/>
              <a:t> </a:t>
            </a:r>
            <a:r>
              <a:rPr lang="en-US" sz="3200" dirty="0" err="1"/>
              <a:t>além</a:t>
            </a:r>
            <a:r>
              <a:rPr lang="en-US" sz="3200" dirty="0"/>
              <a:t> de </a:t>
            </a:r>
            <a:r>
              <a:rPr lang="en-US" sz="3200" dirty="0" err="1"/>
              <a:t>possuírem</a:t>
            </a:r>
            <a:r>
              <a:rPr lang="en-US" sz="3200" dirty="0"/>
              <a:t> </a:t>
            </a:r>
            <a:r>
              <a:rPr lang="en-US" sz="3200" dirty="0" err="1"/>
              <a:t>suas</a:t>
            </a:r>
            <a:r>
              <a:rPr lang="en-US" sz="3200" dirty="0"/>
              <a:t> </a:t>
            </a:r>
            <a:r>
              <a:rPr lang="en-US" sz="3200" dirty="0" err="1"/>
              <a:t>características</a:t>
            </a:r>
            <a:r>
              <a:rPr lang="en-US" sz="3200" dirty="0"/>
              <a:t> </a:t>
            </a:r>
            <a:r>
              <a:rPr lang="en-US" sz="3200" dirty="0" err="1"/>
              <a:t>próprias</a:t>
            </a:r>
            <a:r>
              <a:rPr lang="en-US" sz="3200" dirty="0" smtClean="0"/>
              <a:t>.</a:t>
            </a: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ser</a:t>
            </a:r>
            <a:r>
              <a:rPr lang="en-US" sz="3200" dirty="0"/>
              <a:t> </a:t>
            </a:r>
            <a:r>
              <a:rPr lang="en-US" sz="3200" dirty="0" err="1"/>
              <a:t>parcial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total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77852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GENERALIZAÇÃO E </a:t>
            </a:r>
            <a:r>
              <a:rPr lang="en-US" b="1" dirty="0" smtClean="0"/>
              <a:t>ESPECIALIZAÇÃO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49312" y="4378325"/>
            <a:ext cx="27305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 dirty="0" smtClean="0"/>
              <a:t>FÍSICA</a:t>
            </a:r>
            <a:endParaRPr lang="pt-BR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249987" y="4378325"/>
            <a:ext cx="2447925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 dirty="0" smtClean="0"/>
              <a:t>JURÍDICA</a:t>
            </a:r>
            <a:endParaRPr lang="pt-BR" dirty="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581400" y="1828800"/>
            <a:ext cx="230505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 dirty="0" smtClean="0"/>
              <a:t>PESSOA</a:t>
            </a:r>
            <a:endParaRPr lang="pt-BR" dirty="0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737100" y="2765425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4202112" y="2801937"/>
            <a:ext cx="1057275" cy="9144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2001837" y="3730625"/>
            <a:ext cx="554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2001837" y="37306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7545387" y="37306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437187" y="1801812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521200" y="2938462"/>
            <a:ext cx="519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3600" b="1" dirty="0" err="1" smtClean="0">
                <a:solidFill>
                  <a:schemeClr val="bg1"/>
                </a:solidFill>
                <a:latin typeface="Bookman Old Style" charset="0"/>
              </a:rPr>
              <a:t>t</a:t>
            </a:r>
            <a:endParaRPr lang="pt-BR" sz="3600" b="1" dirty="0">
              <a:solidFill>
                <a:schemeClr val="bg1"/>
              </a:solidFill>
              <a:latin typeface="Bookman Old Style" charset="0"/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6629400" y="1371600"/>
            <a:ext cx="2057400" cy="1676400"/>
          </a:xfrm>
          <a:prstGeom prst="wedgeRectCallout">
            <a:avLst>
              <a:gd name="adj1" fmla="val -119102"/>
              <a:gd name="adj2" fmla="val 7147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TOTAL INDICA OBRIGATORIEDADE EM TER OCORRÊNCIA DA ESPECIALIZAÇÃO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1575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GENERALIZAÇÃO E </a:t>
            </a:r>
            <a:r>
              <a:rPr lang="en-US" b="1" dirty="0" smtClean="0"/>
              <a:t>ESPECIALIZAÇÃO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49312" y="4378325"/>
            <a:ext cx="27305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PROFESSOR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249987" y="4378325"/>
            <a:ext cx="2447925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COORDENADOR CURSO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581400" y="1828800"/>
            <a:ext cx="230505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FUNCIONARIO</a:t>
            </a: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737100" y="2765425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4202112" y="2801937"/>
            <a:ext cx="1057275" cy="9144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2001837" y="3730625"/>
            <a:ext cx="554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2001837" y="37306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7545387" y="37306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437187" y="1801812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521200" y="2938462"/>
            <a:ext cx="519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3600" b="1" dirty="0" err="1">
                <a:solidFill>
                  <a:schemeClr val="bg1"/>
                </a:solidFill>
                <a:latin typeface="Bookman Old Style" charset="0"/>
              </a:rPr>
              <a:t>p</a:t>
            </a:r>
            <a:endParaRPr lang="pt-BR" sz="3600" b="1" dirty="0">
              <a:solidFill>
                <a:schemeClr val="bg1"/>
              </a:solidFill>
              <a:latin typeface="Bookman Old Style" charset="0"/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6629400" y="1371600"/>
            <a:ext cx="2057400" cy="1676400"/>
          </a:xfrm>
          <a:prstGeom prst="wedgeRectCallout">
            <a:avLst>
              <a:gd name="adj1" fmla="val -119102"/>
              <a:gd name="adj2" fmla="val 7147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PARCIAL INDICA NÃO OBRIGATORIEDADE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893675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EXERCÍCIO DE MODELAGEM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295401"/>
            <a:ext cx="8382000" cy="5334000"/>
          </a:xfrm>
          <a:prstGeom prst="rect">
            <a:avLst/>
          </a:prstGeom>
        </p:spPr>
        <p:txBody>
          <a:bodyPr wrap="square">
            <a:normAutofit fontScale="40000" lnSpcReduction="20000"/>
          </a:bodyPr>
          <a:lstStyle/>
          <a:p>
            <a:pPr algn="just"/>
            <a:r>
              <a:rPr lang="pt-BR" sz="5800" dirty="0" smtClean="0"/>
              <a:t>Apesar da empresa X possuir uma frota de ônibus ainda modesta, é responsável por 45% das linhas de ônibus intermunicipais do extremo sul da Bahia e do norte do Espírito Santo. A empresa possui 20 ônibus, sendo 8 deles do tipo leito e os outros do tipo comercial. A empresa realiza diversas viagens interligando cidades, sendo que algumas viagens são diretas e outras possuem paradas em cidades. Toda viagem realizada por nossa empresa é feita em um único ônibus, não havendo troca de ônibus. Todo passageiro que pretende viajar pela empresa precisa antes se cadastrar, tornando-se assim um cliente</a:t>
            </a:r>
          </a:p>
          <a:p>
            <a:pPr algn="just"/>
            <a:r>
              <a:rPr lang="pt-BR" sz="5800" dirty="0" smtClean="0"/>
              <a:t> </a:t>
            </a:r>
          </a:p>
          <a:p>
            <a:pPr algn="just"/>
            <a:r>
              <a:rPr lang="pt-BR" sz="5800" dirty="0" smtClean="0"/>
              <a:t>Para ajudar ainda mais o entendimento da situação acima o gerente dá algumas informações adicionais relacionadas com as suas necessidades. Ele diz que a empresa precisa saber:</a:t>
            </a:r>
          </a:p>
          <a:p>
            <a:pPr algn="just"/>
            <a:r>
              <a:rPr lang="pt-BR" sz="5800" dirty="0" smtClean="0"/>
              <a:t> </a:t>
            </a:r>
          </a:p>
          <a:p>
            <a:pPr algn="just">
              <a:buFontTx/>
              <a:buChar char="-"/>
            </a:pPr>
            <a:r>
              <a:rPr lang="pt-BR" sz="5800" dirty="0" smtClean="0"/>
              <a:t> Qual o tipo do ônibus utilizado em uma determinada viagem;</a:t>
            </a:r>
          </a:p>
          <a:p>
            <a:pPr algn="just"/>
            <a:r>
              <a:rPr lang="pt-BR" sz="5800" smtClean="0"/>
              <a:t>- </a:t>
            </a:r>
            <a:r>
              <a:rPr lang="pt-BR" sz="5800" dirty="0" smtClean="0"/>
              <a:t>Em quais cidades uma viagem fez paradas ? Qual sua cidade de origem e de destino</a:t>
            </a:r>
            <a:r>
              <a:rPr lang="pt-BR" sz="3200" dirty="0" smtClean="0"/>
              <a:t>.</a:t>
            </a:r>
            <a:endParaRPr lang="pt-BR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77852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BIBLIOGRAFIA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1752600"/>
            <a:ext cx="1384559" cy="15936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39864" y="1917555"/>
            <a:ext cx="657553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ELMASRI, R.; NAVATHE, S. R. </a:t>
            </a:r>
            <a:r>
              <a:rPr lang="en-US" sz="2400" dirty="0" err="1" smtClean="0"/>
              <a:t>Sistemas</a:t>
            </a:r>
            <a:r>
              <a:rPr lang="en-US" sz="2400" dirty="0" smtClean="0"/>
              <a:t> de </a:t>
            </a:r>
            <a:r>
              <a:rPr lang="en-US" sz="2400" dirty="0" err="1" smtClean="0"/>
              <a:t>Banco</a:t>
            </a:r>
            <a:r>
              <a:rPr lang="en-US" sz="2400" dirty="0" smtClean="0"/>
              <a:t> de Dados, 6ª ed., Pearson Addison Wesley, São Paulo-SP, 2005.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232790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PROBLEMA DE MODELAGEM DE DADOS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914400" y="106680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O software</a:t>
            </a:r>
            <a:r>
              <a:rPr kumimoji="0" lang="pt-BR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da escola “Educando” precisa controlar a vida acadêmica de seus alunos. Ele precisa armazenar os dados pessoais (Nome, endereço, </a:t>
            </a:r>
            <a:r>
              <a:rPr kumimoji="0" 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tel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etc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) e acadêmicos (Matrícula, turma, série) de cada aluno. Cada série pode possuir mais de uma turma e o aluno que cursa determinada série, independentemente da turma, é obrigado a cursar um determinado</a:t>
            </a:r>
            <a:r>
              <a:rPr kumimoji="0" lang="pt-BR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conjunto de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disciplinas. Cada disciplina é ensinada por um único professor para uma determinada série.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938025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3200" y="2087940"/>
            <a:ext cx="62484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 smtClean="0"/>
              <a:t>Modelo</a:t>
            </a:r>
            <a:endParaRPr lang="en-US" sz="7200" dirty="0"/>
          </a:p>
          <a:p>
            <a:r>
              <a:rPr lang="en-US" sz="7200" dirty="0" err="1" smtClean="0"/>
              <a:t>Conceitual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5029200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MODELO CONCEITUAL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5800" y="14478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Font typeface="Wingdings" pitchFamily="2" charset="2"/>
              <a:buBlip>
                <a:blip r:embed="rId4"/>
              </a:buBlip>
            </a:pPr>
            <a:r>
              <a:rPr lang="pt-BR" sz="3200" i="1" dirty="0"/>
              <a:t>Aquele em que os objetos, suas características e relacionamentos têm representação fiel ao ambiente observado, </a:t>
            </a:r>
            <a:r>
              <a:rPr lang="pt-BR" sz="3200" b="1" i="1" dirty="0"/>
              <a:t>independentemente de limitações impostas por tecnologias, técnicas de implementação ou dispositivos físicos.</a:t>
            </a:r>
            <a:r>
              <a:rPr lang="pt-BR" sz="3200" i="1" dirty="0"/>
              <a:t> Devemos nos preocupar apenas com o aspecto </a:t>
            </a:r>
            <a:r>
              <a:rPr lang="pt-BR" sz="3200" b="1" i="1" dirty="0"/>
              <a:t>conceitual</a:t>
            </a:r>
            <a:r>
              <a:rPr lang="pt-BR" sz="3200" i="1" dirty="0" smtClean="0"/>
              <a:t>.</a:t>
            </a:r>
            <a:endParaRPr lang="pt-B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200249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MODELO CONCEITUAL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490663"/>
            <a:ext cx="81534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4"/>
              </a:buBlip>
            </a:pPr>
            <a:r>
              <a:rPr lang="pt-BR" sz="3000" dirty="0">
                <a:latin typeface="+mj-lt"/>
              </a:rPr>
              <a:t>Em Março de 1976, Peter P. Chen </a:t>
            </a:r>
            <a:endParaRPr lang="pt-BR" sz="3000" dirty="0" smtClean="0">
              <a:latin typeface="+mj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pt-BR" sz="3000" dirty="0" smtClean="0">
                <a:latin typeface="+mj-lt"/>
              </a:rPr>
              <a:t>   Publicou </a:t>
            </a:r>
            <a:r>
              <a:rPr lang="pt-BR" sz="3000" dirty="0">
                <a:latin typeface="+mj-lt"/>
              </a:rPr>
              <a:t>um trabalho intitulado “</a:t>
            </a:r>
            <a:r>
              <a:rPr lang="pt-BR" sz="3000" dirty="0" err="1">
                <a:latin typeface="+mj-lt"/>
              </a:rPr>
              <a:t>The</a:t>
            </a:r>
            <a:r>
              <a:rPr lang="pt-BR" sz="3000" dirty="0">
                <a:latin typeface="+mj-lt"/>
              </a:rPr>
              <a:t> </a:t>
            </a:r>
            <a:r>
              <a:rPr lang="pt-BR" sz="3000" dirty="0" err="1">
                <a:latin typeface="+mj-lt"/>
              </a:rPr>
              <a:t>Entity-Relationship</a:t>
            </a:r>
            <a:r>
              <a:rPr lang="pt-BR" sz="3000" dirty="0">
                <a:latin typeface="+mj-lt"/>
              </a:rPr>
              <a:t> Model”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4"/>
              </a:buBlip>
            </a:pPr>
            <a:endParaRPr lang="pt-BR" sz="2000" dirty="0">
              <a:latin typeface="+mj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4"/>
              </a:buBlip>
            </a:pPr>
            <a:r>
              <a:rPr lang="pt-BR" sz="3000" dirty="0">
                <a:latin typeface="+mj-lt"/>
              </a:rPr>
              <a:t>O modelo passou a ser um referencial definitivo no processo de modelagem de dados até os dias atuais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4"/>
              </a:buBlip>
            </a:pPr>
            <a:endParaRPr lang="pt-BR" sz="2000" dirty="0">
              <a:latin typeface="+mj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4"/>
              </a:buBlip>
            </a:pPr>
            <a:r>
              <a:rPr lang="pt-BR" sz="3000" dirty="0">
                <a:latin typeface="+mj-lt"/>
              </a:rPr>
              <a:t>MER : Modelo </a:t>
            </a:r>
            <a:r>
              <a:rPr lang="pt-BR" sz="3000" dirty="0" smtClean="0">
                <a:latin typeface="+mj-lt"/>
              </a:rPr>
              <a:t>Entidade-Relacionamento</a:t>
            </a:r>
            <a:endParaRPr lang="pt-BR" sz="2000" dirty="0" smtClean="0">
              <a:latin typeface="+mj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4"/>
              </a:buBlip>
            </a:pPr>
            <a:r>
              <a:rPr lang="pt-BR" sz="3000" dirty="0" smtClean="0">
                <a:latin typeface="+mj-lt"/>
              </a:rPr>
              <a:t>DER </a:t>
            </a:r>
            <a:r>
              <a:rPr lang="pt-BR" sz="3000" dirty="0">
                <a:latin typeface="+mj-lt"/>
              </a:rPr>
              <a:t>: Diagrama </a:t>
            </a:r>
            <a:r>
              <a:rPr lang="pt-BR" sz="3000" dirty="0" smtClean="0">
                <a:latin typeface="+mj-lt"/>
              </a:rPr>
              <a:t>Entidade-Relacionamento</a:t>
            </a:r>
            <a:endParaRPr lang="pt-BR" sz="3000" dirty="0">
              <a:latin typeface="+mj-lt"/>
            </a:endParaRPr>
          </a:p>
        </p:txBody>
      </p:sp>
      <p:pic>
        <p:nvPicPr>
          <p:cNvPr id="78850" name="Picture 2" descr="http://www.csc.lsu.edu/~chen/peterche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152400"/>
            <a:ext cx="1447800" cy="191990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1200249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MODELO CONCEITUAL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1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977571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C01674557999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TC016745579991</Template>
  <TotalTime>0</TotalTime>
  <Words>1554</Words>
  <Application>Microsoft Office PowerPoint</Application>
  <PresentationFormat>Apresentação na tela (4:3)</PresentationFormat>
  <Paragraphs>287</Paragraphs>
  <Slides>46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TC016745579991</vt:lpstr>
      <vt:lpstr>MODELAGEM DE DADOS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dados &lt;&gt; informações 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2020-09-16T22:11:02Z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