
<file path=[Content_Types].xml><?xml version="1.0" encoding="utf-8"?>
<Types xmlns="http://schemas.openxmlformats.org/package/2006/content-types">
  <Override PartName="/ppt/notesSlides/notesSlide2.xml" ContentType="application/vnd.openxmlformats-officedocument.presentationml.notesSlide+xml"/>
  <Override PartName="/ppt/tags/tag8.xml" ContentType="application/vnd.openxmlformats-officedocument.presentationml.tags+xml"/>
  <Override PartName="/customXml/itemProps1.xml" ContentType="application/vnd.openxmlformats-officedocument.customXmlPropertie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tags/tag16.xml" ContentType="application/vnd.openxmlformats-officedocument.presentationml.tags+xml"/>
  <Override PartName="/ppt/tags/tag18.xml" ContentType="application/vnd.openxmlformats-officedocument.presentationml.tags+xml"/>
  <Override PartName="/ppt/notesSlides/notesSlide23.xml" ContentType="application/vnd.openxmlformats-officedocument.presentationml.notesSlide+xml"/>
  <Override PartName="/docProps/custom.xml" ContentType="application/vnd.openxmlformats-officedocument.custom-propertie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14.xml" ContentType="application/vnd.openxmlformats-officedocument.presentationml.tags+xml"/>
  <Override PartName="/ppt/notesSlides/notesSlide21.xml" ContentType="application/vnd.openxmlformats-officedocument.presentationml.notesSlide+xml"/>
  <Override PartName="/ppt/tags/tag25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12.xml" ContentType="application/vnd.openxmlformats-officedocument.presentationml.tags+xml"/>
  <Override PartName="/ppt/tags/tag23.xml" ContentType="application/vnd.openxmlformats-officedocument.presentationml.tags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21.xml" ContentType="application/vnd.openxmlformats-officedocument.presentationml.tag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tags/tag3.xml" ContentType="application/vnd.openxmlformats-officedocument.presentationml.tags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ppt/notesSlides/notesSlide15.xml" ContentType="application/vnd.openxmlformats-officedocument.presentationml.notesSlide+xml"/>
  <Override PartName="/ppt/tags/tag19.xml" ContentType="application/vnd.openxmlformats-officedocument.presentationml.tags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tags/tag17.xml" ContentType="application/vnd.openxmlformats-officedocument.presentationml.tags+xml"/>
  <Override PartName="/ppt/notesSlides/notesSlide22.xml" ContentType="application/vnd.openxmlformats-officedocument.presentationml.notesSlide+xml"/>
  <Override PartName="/ppt/tags/tag26.xml" ContentType="application/vnd.openxmlformats-officedocument.presentationml.tag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15.xml" ContentType="application/vnd.openxmlformats-officedocument.presentationml.tags+xml"/>
  <Override PartName="/ppt/notesSlides/notesSlide20.xml" ContentType="application/vnd.openxmlformats-officedocument.presentationml.notesSlide+xml"/>
  <Override PartName="/ppt/tags/tag24.xml" ContentType="application/vnd.openxmlformats-officedocument.presentationml.tags+xml"/>
  <Override PartName="/ppt/notesSlides/notesSlide6.xml" ContentType="application/vnd.openxmlformats-officedocument.presentationml.notesSlide+xml"/>
  <Override PartName="/ppt/tags/tag13.xml" ContentType="application/vnd.openxmlformats-officedocument.presentationml.tags+xml"/>
  <Override PartName="/ppt/tags/tag22.xml" ContentType="application/vnd.openxmlformats-officedocument.presentationml.tags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ppt/tags/tag11.xml" ContentType="application/vnd.openxmlformats-officedocument.presentationml.tags+xml"/>
  <Override PartName="/ppt/tags/tag20.xml" ContentType="application/vnd.openxmlformats-officedocument.presentationml.tag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ags/tag2.xml" ContentType="application/vnd.openxmlformats-officedocument.presentationml.tags+xml"/>
  <Override PartName="/ppt/notesSlides/notesSlide18.xml" ContentType="application/vnd.openxmlformats-officedocument.presentationml.notesSlide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30"/>
  </p:notesMasterIdLst>
  <p:handoutMasterIdLst>
    <p:handoutMasterId r:id="rId31"/>
  </p:handoutMasterIdLst>
  <p:sldIdLst>
    <p:sldId id="259" r:id="rId3"/>
    <p:sldId id="309" r:id="rId4"/>
    <p:sldId id="308" r:id="rId5"/>
    <p:sldId id="315" r:id="rId6"/>
    <p:sldId id="316" r:id="rId7"/>
    <p:sldId id="317" r:id="rId8"/>
    <p:sldId id="314" r:id="rId9"/>
    <p:sldId id="299" r:id="rId10"/>
    <p:sldId id="321" r:id="rId11"/>
    <p:sldId id="322" r:id="rId12"/>
    <p:sldId id="324" r:id="rId13"/>
    <p:sldId id="325" r:id="rId14"/>
    <p:sldId id="318" r:id="rId15"/>
    <p:sldId id="319" r:id="rId16"/>
    <p:sldId id="297" r:id="rId17"/>
    <p:sldId id="320" r:id="rId18"/>
    <p:sldId id="326" r:id="rId19"/>
    <p:sldId id="301" r:id="rId20"/>
    <p:sldId id="300" r:id="rId21"/>
    <p:sldId id="327" r:id="rId22"/>
    <p:sldId id="303" r:id="rId23"/>
    <p:sldId id="304" r:id="rId24"/>
    <p:sldId id="305" r:id="rId25"/>
    <p:sldId id="306" r:id="rId26"/>
    <p:sldId id="313" r:id="rId27"/>
    <p:sldId id="328" r:id="rId28"/>
    <p:sldId id="329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0"/>
      </p:ext>
    </p:extLst>
  </p:showPr>
  <p:clrMru>
    <a:srgbClr val="F8F888"/>
    <a:srgbClr val="F7DE1A"/>
    <a:srgbClr val="009ED6"/>
    <a:srgbClr val="003300"/>
  </p:clrMru>
  <p:extLst>
    <p:ext uri="{E76CE94A-603C-4142-B9EB-6D1370010A27}">
      <p14:discardImageEditData xmlns:p14="http://schemas.microsoft.com/office/powerpoint/2010/main" xmlns="" val="1"/>
    </p:ext>
    <p:ext uri="{D31A062A-798A-4329-ABDD-BBA856620510}">
      <p14:defaultImageDpi xmlns:p14="http://schemas.microsoft.com/office/powerpoint/2010/main" xmlns="" val="96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74" autoAdjust="0"/>
    <p:restoredTop sz="83977" autoAdjust="0"/>
  </p:normalViewPr>
  <p:slideViewPr>
    <p:cSldViewPr>
      <p:cViewPr>
        <p:scale>
          <a:sx n="70" d="100"/>
          <a:sy n="70" d="100"/>
        </p:scale>
        <p:origin x="-522" y="4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FDC75-7F73-4A4A-A77C-09AADF00E0EA}" type="datetimeFigureOut">
              <a:rPr lang="en-US" smtClean="0"/>
              <a:pPr/>
              <a:t>9/30/2020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226BF-1F13-42D3-80DC-373E7ADD1EB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826568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EF76B-3757-4A0B-AF93-28494465C1DD}" type="datetimeFigureOut">
              <a:rPr lang="en-US" smtClean="0"/>
              <a:pPr/>
              <a:t>9/30/2020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93FD4-8F83-4EF7-AC3F-0DC0388986B0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10579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>
              <a:defRPr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>
              <a:buNone/>
              <a:defRPr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9/30/2020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9/30/2020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groun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rPr lang="en-US" smtClean="0"/>
              <a:pPr/>
              <a:t>9/30/2020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>
              <a:defRPr sz="4000"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9/30/2020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/>
          <a:lstStyle>
            <a:lvl1pPr algn="l">
              <a:defRPr lang="en-US" dirty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400">
                <a:latin typeface="+mn-lt"/>
              </a:defRPr>
            </a:lvl4pPr>
            <a:lvl5pPr>
              <a:defRPr sz="2400">
                <a:latin typeface="+mn-lt"/>
              </a:defRPr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9/30/2020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9/30/2020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9/30/2020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9/30/2020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x-none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9/30/2020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9/30/2020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9/30/2020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B281C-5159-4971-8228-52B9A72E9ED2}" type="datetimeFigureOut">
              <a:rPr lang="en-US" smtClean="0"/>
              <a:pPr/>
              <a:t>9/30/2020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rPr lang="en-US" smtClean="0"/>
              <a:pPr/>
              <a:t>‹nº›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54" r:id="rId10"/>
    <p:sldLayoutId id="2147483655" r:id="rId11"/>
    <p:sldLayoutId id="2147483663" r:id="rId12"/>
  </p:sldLayoutIdLst>
  <p:transition spd="slow">
    <p:wipe dir="d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lang="en-US" sz="4400" kern="1200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9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1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7.xml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8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9.xml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0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7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8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2590800" y="2209800"/>
            <a:ext cx="6180224" cy="1546225"/>
          </a:xfrm>
        </p:spPr>
        <p:txBody>
          <a:bodyPr>
            <a:normAutofit/>
          </a:bodyPr>
          <a:lstStyle/>
          <a:p>
            <a:r>
              <a:rPr lang="en-US" dirty="0" smtClean="0"/>
              <a:t>MODELO DE DADOS</a:t>
            </a:r>
            <a:endParaRPr lang="en-US" dirty="0"/>
          </a:p>
        </p:txBody>
      </p:sp>
      <p:sp>
        <p:nvSpPr>
          <p:cNvPr id="3" name="CaixaDeTexto 2"/>
          <p:cNvSpPr txBox="1"/>
          <p:nvPr/>
        </p:nvSpPr>
        <p:spPr>
          <a:xfrm>
            <a:off x="5334000" y="6172200"/>
            <a:ext cx="3504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Contribuições do prof. Felipe Torres</a:t>
            </a:r>
            <a:endParaRPr lang="pt-BR" dirty="0"/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914400" y="304800"/>
            <a:ext cx="8229600" cy="676178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RESTRIÇÕES IMPOSTAS PELO MODELO</a:t>
            </a:r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9" name="Rectangle 8"/>
          <p:cNvSpPr/>
          <p:nvPr/>
        </p:nvSpPr>
        <p:spPr>
          <a:xfrm>
            <a:off x="914400" y="1295401"/>
            <a:ext cx="8001000" cy="2895599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marL="342900" indent="-342900">
              <a:buFont typeface="Wingdings" pitchFamily="2" charset="2"/>
              <a:buBlip>
                <a:blip r:embed="rId4"/>
              </a:buBlip>
            </a:pPr>
            <a:endParaRPr lang="pt-BR" sz="1500" dirty="0" smtClean="0"/>
          </a:p>
          <a:p>
            <a:pPr marL="742950" lvl="1" indent="-285750">
              <a:buFont typeface="Wingdings" pitchFamily="2" charset="2"/>
              <a:buBlip>
                <a:blip r:embed="rId4"/>
              </a:buBlip>
            </a:pPr>
            <a:r>
              <a:rPr lang="pt-BR" sz="3200" dirty="0" smtClean="0"/>
              <a:t>Restrição de Domínio</a:t>
            </a:r>
          </a:p>
          <a:p>
            <a:pPr marL="1143000" lvl="2" indent="-228600">
              <a:buFont typeface="Wingdings" pitchFamily="2" charset="2"/>
              <a:buBlip>
                <a:blip r:embed="rId4"/>
              </a:buBlip>
            </a:pPr>
            <a:endParaRPr lang="pt-BR" sz="3200" dirty="0" smtClean="0"/>
          </a:p>
          <a:p>
            <a:pPr marL="742950" lvl="1" indent="-285750">
              <a:buFont typeface="Wingdings" pitchFamily="2" charset="2"/>
              <a:buBlip>
                <a:blip r:embed="rId4"/>
              </a:buBlip>
            </a:pPr>
            <a:r>
              <a:rPr lang="pt-BR" sz="3200" dirty="0" smtClean="0"/>
              <a:t>Restrições de Chave</a:t>
            </a:r>
          </a:p>
          <a:p>
            <a:pPr marL="742950" lvl="1" indent="-285750">
              <a:buFont typeface="Wingdings" pitchFamily="2" charset="2"/>
              <a:buBlip>
                <a:blip r:embed="rId4"/>
              </a:buBlip>
            </a:pPr>
            <a:endParaRPr lang="pt-BR" sz="3200" dirty="0" smtClean="0"/>
          </a:p>
          <a:p>
            <a:pPr marL="742950" lvl="1" indent="-285750">
              <a:buFont typeface="Wingdings" pitchFamily="2" charset="2"/>
              <a:buBlip>
                <a:blip r:embed="rId4"/>
              </a:buBlip>
            </a:pPr>
            <a:r>
              <a:rPr lang="pt-BR" sz="3200" dirty="0" smtClean="0"/>
              <a:t> </a:t>
            </a:r>
            <a:r>
              <a:rPr lang="pt-BR" sz="3200" dirty="0" err="1" smtClean="0"/>
              <a:t>Restições</a:t>
            </a:r>
            <a:r>
              <a:rPr lang="pt-BR" sz="3200" dirty="0" smtClean="0"/>
              <a:t> de Integridade Semântica</a:t>
            </a:r>
            <a:endParaRPr lang="pt-BR" sz="3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6106190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914400" y="304800"/>
            <a:ext cx="8229600" cy="676178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RESTRIÇÃO – DOMÍNIO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9" name="Rectangle 8"/>
          <p:cNvSpPr/>
          <p:nvPr/>
        </p:nvSpPr>
        <p:spPr>
          <a:xfrm>
            <a:off x="914400" y="1295401"/>
            <a:ext cx="80010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457200" algn="just">
              <a:buFont typeface="Arial"/>
              <a:buChar char="•"/>
            </a:pPr>
            <a:r>
              <a:rPr lang="en-US" sz="3200" dirty="0" err="1" smtClean="0"/>
              <a:t>Relacionado</a:t>
            </a:r>
            <a:r>
              <a:rPr lang="en-US" sz="3200" dirty="0" smtClean="0"/>
              <a:t> </a:t>
            </a:r>
            <a:r>
              <a:rPr lang="en-US" sz="3200" dirty="0" err="1" smtClean="0"/>
              <a:t>ao</a:t>
            </a:r>
            <a:r>
              <a:rPr lang="en-US" sz="3200" dirty="0" smtClean="0"/>
              <a:t> </a:t>
            </a:r>
            <a:r>
              <a:rPr lang="en-US" sz="3200" dirty="0" err="1" smtClean="0"/>
              <a:t>tipo</a:t>
            </a:r>
            <a:r>
              <a:rPr lang="en-US" sz="3200" dirty="0" smtClean="0"/>
              <a:t> </a:t>
            </a:r>
            <a:r>
              <a:rPr lang="en-US" sz="3200" dirty="0" err="1" smtClean="0"/>
              <a:t>primitivo</a:t>
            </a:r>
            <a:r>
              <a:rPr lang="en-US" sz="3200" dirty="0" smtClean="0"/>
              <a:t> do </a:t>
            </a:r>
            <a:r>
              <a:rPr lang="en-US" sz="3200" dirty="0" err="1" smtClean="0"/>
              <a:t>atributo</a:t>
            </a:r>
            <a:r>
              <a:rPr lang="en-US" sz="3200" dirty="0" smtClean="0"/>
              <a:t> (</a:t>
            </a:r>
            <a:r>
              <a:rPr lang="en-US" sz="3200" dirty="0" err="1" smtClean="0"/>
              <a:t>int</a:t>
            </a:r>
            <a:r>
              <a:rPr lang="en-US" sz="3200" dirty="0" smtClean="0"/>
              <a:t>, float, etc).</a:t>
            </a:r>
          </a:p>
          <a:p>
            <a:pPr lvl="1" indent="-457200" algn="just">
              <a:buFont typeface="Arial"/>
              <a:buChar char="•"/>
            </a:pPr>
            <a:r>
              <a:rPr lang="en-US" sz="3200" dirty="0" err="1" smtClean="0"/>
              <a:t>Conjunto</a:t>
            </a:r>
            <a:r>
              <a:rPr lang="en-US" sz="3200" dirty="0" smtClean="0"/>
              <a:t> de </a:t>
            </a:r>
            <a:r>
              <a:rPr lang="en-US" sz="3200" dirty="0" err="1" smtClean="0"/>
              <a:t>valores</a:t>
            </a:r>
            <a:r>
              <a:rPr lang="en-US" sz="3200" dirty="0" smtClean="0"/>
              <a:t> </a:t>
            </a:r>
            <a:r>
              <a:rPr lang="en-US" sz="3200" dirty="0" err="1" smtClean="0"/>
              <a:t>possíveis</a:t>
            </a:r>
            <a:r>
              <a:rPr lang="en-US" sz="3200" dirty="0" smtClean="0"/>
              <a:t> </a:t>
            </a:r>
            <a:r>
              <a:rPr lang="en-US" sz="3200" dirty="0" err="1" smtClean="0"/>
              <a:t>para</a:t>
            </a:r>
            <a:r>
              <a:rPr lang="en-US" sz="3200" dirty="0" smtClean="0"/>
              <a:t> um </a:t>
            </a:r>
            <a:r>
              <a:rPr lang="en-US" sz="3200" dirty="0" err="1" smtClean="0"/>
              <a:t>atributo</a:t>
            </a:r>
            <a:r>
              <a:rPr lang="en-US" sz="3200" dirty="0" smtClean="0"/>
              <a:t>. </a:t>
            </a:r>
          </a:p>
          <a:p>
            <a:pPr lvl="1" indent="-457200" algn="just">
              <a:buFont typeface="Arial"/>
              <a:buChar char="•"/>
            </a:pPr>
            <a:r>
              <a:rPr lang="en-US" sz="3200" dirty="0" err="1" smtClean="0"/>
              <a:t>Pode</a:t>
            </a:r>
            <a:r>
              <a:rPr lang="en-US" sz="3200" dirty="0" smtClean="0"/>
              <a:t> ser </a:t>
            </a:r>
            <a:r>
              <a:rPr lang="en-US" sz="3200" dirty="0" err="1" smtClean="0"/>
              <a:t>definido</a:t>
            </a:r>
            <a:r>
              <a:rPr lang="en-US" sz="3200" dirty="0" smtClean="0"/>
              <a:t> </a:t>
            </a:r>
            <a:r>
              <a:rPr lang="en-US" sz="3200" dirty="0" err="1" smtClean="0"/>
              <a:t>pelo</a:t>
            </a:r>
            <a:r>
              <a:rPr lang="en-US" sz="3200" dirty="0" smtClean="0"/>
              <a:t> </a:t>
            </a:r>
            <a:r>
              <a:rPr lang="en-US" sz="3200" dirty="0" err="1" smtClean="0"/>
              <a:t>usuário</a:t>
            </a:r>
            <a:r>
              <a:rPr lang="en-US" sz="3200" dirty="0" smtClean="0"/>
              <a:t> (Ex: Estado civil, </a:t>
            </a:r>
            <a:r>
              <a:rPr lang="en-US" sz="3200" dirty="0" err="1" smtClean="0"/>
              <a:t>sexo</a:t>
            </a:r>
            <a:r>
              <a:rPr lang="en-US" sz="3200" dirty="0" smtClean="0"/>
              <a:t>, UF, etc).  </a:t>
            </a:r>
          </a:p>
          <a:p>
            <a:pPr lvl="1" indent="-457200" algn="just">
              <a:buFont typeface="Arial"/>
              <a:buChar char="•"/>
            </a:pPr>
            <a:r>
              <a:rPr lang="en-US" sz="3200" dirty="0" err="1" smtClean="0"/>
              <a:t>Pode</a:t>
            </a:r>
            <a:r>
              <a:rPr lang="en-US" sz="3200" dirty="0" smtClean="0"/>
              <a:t> </a:t>
            </a:r>
            <a:r>
              <a:rPr lang="en-US" sz="3200" dirty="0" err="1" smtClean="0"/>
              <a:t>aceitar</a:t>
            </a:r>
            <a:r>
              <a:rPr lang="en-US" sz="3200" dirty="0" smtClean="0"/>
              <a:t> </a:t>
            </a:r>
            <a:r>
              <a:rPr lang="en-US" sz="3200" dirty="0" err="1" smtClean="0"/>
              <a:t>nulo</a:t>
            </a:r>
            <a:r>
              <a:rPr lang="en-US" sz="3200" dirty="0" smtClean="0"/>
              <a:t>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228045065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914400" y="304800"/>
            <a:ext cx="8229600" cy="676178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RESTRIÇÃO – NULO (NULL)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9" name="Rectangle 8"/>
          <p:cNvSpPr/>
          <p:nvPr/>
        </p:nvSpPr>
        <p:spPr>
          <a:xfrm>
            <a:off x="914400" y="1295401"/>
            <a:ext cx="8001000" cy="52014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Blip>
                <a:blip r:embed="rId4"/>
              </a:buBlip>
              <a:defRPr/>
            </a:pPr>
            <a:r>
              <a:rPr lang="pt-BR" sz="3000" dirty="0" smtClean="0"/>
              <a:t>Valor nulo em um atributo pode significar:</a:t>
            </a:r>
          </a:p>
          <a:p>
            <a:pPr marL="742950" lvl="1" indent="-285750">
              <a:buClr>
                <a:schemeClr val="hlink"/>
              </a:buClr>
              <a:buBlip>
                <a:blip r:embed="rId4"/>
              </a:buBlip>
              <a:defRPr/>
            </a:pPr>
            <a:r>
              <a:rPr lang="en-US" sz="2400" dirty="0" smtClean="0"/>
              <a:t>o valor </a:t>
            </a:r>
            <a:r>
              <a:rPr lang="en-US" sz="2400" dirty="0" err="1" smtClean="0"/>
              <a:t>não</a:t>
            </a:r>
            <a:r>
              <a:rPr lang="en-US" sz="2400" dirty="0" smtClean="0"/>
              <a:t> </a:t>
            </a:r>
            <a:r>
              <a:rPr lang="en-US" sz="2400" dirty="0" err="1" smtClean="0"/>
              <a:t>existe</a:t>
            </a:r>
            <a:r>
              <a:rPr lang="en-US" sz="2400" dirty="0" smtClean="0"/>
              <a:t>;</a:t>
            </a:r>
          </a:p>
          <a:p>
            <a:pPr marL="742950" lvl="1" indent="-285750">
              <a:buClr>
                <a:schemeClr val="hlink"/>
              </a:buClr>
              <a:buBlip>
                <a:blip r:embed="rId4"/>
              </a:buBlip>
              <a:defRPr/>
            </a:pPr>
            <a:r>
              <a:rPr lang="en-US" sz="2400" dirty="0" smtClean="0"/>
              <a:t>O valor </a:t>
            </a:r>
            <a:r>
              <a:rPr lang="en-US" sz="2400" dirty="0" err="1" smtClean="0"/>
              <a:t>existe</a:t>
            </a:r>
            <a:r>
              <a:rPr lang="en-US" sz="2400" dirty="0" smtClean="0"/>
              <a:t> </a:t>
            </a:r>
            <a:r>
              <a:rPr lang="en-US" sz="2400" dirty="0" err="1" smtClean="0"/>
              <a:t>mas</a:t>
            </a:r>
            <a:r>
              <a:rPr lang="en-US" sz="2400" dirty="0" smtClean="0"/>
              <a:t> é </a:t>
            </a:r>
            <a:r>
              <a:rPr lang="en-US" sz="2400" dirty="0" err="1" smtClean="0"/>
              <a:t>desconhecido</a:t>
            </a:r>
            <a:r>
              <a:rPr lang="en-US" sz="2400" dirty="0" smtClean="0"/>
              <a:t>.</a:t>
            </a:r>
          </a:p>
          <a:p>
            <a:pPr marL="742950" lvl="1" indent="-285750">
              <a:buClr>
                <a:schemeClr val="hlink"/>
              </a:buClr>
              <a:buBlip>
                <a:blip r:embed="rId4"/>
              </a:buBlip>
              <a:defRPr/>
            </a:pPr>
            <a:endParaRPr lang="en-US" sz="1000" dirty="0" smtClean="0"/>
          </a:p>
          <a:p>
            <a:pPr marL="342900" indent="-342900">
              <a:buBlip>
                <a:blip r:embed="rId4"/>
              </a:buBlip>
              <a:defRPr/>
            </a:pPr>
            <a:endParaRPr lang="pt-BR" sz="3000" dirty="0" smtClean="0"/>
          </a:p>
          <a:p>
            <a:pPr marL="342900" indent="-342900">
              <a:buBlip>
                <a:blip r:embed="rId4"/>
              </a:buBlip>
              <a:defRPr/>
            </a:pPr>
            <a:r>
              <a:rPr lang="pt-BR" sz="3000" dirty="0" smtClean="0"/>
              <a:t>Forma de tratar a falta de informação do mundo real. </a:t>
            </a:r>
          </a:p>
          <a:p>
            <a:pPr marL="342900" indent="-342900">
              <a:buBlip>
                <a:blip r:embed="rId4"/>
              </a:buBlip>
              <a:defRPr/>
            </a:pPr>
            <a:endParaRPr lang="pt-BR" sz="3000" dirty="0" smtClean="0"/>
          </a:p>
          <a:p>
            <a:pPr marL="742950" lvl="1" indent="-285750">
              <a:buFont typeface="Wingdings" pitchFamily="2" charset="2"/>
              <a:buBlip>
                <a:blip r:embed="rId4"/>
              </a:buBlip>
              <a:defRPr/>
            </a:pPr>
            <a:endParaRPr lang="pt-BR" sz="1000" dirty="0" smtClean="0"/>
          </a:p>
          <a:p>
            <a:pPr marL="342900" indent="-342900">
              <a:buFont typeface="Wingdings" pitchFamily="2" charset="2"/>
              <a:buBlip>
                <a:blip r:embed="rId4"/>
              </a:buBlip>
              <a:defRPr/>
            </a:pPr>
            <a:r>
              <a:rPr lang="pt-BR" sz="3000" dirty="0" smtClean="0"/>
              <a:t>Um valor Nulo não é igual a 0 (zero) ou “ </a:t>
            </a:r>
            <a:r>
              <a:rPr lang="pt-BR" sz="3000" dirty="0" err="1" smtClean="0"/>
              <a:t>“</a:t>
            </a:r>
            <a:r>
              <a:rPr lang="pt-BR" sz="3000" dirty="0" smtClean="0"/>
              <a:t> (branco ou espaço). Não é igual a nada, pois simplesmente não existe.</a:t>
            </a:r>
            <a:endParaRPr lang="pt-BR" sz="3400" dirty="0" smtClean="0"/>
          </a:p>
          <a:p>
            <a:pPr marL="742950" lvl="1" indent="-285750">
              <a:buFont typeface="Wingdings" pitchFamily="2" charset="2"/>
              <a:buBlip>
                <a:blip r:embed="rId4"/>
              </a:buBlip>
              <a:defRPr/>
            </a:pPr>
            <a:r>
              <a:rPr lang="pt-BR" sz="2400" dirty="0" smtClean="0"/>
              <a:t>Possui implicações para o Banco de Dados</a:t>
            </a:r>
            <a:endParaRPr lang="pt-BR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228045065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914400" y="304800"/>
            <a:ext cx="8229600" cy="676178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RESTRIÇÃO – SUPERCHAVE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9" name="Rectangle 8"/>
          <p:cNvSpPr/>
          <p:nvPr/>
        </p:nvSpPr>
        <p:spPr>
          <a:xfrm>
            <a:off x="914400" y="1295401"/>
            <a:ext cx="80010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457200" algn="just">
              <a:buFont typeface="Arial"/>
              <a:buChar char="•"/>
            </a:pPr>
            <a:r>
              <a:rPr lang="en-US" sz="3200" b="1" dirty="0" err="1" smtClean="0"/>
              <a:t>Superchave</a:t>
            </a:r>
            <a:r>
              <a:rPr lang="en-US" sz="3200" dirty="0" smtClean="0"/>
              <a:t>: </a:t>
            </a:r>
            <a:r>
              <a:rPr lang="en-US" sz="3200" dirty="0" err="1" smtClean="0"/>
              <a:t>Atributo</a:t>
            </a:r>
            <a:r>
              <a:rPr lang="en-US" sz="3200" dirty="0" smtClean="0"/>
              <a:t> </a:t>
            </a:r>
            <a:r>
              <a:rPr lang="en-US" sz="3200" dirty="0" err="1"/>
              <a:t>ou</a:t>
            </a:r>
            <a:r>
              <a:rPr lang="en-US" sz="3200" dirty="0"/>
              <a:t> </a:t>
            </a:r>
            <a:r>
              <a:rPr lang="en-US" sz="3200" dirty="0" err="1"/>
              <a:t>combinação</a:t>
            </a:r>
            <a:r>
              <a:rPr lang="en-US" sz="3200" dirty="0"/>
              <a:t> de </a:t>
            </a:r>
            <a:r>
              <a:rPr lang="en-US" sz="3200" dirty="0" err="1"/>
              <a:t>atributos</a:t>
            </a:r>
            <a:r>
              <a:rPr lang="en-US" sz="3200" dirty="0"/>
              <a:t> </a:t>
            </a:r>
            <a:r>
              <a:rPr lang="en-US" sz="3200" dirty="0" err="1"/>
              <a:t>que</a:t>
            </a:r>
            <a:r>
              <a:rPr lang="en-US" sz="3200" dirty="0"/>
              <a:t> </a:t>
            </a:r>
            <a:r>
              <a:rPr lang="en-US" sz="3200" dirty="0" err="1"/>
              <a:t>possuem</a:t>
            </a:r>
            <a:r>
              <a:rPr lang="en-US" sz="3200" dirty="0"/>
              <a:t> a </a:t>
            </a:r>
            <a:r>
              <a:rPr lang="en-US" sz="3200" dirty="0" err="1"/>
              <a:t>propriedade</a:t>
            </a:r>
            <a:r>
              <a:rPr lang="en-US" sz="3200" dirty="0"/>
              <a:t> de </a:t>
            </a:r>
            <a:r>
              <a:rPr lang="en-US" sz="3200" dirty="0" err="1"/>
              <a:t>identificar</a:t>
            </a:r>
            <a:r>
              <a:rPr lang="en-US" sz="3200" dirty="0"/>
              <a:t> de forma </a:t>
            </a:r>
            <a:r>
              <a:rPr lang="en-US" sz="3200" dirty="0" err="1"/>
              <a:t>única</a:t>
            </a:r>
            <a:r>
              <a:rPr lang="en-US" sz="3200" dirty="0"/>
              <a:t> </a:t>
            </a:r>
            <a:r>
              <a:rPr lang="en-US" sz="3200" dirty="0" err="1"/>
              <a:t>uma</a:t>
            </a:r>
            <a:r>
              <a:rPr lang="en-US" sz="3200" dirty="0"/>
              <a:t> </a:t>
            </a:r>
            <a:r>
              <a:rPr lang="en-US" sz="3200" dirty="0" err="1" smtClean="0"/>
              <a:t>tupla</a:t>
            </a:r>
            <a:r>
              <a:rPr lang="en-US" sz="3200" dirty="0" smtClean="0"/>
              <a:t> </a:t>
            </a:r>
            <a:r>
              <a:rPr lang="en-US" sz="3200" dirty="0" err="1"/>
              <a:t>da</a:t>
            </a:r>
            <a:r>
              <a:rPr lang="en-US" sz="3200" dirty="0"/>
              <a:t> </a:t>
            </a:r>
            <a:r>
              <a:rPr lang="en-US" sz="3200" dirty="0" err="1" smtClean="0"/>
              <a:t>relação</a:t>
            </a:r>
            <a:r>
              <a:rPr lang="en-US" sz="3200" dirty="0" smtClean="0"/>
              <a:t>. </a:t>
            </a:r>
          </a:p>
          <a:p>
            <a:pPr lvl="1" indent="-457200" algn="just">
              <a:buFont typeface="Arial"/>
              <a:buChar char="•"/>
            </a:pPr>
            <a:endParaRPr lang="en-US" sz="3200" dirty="0" smtClean="0"/>
          </a:p>
          <a:p>
            <a:pPr lvl="1" indent="-457200" algn="just">
              <a:buFont typeface="Arial"/>
              <a:buChar char="•"/>
            </a:pPr>
            <a:r>
              <a:rPr lang="en-US" sz="3200" dirty="0" err="1" smtClean="0"/>
              <a:t>Garante</a:t>
            </a:r>
            <a:r>
              <a:rPr lang="en-US" sz="3200" dirty="0" smtClean="0"/>
              <a:t> </a:t>
            </a:r>
            <a:r>
              <a:rPr lang="en-US" sz="3200" dirty="0" err="1" smtClean="0"/>
              <a:t>uma</a:t>
            </a:r>
            <a:r>
              <a:rPr lang="en-US" sz="3200" dirty="0" smtClean="0"/>
              <a:t> </a:t>
            </a:r>
            <a:r>
              <a:rPr lang="en-US" sz="3200" dirty="0" err="1" smtClean="0"/>
              <a:t>restrição</a:t>
            </a:r>
            <a:r>
              <a:rPr lang="en-US" sz="3200" dirty="0" smtClean="0"/>
              <a:t> de </a:t>
            </a:r>
            <a:r>
              <a:rPr lang="en-US" sz="3200" dirty="0" err="1" smtClean="0"/>
              <a:t>unicidade</a:t>
            </a:r>
            <a:r>
              <a:rPr lang="en-US" sz="3200" dirty="0" smtClean="0"/>
              <a:t>.</a:t>
            </a:r>
            <a:endParaRPr lang="en-US" sz="3200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/>
        </p:nvGraphicFramePr>
        <p:xfrm>
          <a:off x="1295400" y="4800600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/>
                <a:gridCol w="1143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CPF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Nome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Sexo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Matricula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222.222.222-22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José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M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111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111.111.111-11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Maria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222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CaixaDeTexto 5"/>
          <p:cNvSpPr txBox="1"/>
          <p:nvPr/>
        </p:nvSpPr>
        <p:spPr>
          <a:xfrm>
            <a:off x="1219200" y="6096000"/>
            <a:ext cx="601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Qual(is) é(são) a(s) superchave(s) desta tabela?</a:t>
            </a:r>
            <a:endParaRPr lang="pt-BR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228045065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914400" y="304800"/>
            <a:ext cx="8229600" cy="676178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RESTRIÇÃO – CHAVE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9" name="Rectangle 8"/>
          <p:cNvSpPr/>
          <p:nvPr/>
        </p:nvSpPr>
        <p:spPr>
          <a:xfrm>
            <a:off x="914400" y="1295401"/>
            <a:ext cx="80010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457200" algn="just">
              <a:buFont typeface="Arial"/>
              <a:buChar char="•"/>
            </a:pPr>
            <a:r>
              <a:rPr lang="en-US" sz="3200" b="1" dirty="0" err="1" smtClean="0"/>
              <a:t>Chave</a:t>
            </a:r>
            <a:r>
              <a:rPr lang="en-US" sz="3200" dirty="0" smtClean="0"/>
              <a:t>: É </a:t>
            </a:r>
            <a:r>
              <a:rPr lang="en-US" sz="3200" dirty="0" err="1" smtClean="0"/>
              <a:t>uma</a:t>
            </a:r>
            <a:r>
              <a:rPr lang="en-US" sz="3200" dirty="0" smtClean="0"/>
              <a:t> </a:t>
            </a:r>
            <a:r>
              <a:rPr lang="en-US" sz="3200" dirty="0" err="1" smtClean="0"/>
              <a:t>superchave</a:t>
            </a:r>
            <a:r>
              <a:rPr lang="en-US" sz="3200" dirty="0" smtClean="0"/>
              <a:t> com a </a:t>
            </a:r>
            <a:r>
              <a:rPr lang="en-US" sz="3200" dirty="0" err="1" smtClean="0"/>
              <a:t>propriedade</a:t>
            </a:r>
            <a:r>
              <a:rPr lang="en-US" sz="3200" dirty="0" smtClean="0"/>
              <a:t> de </a:t>
            </a:r>
            <a:r>
              <a:rPr lang="en-US" sz="3200" dirty="0" err="1" smtClean="0"/>
              <a:t>que</a:t>
            </a:r>
            <a:r>
              <a:rPr lang="en-US" sz="3200" dirty="0" smtClean="0"/>
              <a:t> a </a:t>
            </a:r>
            <a:r>
              <a:rPr lang="en-US" sz="3200" dirty="0" err="1" smtClean="0"/>
              <a:t>remoção</a:t>
            </a:r>
            <a:r>
              <a:rPr lang="en-US" sz="3200" dirty="0" smtClean="0"/>
              <a:t> de um </a:t>
            </a:r>
            <a:r>
              <a:rPr lang="en-US" sz="3200" dirty="0" err="1" smtClean="0"/>
              <a:t>atributo</a:t>
            </a:r>
            <a:r>
              <a:rPr lang="en-US" sz="3200" dirty="0" smtClean="0"/>
              <a:t> </a:t>
            </a:r>
            <a:r>
              <a:rPr lang="en-US" sz="3200" dirty="0" err="1" smtClean="0"/>
              <a:t>vai</a:t>
            </a:r>
            <a:r>
              <a:rPr lang="en-US" sz="3200" dirty="0" smtClean="0"/>
              <a:t> </a:t>
            </a:r>
            <a:r>
              <a:rPr lang="en-US" sz="3200" dirty="0" err="1" smtClean="0"/>
              <a:t>fazer</a:t>
            </a:r>
            <a:r>
              <a:rPr lang="en-US" sz="3200" dirty="0" smtClean="0"/>
              <a:t> </a:t>
            </a:r>
            <a:r>
              <a:rPr lang="en-US" sz="3200" dirty="0" err="1" smtClean="0"/>
              <a:t>ela</a:t>
            </a:r>
            <a:r>
              <a:rPr lang="en-US" sz="3200" dirty="0" smtClean="0"/>
              <a:t> </a:t>
            </a:r>
            <a:r>
              <a:rPr lang="en-US" sz="3200" dirty="0" err="1" smtClean="0"/>
              <a:t>deixar</a:t>
            </a:r>
            <a:r>
              <a:rPr lang="en-US" sz="3200" dirty="0" smtClean="0"/>
              <a:t> de ser </a:t>
            </a:r>
            <a:r>
              <a:rPr lang="en-US" sz="3200" dirty="0" err="1" smtClean="0"/>
              <a:t>superchave</a:t>
            </a:r>
            <a:r>
              <a:rPr lang="en-US" sz="3200" dirty="0" smtClean="0"/>
              <a:t>.</a:t>
            </a:r>
          </a:p>
          <a:p>
            <a:pPr lvl="1" indent="-457200" algn="just">
              <a:buFont typeface="Arial"/>
              <a:buChar char="•"/>
            </a:pPr>
            <a:endParaRPr lang="en-US" sz="3200" dirty="0" smtClean="0"/>
          </a:p>
          <a:p>
            <a:pPr lvl="1" indent="-457200" algn="just">
              <a:buFont typeface="Arial"/>
              <a:buChar char="•"/>
            </a:pPr>
            <a:r>
              <a:rPr lang="en-US" sz="3200" dirty="0" smtClean="0"/>
              <a:t>Super-</a:t>
            </a:r>
            <a:r>
              <a:rPr lang="en-US" sz="3200" dirty="0" err="1" smtClean="0"/>
              <a:t>Chave</a:t>
            </a:r>
            <a:r>
              <a:rPr lang="en-US" sz="3200" dirty="0" smtClean="0"/>
              <a:t> </a:t>
            </a:r>
            <a:r>
              <a:rPr lang="en-US" sz="3200" dirty="0" err="1" smtClean="0"/>
              <a:t>mínima</a:t>
            </a:r>
            <a:r>
              <a:rPr lang="en-US" sz="3200" dirty="0" smtClean="0"/>
              <a:t>.</a:t>
            </a:r>
            <a:endParaRPr lang="en-US" sz="3200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/>
        </p:nvGraphicFramePr>
        <p:xfrm>
          <a:off x="1295400" y="4800600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/>
                <a:gridCol w="1143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CPF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Nome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Sexo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Matricula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222.222.222-22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José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M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111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111.111.111-11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Maria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222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CaixaDeTexto 5"/>
          <p:cNvSpPr txBox="1"/>
          <p:nvPr/>
        </p:nvSpPr>
        <p:spPr>
          <a:xfrm>
            <a:off x="1219200" y="6096000"/>
            <a:ext cx="601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Qual(is) é(são ) a(s) chave(s) desta tabela?</a:t>
            </a:r>
            <a:endParaRPr lang="pt-BR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228045065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914400" y="304800"/>
            <a:ext cx="8229600" cy="676178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RESTRIÇÃO – CHAVE CANDIDATA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9" name="Rectangle 8"/>
          <p:cNvSpPr/>
          <p:nvPr/>
        </p:nvSpPr>
        <p:spPr>
          <a:xfrm>
            <a:off x="914400" y="1295400"/>
            <a:ext cx="80010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457200" algn="just">
              <a:buFont typeface="Arial"/>
              <a:buChar char="•"/>
            </a:pPr>
            <a:r>
              <a:rPr lang="en-US" sz="3200" dirty="0" smtClean="0"/>
              <a:t>Toda e </a:t>
            </a:r>
            <a:r>
              <a:rPr lang="en-US" sz="3200" dirty="0" err="1" smtClean="0"/>
              <a:t>qualquer</a:t>
            </a:r>
            <a:r>
              <a:rPr lang="en-US" sz="3200" dirty="0" smtClean="0"/>
              <a:t> </a:t>
            </a:r>
            <a:r>
              <a:rPr lang="en-US" sz="3200" dirty="0" err="1" smtClean="0"/>
              <a:t>chave</a:t>
            </a:r>
            <a:r>
              <a:rPr lang="en-US" sz="3200" dirty="0" smtClean="0"/>
              <a:t> de </a:t>
            </a:r>
            <a:r>
              <a:rPr lang="en-US" sz="3200" dirty="0" err="1" smtClean="0"/>
              <a:t>uma</a:t>
            </a:r>
            <a:r>
              <a:rPr lang="en-US" sz="3200" dirty="0" smtClean="0"/>
              <a:t> </a:t>
            </a:r>
            <a:r>
              <a:rPr lang="en-US" sz="3200" dirty="0" err="1" smtClean="0"/>
              <a:t>tabela</a:t>
            </a:r>
            <a:r>
              <a:rPr lang="en-US" sz="3200" dirty="0" smtClean="0"/>
              <a:t> </a:t>
            </a:r>
            <a:r>
              <a:rPr lang="en-US" sz="3200" dirty="0" err="1" smtClean="0"/>
              <a:t>candidata</a:t>
            </a:r>
            <a:r>
              <a:rPr lang="en-US" sz="3200" dirty="0" smtClean="0"/>
              <a:t> a se </a:t>
            </a:r>
            <a:r>
              <a:rPr lang="en-US" sz="3200" dirty="0" err="1" smtClean="0"/>
              <a:t>tornar</a:t>
            </a:r>
            <a:r>
              <a:rPr lang="en-US" sz="3200" dirty="0" smtClean="0"/>
              <a:t> a </a:t>
            </a:r>
            <a:r>
              <a:rPr lang="en-US" sz="3200" dirty="0" err="1" smtClean="0"/>
              <a:t>chave</a:t>
            </a:r>
            <a:r>
              <a:rPr lang="en-US" sz="3200" dirty="0" smtClean="0"/>
              <a:t> </a:t>
            </a:r>
            <a:r>
              <a:rPr lang="en-US" sz="3200" dirty="0" err="1" smtClean="0"/>
              <a:t>primária</a:t>
            </a:r>
            <a:r>
              <a:rPr lang="en-US" sz="3200" dirty="0" smtClean="0"/>
              <a:t> </a:t>
            </a:r>
            <a:r>
              <a:rPr lang="en-US" sz="3200" dirty="0" err="1" smtClean="0"/>
              <a:t>da</a:t>
            </a:r>
            <a:r>
              <a:rPr lang="en-US" sz="3200" dirty="0" smtClean="0"/>
              <a:t> </a:t>
            </a:r>
            <a:r>
              <a:rPr lang="en-US" sz="3200" dirty="0" err="1" smtClean="0"/>
              <a:t>tabela</a:t>
            </a:r>
            <a:r>
              <a:rPr lang="en-US" sz="3200" dirty="0" smtClean="0"/>
              <a:t>. </a:t>
            </a:r>
          </a:p>
          <a:p>
            <a:pPr lvl="2" indent="-457200" algn="just">
              <a:buFont typeface="Arial"/>
              <a:buChar char="•"/>
            </a:pPr>
            <a:r>
              <a:rPr lang="en-US" sz="3200" dirty="0" smtClean="0"/>
              <a:t>Um </a:t>
            </a:r>
            <a:r>
              <a:rPr lang="en-US" sz="3200" dirty="0" err="1" smtClean="0"/>
              <a:t>atributo</a:t>
            </a:r>
            <a:r>
              <a:rPr lang="en-US" sz="3200" dirty="0" smtClean="0"/>
              <a:t> </a:t>
            </a:r>
            <a:r>
              <a:rPr lang="en-US" sz="3200" dirty="0" err="1" smtClean="0"/>
              <a:t>primário</a:t>
            </a:r>
            <a:r>
              <a:rPr lang="en-US" sz="3200" dirty="0" smtClean="0"/>
              <a:t> é </a:t>
            </a:r>
            <a:r>
              <a:rPr lang="en-US" sz="3200" dirty="0" err="1" smtClean="0"/>
              <a:t>aquele</a:t>
            </a:r>
            <a:r>
              <a:rPr lang="en-US" sz="3200" dirty="0" smtClean="0"/>
              <a:t> </a:t>
            </a:r>
            <a:r>
              <a:rPr lang="en-US" sz="3200" dirty="0" err="1" smtClean="0"/>
              <a:t>que</a:t>
            </a:r>
            <a:r>
              <a:rPr lang="en-US" sz="3200" dirty="0" smtClean="0"/>
              <a:t> é </a:t>
            </a:r>
            <a:r>
              <a:rPr lang="en-US" sz="3200" dirty="0" err="1" smtClean="0"/>
              <a:t>membro</a:t>
            </a:r>
            <a:r>
              <a:rPr lang="en-US" sz="3200" dirty="0" smtClean="0"/>
              <a:t> de </a:t>
            </a:r>
            <a:r>
              <a:rPr lang="en-US" sz="3200" dirty="0" err="1" smtClean="0"/>
              <a:t>alguma</a:t>
            </a:r>
            <a:r>
              <a:rPr lang="en-US" sz="3200" dirty="0" smtClean="0"/>
              <a:t> </a:t>
            </a:r>
            <a:r>
              <a:rPr lang="en-US" sz="3200" dirty="0" err="1" smtClean="0"/>
              <a:t>chave</a:t>
            </a:r>
            <a:r>
              <a:rPr lang="en-US" sz="3200" dirty="0" smtClean="0"/>
              <a:t> </a:t>
            </a:r>
            <a:r>
              <a:rPr lang="en-US" sz="3200" dirty="0" err="1" smtClean="0"/>
              <a:t>candidata</a:t>
            </a:r>
            <a:endParaRPr lang="en-US" sz="3200" dirty="0" smtClean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/>
        </p:nvGraphicFramePr>
        <p:xfrm>
          <a:off x="1524000" y="3962400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/>
                <a:gridCol w="1143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CPF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Nome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Sexo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Matricula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222.222.222-22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José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M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111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111.111.111-11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Maria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222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CaixaDeTexto 5"/>
          <p:cNvSpPr txBox="1"/>
          <p:nvPr/>
        </p:nvSpPr>
        <p:spPr>
          <a:xfrm>
            <a:off x="1447800" y="5257800"/>
            <a:ext cx="6019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Qual(is) é(são ) a(s) chave(s) candidata(s) desta tabela?</a:t>
            </a:r>
            <a:endParaRPr lang="pt-BR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228045065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914400" y="304800"/>
            <a:ext cx="8229600" cy="676178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RESTRIÇÃO – CHAVE PRIMÁRIA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9" name="Rectangle 8"/>
          <p:cNvSpPr/>
          <p:nvPr/>
        </p:nvSpPr>
        <p:spPr>
          <a:xfrm>
            <a:off x="914400" y="942816"/>
            <a:ext cx="800100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457200" algn="just">
              <a:buFont typeface="Arial"/>
              <a:buChar char="•"/>
            </a:pPr>
            <a:r>
              <a:rPr lang="en-US" sz="3200" dirty="0" err="1" smtClean="0"/>
              <a:t>Dentre</a:t>
            </a:r>
            <a:r>
              <a:rPr lang="en-US" sz="3200" dirty="0" smtClean="0"/>
              <a:t> as </a:t>
            </a:r>
            <a:r>
              <a:rPr lang="en-US" sz="3200" dirty="0" err="1" smtClean="0"/>
              <a:t>chaves</a:t>
            </a:r>
            <a:r>
              <a:rPr lang="en-US" sz="3200" dirty="0" smtClean="0"/>
              <a:t> </a:t>
            </a:r>
            <a:r>
              <a:rPr lang="en-US" sz="3200" dirty="0" err="1" smtClean="0"/>
              <a:t>candidatas</a:t>
            </a:r>
            <a:r>
              <a:rPr lang="en-US" sz="3200" dirty="0" smtClean="0"/>
              <a:t>, </a:t>
            </a:r>
            <a:r>
              <a:rPr lang="en-US" sz="3200" dirty="0" err="1" smtClean="0"/>
              <a:t>escolhe</a:t>
            </a:r>
            <a:r>
              <a:rPr lang="en-US" sz="3200" dirty="0" smtClean="0"/>
              <a:t>-se </a:t>
            </a:r>
            <a:r>
              <a:rPr lang="en-US" sz="3200" dirty="0" err="1" smtClean="0"/>
              <a:t>apenas</a:t>
            </a:r>
            <a:r>
              <a:rPr lang="en-US" sz="3200" dirty="0" smtClean="0"/>
              <a:t> </a:t>
            </a:r>
            <a:r>
              <a:rPr lang="en-US" sz="3200" dirty="0" err="1" smtClean="0"/>
              <a:t>uma</a:t>
            </a:r>
            <a:r>
              <a:rPr lang="en-US" sz="3200" dirty="0" smtClean="0"/>
              <a:t>.   </a:t>
            </a:r>
          </a:p>
          <a:p>
            <a:pPr lvl="1" indent="-457200" algn="just">
              <a:buFont typeface="Arial"/>
              <a:buChar char="•"/>
            </a:pPr>
            <a:r>
              <a:rPr lang="en-US" sz="3200" dirty="0" err="1" smtClean="0"/>
              <a:t>Cada</a:t>
            </a:r>
            <a:r>
              <a:rPr lang="en-US" sz="3200" dirty="0" smtClean="0"/>
              <a:t> </a:t>
            </a:r>
            <a:r>
              <a:rPr lang="en-US" sz="3200" dirty="0" err="1" smtClean="0"/>
              <a:t>tabela</a:t>
            </a:r>
            <a:r>
              <a:rPr lang="en-US" sz="3200" dirty="0" smtClean="0"/>
              <a:t> </a:t>
            </a:r>
            <a:r>
              <a:rPr lang="en-US" sz="3200" dirty="0" err="1" smtClean="0"/>
              <a:t>só</a:t>
            </a:r>
            <a:r>
              <a:rPr lang="en-US" sz="3200" dirty="0" smtClean="0"/>
              <a:t>  </a:t>
            </a:r>
            <a:r>
              <a:rPr lang="en-US" sz="3200" dirty="0" err="1" smtClean="0"/>
              <a:t>pode</a:t>
            </a:r>
            <a:r>
              <a:rPr lang="en-US" sz="3200" dirty="0" smtClean="0"/>
              <a:t> </a:t>
            </a:r>
            <a:r>
              <a:rPr lang="en-US" sz="3200" dirty="0" err="1" smtClean="0"/>
              <a:t>ter</a:t>
            </a:r>
            <a:r>
              <a:rPr lang="en-US" sz="3200" dirty="0" smtClean="0"/>
              <a:t> </a:t>
            </a:r>
            <a:r>
              <a:rPr lang="en-US" sz="3200" dirty="0" err="1" smtClean="0"/>
              <a:t>uma</a:t>
            </a:r>
            <a:r>
              <a:rPr lang="en-US" sz="3200" dirty="0" smtClean="0"/>
              <a:t> </a:t>
            </a:r>
            <a:r>
              <a:rPr lang="en-US" sz="3200" dirty="0" err="1" smtClean="0"/>
              <a:t>chave</a:t>
            </a:r>
            <a:r>
              <a:rPr lang="en-US" sz="3200" dirty="0" smtClean="0"/>
              <a:t> </a:t>
            </a:r>
            <a:r>
              <a:rPr lang="en-US" sz="3200" dirty="0" err="1" smtClean="0"/>
              <a:t>primária</a:t>
            </a:r>
            <a:r>
              <a:rPr lang="en-US" sz="3200" dirty="0" smtClean="0"/>
              <a:t> (</a:t>
            </a:r>
            <a:r>
              <a:rPr lang="en-US" sz="3200" i="1" dirty="0" smtClean="0"/>
              <a:t>primary key</a:t>
            </a:r>
            <a:r>
              <a:rPr lang="en-US" sz="3200" dirty="0" smtClean="0"/>
              <a:t>).</a:t>
            </a:r>
          </a:p>
          <a:p>
            <a:pPr lvl="2" indent="-457200" algn="just">
              <a:buFont typeface="Arial"/>
              <a:buChar char="•"/>
            </a:pPr>
            <a:r>
              <a:rPr lang="en-US" sz="3200" dirty="0" err="1" smtClean="0"/>
              <a:t>Lembrando</a:t>
            </a:r>
            <a:r>
              <a:rPr lang="en-US" sz="3200" dirty="0" smtClean="0"/>
              <a:t> </a:t>
            </a:r>
            <a:r>
              <a:rPr lang="en-US" sz="3200" dirty="0" err="1" smtClean="0"/>
              <a:t>que</a:t>
            </a:r>
            <a:r>
              <a:rPr lang="en-US" sz="3200" dirty="0" smtClean="0"/>
              <a:t> a </a:t>
            </a:r>
            <a:r>
              <a:rPr lang="en-US" sz="3200" dirty="0" err="1" smtClean="0"/>
              <a:t>chave</a:t>
            </a:r>
            <a:r>
              <a:rPr lang="en-US" sz="3200" dirty="0" smtClean="0"/>
              <a:t> </a:t>
            </a:r>
            <a:r>
              <a:rPr lang="en-US" sz="3200" dirty="0" err="1" smtClean="0"/>
              <a:t>pode</a:t>
            </a:r>
            <a:r>
              <a:rPr lang="en-US" sz="3200" dirty="0" smtClean="0"/>
              <a:t> ser simples (um </a:t>
            </a:r>
            <a:r>
              <a:rPr lang="en-US" sz="3200" dirty="0" err="1" smtClean="0"/>
              <a:t>atributo</a:t>
            </a:r>
            <a:r>
              <a:rPr lang="en-US" sz="3200" dirty="0" smtClean="0"/>
              <a:t>) </a:t>
            </a:r>
            <a:r>
              <a:rPr lang="en-US" sz="3200" dirty="0" err="1" smtClean="0"/>
              <a:t>ou</a:t>
            </a:r>
            <a:r>
              <a:rPr lang="en-US" sz="3200" dirty="0" smtClean="0"/>
              <a:t> </a:t>
            </a:r>
            <a:r>
              <a:rPr lang="en-US" sz="3200" dirty="0" err="1" smtClean="0"/>
              <a:t>composta</a:t>
            </a:r>
            <a:r>
              <a:rPr lang="en-US" sz="3200" dirty="0" smtClean="0"/>
              <a:t> (</a:t>
            </a:r>
            <a:r>
              <a:rPr lang="en-US" sz="3200" dirty="0" err="1" smtClean="0"/>
              <a:t>dois</a:t>
            </a:r>
            <a:r>
              <a:rPr lang="en-US" sz="3200" dirty="0" smtClean="0"/>
              <a:t> </a:t>
            </a:r>
            <a:r>
              <a:rPr lang="en-US" sz="3200" dirty="0" err="1" smtClean="0"/>
              <a:t>ou</a:t>
            </a:r>
            <a:r>
              <a:rPr lang="en-US" sz="3200" dirty="0" smtClean="0"/>
              <a:t> </a:t>
            </a:r>
            <a:r>
              <a:rPr lang="en-US" sz="3200" dirty="0" err="1" smtClean="0"/>
              <a:t>mais</a:t>
            </a:r>
            <a:r>
              <a:rPr lang="en-US" sz="3200" dirty="0" smtClean="0"/>
              <a:t> </a:t>
            </a:r>
            <a:r>
              <a:rPr lang="en-US" sz="3200" dirty="0" err="1" smtClean="0"/>
              <a:t>atributos</a:t>
            </a:r>
            <a:r>
              <a:rPr lang="en-US" sz="3200" dirty="0" smtClean="0"/>
              <a:t>);</a:t>
            </a:r>
          </a:p>
          <a:p>
            <a:pPr lvl="2" indent="-457200" algn="just">
              <a:buFont typeface="Arial"/>
              <a:buChar char="•"/>
            </a:pPr>
            <a:r>
              <a:rPr lang="en-US" sz="3200" dirty="0" err="1" smtClean="0"/>
              <a:t>Não</a:t>
            </a:r>
            <a:r>
              <a:rPr lang="en-US" sz="3200" dirty="0" smtClean="0"/>
              <a:t> </a:t>
            </a:r>
            <a:r>
              <a:rPr lang="en-US" sz="3200" dirty="0" err="1" smtClean="0"/>
              <a:t>aceita</a:t>
            </a:r>
            <a:r>
              <a:rPr lang="en-US" sz="3200" dirty="0" smtClean="0"/>
              <a:t> </a:t>
            </a:r>
            <a:r>
              <a:rPr lang="en-US" sz="3200" dirty="0" err="1" smtClean="0"/>
              <a:t>nulo</a:t>
            </a:r>
            <a:r>
              <a:rPr lang="en-US" sz="3200" dirty="0" smtClean="0"/>
              <a:t>. </a:t>
            </a:r>
            <a:endParaRPr lang="en-US" sz="3200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/>
        </p:nvGraphicFramePr>
        <p:xfrm>
          <a:off x="1295400" y="4952999"/>
          <a:ext cx="6096000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/>
                <a:gridCol w="1143000"/>
                <a:gridCol w="1524000"/>
                <a:gridCol w="1524000"/>
              </a:tblGrid>
              <a:tr h="294640">
                <a:tc>
                  <a:txBody>
                    <a:bodyPr/>
                    <a:lstStyle/>
                    <a:p>
                      <a:r>
                        <a:rPr lang="pt-BR" dirty="0" smtClean="0"/>
                        <a:t>CPF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Nome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Sexo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Matricula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222.222.222-22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José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M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111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111.111.111-11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Maria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222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CaixaDeTexto 5"/>
          <p:cNvSpPr txBox="1"/>
          <p:nvPr/>
        </p:nvSpPr>
        <p:spPr>
          <a:xfrm>
            <a:off x="1219200" y="6096000"/>
            <a:ext cx="762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Qual(is) você escolheria para ser a chave primária desta tabela?</a:t>
            </a:r>
            <a:endParaRPr lang="pt-BR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228045065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914400" y="304800"/>
            <a:ext cx="8229600" cy="9144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RESTRIÇÃO – CHAVE ESTRANGEIRA </a:t>
            </a:r>
          </a:p>
          <a:p>
            <a:pPr marL="0" indent="0">
              <a:buNone/>
            </a:pPr>
            <a:r>
              <a:rPr lang="en-US" b="1" dirty="0" smtClean="0"/>
              <a:t>(INTEGRIDADE REFERENCIAL)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9" name="Rectangle 8"/>
          <p:cNvSpPr/>
          <p:nvPr/>
        </p:nvSpPr>
        <p:spPr>
          <a:xfrm>
            <a:off x="914400" y="1295400"/>
            <a:ext cx="800100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457200" algn="just">
              <a:buFont typeface="Arial"/>
              <a:buChar char="•"/>
            </a:pPr>
            <a:r>
              <a:rPr lang="en-US" sz="3200" dirty="0"/>
              <a:t>A </a:t>
            </a:r>
            <a:r>
              <a:rPr lang="en-US" sz="3200" dirty="0" err="1"/>
              <a:t>chave</a:t>
            </a:r>
            <a:r>
              <a:rPr lang="en-US" sz="3200" dirty="0"/>
              <a:t> </a:t>
            </a:r>
            <a:r>
              <a:rPr lang="en-US" sz="3200" dirty="0" err="1"/>
              <a:t>estrangeira</a:t>
            </a:r>
            <a:r>
              <a:rPr lang="en-US" sz="3200" dirty="0"/>
              <a:t> </a:t>
            </a:r>
            <a:r>
              <a:rPr lang="en-US" sz="3200" dirty="0" smtClean="0"/>
              <a:t>(</a:t>
            </a:r>
            <a:r>
              <a:rPr lang="en-US" sz="3200" i="1" dirty="0" smtClean="0"/>
              <a:t>foreign key</a:t>
            </a:r>
            <a:r>
              <a:rPr lang="en-US" sz="3200" dirty="0" smtClean="0"/>
              <a:t>) </a:t>
            </a:r>
            <a:r>
              <a:rPr lang="en-US" sz="3200" dirty="0" err="1" smtClean="0"/>
              <a:t>ocorre</a:t>
            </a:r>
            <a:r>
              <a:rPr lang="en-US" sz="3200" dirty="0" smtClean="0"/>
              <a:t> </a:t>
            </a:r>
            <a:r>
              <a:rPr lang="en-US" sz="3200" dirty="0" err="1"/>
              <a:t>quando</a:t>
            </a:r>
            <a:r>
              <a:rPr lang="en-US" sz="3200" dirty="0"/>
              <a:t> um </a:t>
            </a:r>
            <a:r>
              <a:rPr lang="en-US" sz="3200" dirty="0" err="1"/>
              <a:t>atributo</a:t>
            </a:r>
            <a:r>
              <a:rPr lang="en-US" sz="3200" dirty="0"/>
              <a:t> </a:t>
            </a:r>
            <a:r>
              <a:rPr lang="en-US" sz="3200" dirty="0" smtClean="0"/>
              <a:t>(</a:t>
            </a:r>
            <a:r>
              <a:rPr lang="en-US" sz="3200" dirty="0" err="1" smtClean="0"/>
              <a:t>combinação</a:t>
            </a:r>
            <a:r>
              <a:rPr lang="en-US" sz="3200" dirty="0" smtClean="0"/>
              <a:t> de </a:t>
            </a:r>
            <a:r>
              <a:rPr lang="en-US" sz="3200" dirty="0" err="1" smtClean="0"/>
              <a:t>atributos</a:t>
            </a:r>
            <a:r>
              <a:rPr lang="en-US" sz="3200" dirty="0" smtClean="0"/>
              <a:t>) de </a:t>
            </a:r>
            <a:r>
              <a:rPr lang="en-US" sz="3200" dirty="0" err="1"/>
              <a:t>uma</a:t>
            </a:r>
            <a:r>
              <a:rPr lang="en-US" sz="3200" dirty="0"/>
              <a:t> </a:t>
            </a:r>
            <a:r>
              <a:rPr lang="en-US" sz="3200" dirty="0" err="1"/>
              <a:t>relação</a:t>
            </a:r>
            <a:r>
              <a:rPr lang="en-US" sz="3200" dirty="0"/>
              <a:t> </a:t>
            </a:r>
            <a:r>
              <a:rPr lang="en-US" sz="3200" dirty="0" err="1" smtClean="0"/>
              <a:t>corresponde</a:t>
            </a:r>
            <a:r>
              <a:rPr lang="en-US" sz="3200" dirty="0" smtClean="0"/>
              <a:t> a </a:t>
            </a:r>
            <a:r>
              <a:rPr lang="en-US" sz="3200" dirty="0" err="1" smtClean="0"/>
              <a:t>uma</a:t>
            </a:r>
            <a:r>
              <a:rPr lang="en-US" sz="3200" dirty="0" smtClean="0"/>
              <a:t> </a:t>
            </a:r>
            <a:r>
              <a:rPr lang="en-US" sz="3200" dirty="0" err="1"/>
              <a:t>chave</a:t>
            </a:r>
            <a:r>
              <a:rPr lang="en-US" sz="3200" dirty="0"/>
              <a:t> </a:t>
            </a:r>
            <a:r>
              <a:rPr lang="en-US" sz="3200" dirty="0" err="1"/>
              <a:t>primária</a:t>
            </a:r>
            <a:r>
              <a:rPr lang="en-US" sz="3200" dirty="0"/>
              <a:t> </a:t>
            </a:r>
            <a:r>
              <a:rPr lang="en-US" sz="3200" dirty="0" err="1"/>
              <a:t>em</a:t>
            </a:r>
            <a:r>
              <a:rPr lang="en-US" sz="3200" dirty="0"/>
              <a:t> </a:t>
            </a:r>
            <a:r>
              <a:rPr lang="en-US" sz="3200" dirty="0" err="1"/>
              <a:t>outra</a:t>
            </a:r>
            <a:r>
              <a:rPr lang="en-US" sz="3200" dirty="0"/>
              <a:t> </a:t>
            </a:r>
            <a:r>
              <a:rPr lang="en-US" sz="3200" dirty="0" err="1"/>
              <a:t>relação</a:t>
            </a:r>
            <a:r>
              <a:rPr lang="en-US" sz="3200" dirty="0" smtClean="0"/>
              <a:t>.</a:t>
            </a:r>
          </a:p>
          <a:p>
            <a:pPr lvl="1" indent="-457200" algn="just">
              <a:buFont typeface="Arial"/>
              <a:buChar char="•"/>
            </a:pPr>
            <a:endParaRPr lang="en-US" sz="3200" dirty="0"/>
          </a:p>
          <a:p>
            <a:pPr lvl="1" indent="-457200" algn="just">
              <a:buFont typeface="Arial"/>
              <a:buChar char="•"/>
            </a:pPr>
            <a:r>
              <a:rPr lang="en-US" sz="3200" dirty="0" err="1"/>
              <a:t>Em</a:t>
            </a:r>
            <a:r>
              <a:rPr lang="en-US" sz="3200" dirty="0"/>
              <a:t> </a:t>
            </a:r>
            <a:r>
              <a:rPr lang="en-US" sz="3200" dirty="0" err="1"/>
              <a:t>outras</a:t>
            </a:r>
            <a:r>
              <a:rPr lang="en-US" sz="3200" dirty="0"/>
              <a:t> </a:t>
            </a:r>
            <a:r>
              <a:rPr lang="en-US" sz="3200" dirty="0" err="1" smtClean="0"/>
              <a:t>palavras</a:t>
            </a:r>
            <a:r>
              <a:rPr lang="en-US" sz="3200" dirty="0" smtClean="0"/>
              <a:t>, </a:t>
            </a:r>
            <a:r>
              <a:rPr lang="en-US" sz="3200" dirty="0" err="1" smtClean="0"/>
              <a:t>sempre</a:t>
            </a:r>
            <a:r>
              <a:rPr lang="en-US" sz="3200" dirty="0" smtClean="0"/>
              <a:t> </a:t>
            </a:r>
            <a:r>
              <a:rPr lang="en-US" sz="3200" dirty="0" err="1"/>
              <a:t>que</a:t>
            </a:r>
            <a:r>
              <a:rPr lang="en-US" sz="3200" dirty="0"/>
              <a:t> </a:t>
            </a:r>
            <a:r>
              <a:rPr lang="en-US" sz="3200" dirty="0" err="1"/>
              <a:t>houver</a:t>
            </a:r>
            <a:r>
              <a:rPr lang="en-US" sz="3200" dirty="0"/>
              <a:t> </a:t>
            </a:r>
            <a:r>
              <a:rPr lang="en-US" sz="3200" dirty="0" smtClean="0"/>
              <a:t>um </a:t>
            </a:r>
            <a:r>
              <a:rPr lang="en-US" sz="3200" dirty="0" err="1"/>
              <a:t>relacionamento</a:t>
            </a:r>
            <a:r>
              <a:rPr lang="en-US" sz="3200" dirty="0"/>
              <a:t> </a:t>
            </a:r>
            <a:r>
              <a:rPr lang="en-US" sz="3200" dirty="0" smtClean="0"/>
              <a:t>entre </a:t>
            </a:r>
            <a:r>
              <a:rPr lang="en-US" sz="3200" dirty="0" err="1"/>
              <a:t>duas</a:t>
            </a:r>
            <a:r>
              <a:rPr lang="en-US" sz="3200" dirty="0"/>
              <a:t> </a:t>
            </a:r>
            <a:r>
              <a:rPr lang="en-US" sz="3200" dirty="0" err="1"/>
              <a:t>tabelas</a:t>
            </a:r>
            <a:r>
              <a:rPr lang="en-US" sz="3200" dirty="0"/>
              <a:t>, </a:t>
            </a:r>
            <a:r>
              <a:rPr lang="en-US" sz="3200" dirty="0" smtClean="0"/>
              <a:t>a </a:t>
            </a:r>
            <a:r>
              <a:rPr lang="en-US" sz="3200" dirty="0" err="1" smtClean="0"/>
              <a:t>chave</a:t>
            </a:r>
            <a:r>
              <a:rPr lang="en-US" sz="3200" dirty="0" smtClean="0"/>
              <a:t> </a:t>
            </a:r>
            <a:r>
              <a:rPr lang="en-US" sz="3200" dirty="0" err="1" smtClean="0"/>
              <a:t>primária</a:t>
            </a:r>
            <a:r>
              <a:rPr lang="en-US" sz="3200" dirty="0" smtClean="0"/>
              <a:t> </a:t>
            </a:r>
            <a:r>
              <a:rPr lang="en-US" sz="3200" dirty="0" err="1" smtClean="0"/>
              <a:t>da</a:t>
            </a:r>
            <a:r>
              <a:rPr lang="en-US" sz="3200" dirty="0" smtClean="0"/>
              <a:t> </a:t>
            </a:r>
            <a:r>
              <a:rPr lang="en-US" sz="3200" dirty="0" err="1"/>
              <a:t>tabela</a:t>
            </a:r>
            <a:r>
              <a:rPr lang="en-US" sz="3200" dirty="0"/>
              <a:t> </a:t>
            </a:r>
            <a:r>
              <a:rPr lang="en-US" sz="3200" dirty="0" smtClean="0"/>
              <a:t>X “</a:t>
            </a:r>
            <a:r>
              <a:rPr lang="en-US" sz="3200" dirty="0" err="1" smtClean="0"/>
              <a:t>migrará</a:t>
            </a:r>
            <a:r>
              <a:rPr lang="en-US" sz="3200" dirty="0" smtClean="0"/>
              <a:t>” </a:t>
            </a:r>
            <a:r>
              <a:rPr lang="en-US" sz="3200" dirty="0" err="1" smtClean="0"/>
              <a:t>para</a:t>
            </a:r>
            <a:r>
              <a:rPr lang="en-US" sz="3200" dirty="0" smtClean="0"/>
              <a:t> a </a:t>
            </a:r>
            <a:r>
              <a:rPr lang="en-US" sz="3200" dirty="0" err="1" smtClean="0"/>
              <a:t>tabela</a:t>
            </a:r>
            <a:r>
              <a:rPr lang="en-US" sz="3200" dirty="0" smtClean="0"/>
              <a:t> Y </a:t>
            </a:r>
            <a:r>
              <a:rPr lang="en-US" sz="3200" dirty="0" err="1" smtClean="0"/>
              <a:t>como</a:t>
            </a:r>
            <a:r>
              <a:rPr lang="en-US" sz="3200" dirty="0" smtClean="0"/>
              <a:t> </a:t>
            </a:r>
            <a:r>
              <a:rPr lang="en-US" sz="3200" dirty="0" err="1"/>
              <a:t>chave</a:t>
            </a:r>
            <a:r>
              <a:rPr lang="en-US" sz="3200" dirty="0"/>
              <a:t> </a:t>
            </a:r>
            <a:r>
              <a:rPr lang="en-US" sz="3200" dirty="0" err="1"/>
              <a:t>estrangeira</a:t>
            </a:r>
            <a:r>
              <a:rPr lang="en-US" sz="3200" dirty="0" smtClean="0"/>
              <a:t>.</a:t>
            </a:r>
          </a:p>
          <a:p>
            <a:pPr lvl="1" indent="-457200" algn="just">
              <a:buFont typeface="Arial"/>
              <a:buChar char="•"/>
            </a:pPr>
            <a:endParaRPr lang="en-US" sz="3200" dirty="0" smtClean="0"/>
          </a:p>
          <a:p>
            <a:pPr lvl="1" indent="-457200" algn="just">
              <a:buFont typeface="Arial"/>
              <a:buChar char="•"/>
            </a:pPr>
            <a:r>
              <a:rPr lang="en-US" sz="3200" dirty="0" err="1" smtClean="0"/>
              <a:t>Pode</a:t>
            </a:r>
            <a:r>
              <a:rPr lang="en-US" sz="3200" dirty="0" smtClean="0"/>
              <a:t> </a:t>
            </a:r>
            <a:r>
              <a:rPr lang="en-US" sz="3200" dirty="0" err="1" smtClean="0"/>
              <a:t>aceitar</a:t>
            </a:r>
            <a:r>
              <a:rPr lang="en-US" sz="3200" dirty="0" smtClean="0"/>
              <a:t> </a:t>
            </a:r>
            <a:r>
              <a:rPr lang="en-US" sz="3200" dirty="0" err="1" smtClean="0"/>
              <a:t>nulo</a:t>
            </a:r>
            <a:r>
              <a:rPr lang="en-US" sz="3200" dirty="0" smtClean="0"/>
              <a:t>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221206245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914400" y="304800"/>
            <a:ext cx="8229600" cy="6761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RESTRIÇÃO – INTEGRIDADE REFERENCIAL</a:t>
            </a:r>
          </a:p>
          <a:p>
            <a:pPr marL="0" indent="0">
              <a:buNone/>
            </a:pPr>
            <a:endParaRPr lang="en-US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19200" y="1371600"/>
            <a:ext cx="7010400" cy="507762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xmlns="" val="337254858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914400" y="304800"/>
            <a:ext cx="8229600" cy="676178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RESTRIÇÃO – INTEGRIDADE REFERENCIAL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9" name="Rectangle 8"/>
          <p:cNvSpPr/>
          <p:nvPr/>
        </p:nvSpPr>
        <p:spPr>
          <a:xfrm>
            <a:off x="914400" y="1295400"/>
            <a:ext cx="8001000" cy="51816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marL="342900" indent="-342900">
              <a:buSzPct val="60000"/>
              <a:buFont typeface="Wingdings" pitchFamily="2" charset="2"/>
              <a:buBlip>
                <a:blip r:embed="rId4"/>
              </a:buBlip>
            </a:pPr>
            <a:r>
              <a:rPr lang="pt-BR" sz="2800" dirty="0" smtClean="0"/>
              <a:t>Um banco de dados não pode conter valores de chaves estrangeiras não associados</a:t>
            </a:r>
          </a:p>
          <a:p>
            <a:pPr marL="342900" indent="-342900">
              <a:buSzPct val="60000"/>
              <a:buFont typeface="Wingdings" pitchFamily="2" charset="2"/>
              <a:buBlip>
                <a:blip r:embed="rId4"/>
              </a:buBlip>
            </a:pPr>
            <a:endParaRPr lang="pt-BR" sz="2000" dirty="0" smtClean="0"/>
          </a:p>
          <a:p>
            <a:pPr marL="342900" indent="-342900">
              <a:buSzPct val="60000"/>
              <a:buFont typeface="Wingdings" pitchFamily="2" charset="2"/>
              <a:buBlip>
                <a:blip r:embed="rId4"/>
              </a:buBlip>
            </a:pPr>
            <a:r>
              <a:rPr lang="pt-BR" sz="2800" dirty="0" smtClean="0"/>
              <a:t>Todo o banco de dados que não obedeça às regras de integridade é dito inconsistente </a:t>
            </a:r>
          </a:p>
          <a:p>
            <a:pPr marL="342900" indent="-342900">
              <a:buSzPct val="60000"/>
              <a:buFont typeface="Wingdings" pitchFamily="2" charset="2"/>
              <a:buBlip>
                <a:blip r:embed="rId4"/>
              </a:buBlip>
            </a:pPr>
            <a:endParaRPr lang="pt-BR" sz="2000" dirty="0" smtClean="0"/>
          </a:p>
          <a:p>
            <a:pPr marL="342900" indent="-342900">
              <a:buSzPct val="60000"/>
              <a:buFont typeface="Wingdings" pitchFamily="2" charset="2"/>
              <a:buBlip>
                <a:blip r:embed="rId4"/>
              </a:buBlip>
            </a:pPr>
            <a:r>
              <a:rPr lang="pt-BR" sz="2800" dirty="0" smtClean="0"/>
              <a:t>Impõe restrições que devem ser garantidas em operações no BD.</a:t>
            </a:r>
          </a:p>
          <a:p>
            <a:pPr marL="742950" lvl="1" indent="-285750">
              <a:buClr>
                <a:schemeClr val="hlink"/>
              </a:buClr>
              <a:buSzPct val="55000"/>
              <a:buFont typeface="Wingdings" pitchFamily="2" charset="2"/>
              <a:buBlip>
                <a:blip r:embed="rId4"/>
              </a:buBlip>
            </a:pPr>
            <a:r>
              <a:rPr lang="pt-BR" sz="2400" dirty="0" smtClean="0"/>
              <a:t>Inclusão, </a:t>
            </a:r>
          </a:p>
          <a:p>
            <a:pPr marL="742950" lvl="1" indent="-285750">
              <a:buClr>
                <a:schemeClr val="hlink"/>
              </a:buClr>
              <a:buSzPct val="55000"/>
              <a:buFont typeface="Wingdings" pitchFamily="2" charset="2"/>
              <a:buBlip>
                <a:blip r:embed="rId4"/>
              </a:buBlip>
            </a:pPr>
            <a:r>
              <a:rPr lang="pt-BR" sz="2400" dirty="0" smtClean="0"/>
              <a:t>Atualização</a:t>
            </a:r>
          </a:p>
          <a:p>
            <a:pPr marL="742950" lvl="1" indent="-285750">
              <a:buClr>
                <a:schemeClr val="hlink"/>
              </a:buClr>
              <a:buSzPct val="55000"/>
              <a:buFont typeface="Wingdings" pitchFamily="2" charset="2"/>
              <a:buBlip>
                <a:blip r:embed="rId4"/>
              </a:buBlip>
            </a:pPr>
            <a:r>
              <a:rPr lang="pt-BR" sz="2400" dirty="0" smtClean="0"/>
              <a:t>Deleção</a:t>
            </a:r>
            <a:endParaRPr lang="pt-BR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221206245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743200" y="2087940"/>
            <a:ext cx="6248400" cy="408426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7200" dirty="0" err="1" smtClean="0"/>
              <a:t>Modelo</a:t>
            </a:r>
            <a:endParaRPr lang="en-US" sz="7200" dirty="0"/>
          </a:p>
          <a:p>
            <a:r>
              <a:rPr lang="en-US" sz="7200" dirty="0" err="1" smtClean="0"/>
              <a:t>Lógico</a:t>
            </a:r>
            <a:r>
              <a:rPr lang="en-US" sz="7200" dirty="0" smtClean="0"/>
              <a:t> de Dados</a:t>
            </a:r>
            <a:endParaRPr lang="en-US" sz="7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-5029200" y="-6858000"/>
            <a:ext cx="7765662" cy="164761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 rot="20753331" flipH="1">
            <a:off x="-316180" y="3775286"/>
            <a:ext cx="2895600" cy="3390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251420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914400" y="304800"/>
            <a:ext cx="8229600" cy="676178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RESTRIÇÃO – INTEGRIDADE REFERENCIAL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9" name="Rectangle 8"/>
          <p:cNvSpPr/>
          <p:nvPr/>
        </p:nvSpPr>
        <p:spPr>
          <a:xfrm>
            <a:off x="914400" y="1295400"/>
            <a:ext cx="8001000" cy="51816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marL="342900" indent="-342900" algn="just">
              <a:buSzPct val="60000"/>
              <a:buFont typeface="Wingdings" pitchFamily="2" charset="2"/>
              <a:buBlip>
                <a:blip r:embed="rId4"/>
              </a:buBlip>
            </a:pPr>
            <a:r>
              <a:rPr lang="pt-BR" sz="3200" dirty="0" smtClean="0"/>
              <a:t>Como o SGBD se comporta quando há uma tentativa de exclusão ou atualização de uma chave primária referenciada em uma chave estrangeira ?</a:t>
            </a:r>
          </a:p>
          <a:p>
            <a:pPr marL="742950" lvl="1" indent="-285750">
              <a:buClr>
                <a:schemeClr val="hlink"/>
              </a:buClr>
              <a:buSzPct val="55000"/>
              <a:buFont typeface="Wingdings" pitchFamily="2" charset="2"/>
              <a:buBlip>
                <a:blip r:embed="rId4"/>
              </a:buBlip>
            </a:pPr>
            <a:endParaRPr lang="pt-BR" sz="2400" dirty="0" smtClean="0">
              <a:latin typeface="Tahoma" pitchFamily="34" charset="0"/>
            </a:endParaRPr>
          </a:p>
          <a:p>
            <a:pPr marL="742950" lvl="1" indent="-285750" algn="just">
              <a:buClr>
                <a:schemeClr val="hlink"/>
              </a:buClr>
              <a:buSzPct val="55000"/>
              <a:buFont typeface="Wingdings" pitchFamily="2" charset="2"/>
              <a:buBlip>
                <a:blip r:embed="rId4"/>
              </a:buBlip>
            </a:pPr>
            <a:r>
              <a:rPr lang="pt-BR" sz="2700" dirty="0" smtClean="0"/>
              <a:t>Restrita: A operação não é executada se houver registros associados em outras tabelas</a:t>
            </a:r>
          </a:p>
          <a:p>
            <a:pPr marL="742950" lvl="1" indent="-285750" algn="just">
              <a:buClr>
                <a:schemeClr val="hlink"/>
              </a:buClr>
              <a:buSzPct val="55000"/>
              <a:buFont typeface="Wingdings" pitchFamily="2" charset="2"/>
              <a:buBlip>
                <a:blip r:embed="rId4"/>
              </a:buBlip>
            </a:pPr>
            <a:endParaRPr lang="pt-BR" sz="2700" dirty="0" smtClean="0"/>
          </a:p>
          <a:p>
            <a:pPr marL="742950" lvl="1" indent="-285750" algn="just">
              <a:buClr>
                <a:schemeClr val="hlink"/>
              </a:buClr>
              <a:buSzPct val="55000"/>
              <a:buFont typeface="Wingdings" pitchFamily="2" charset="2"/>
              <a:buBlip>
                <a:blip r:embed="rId4"/>
              </a:buBlip>
            </a:pPr>
            <a:r>
              <a:rPr lang="pt-BR" sz="2700" dirty="0" smtClean="0"/>
              <a:t>Cascata: A operação deleta ou atualiza em cascata todos os registros associadas existentes em outras tabelas</a:t>
            </a:r>
            <a:endParaRPr lang="pt-BR" sz="27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221206245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914400" y="304800"/>
            <a:ext cx="8229600" cy="6761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TRADUZINDO “ RELAÇÃO UM PARA UM”</a:t>
            </a:r>
          </a:p>
          <a:p>
            <a:pPr marL="0" indent="0">
              <a:buNone/>
            </a:pPr>
            <a:endParaRPr lang="en-US" b="1" dirty="0"/>
          </a:p>
        </p:txBody>
      </p:sp>
      <p:pic>
        <p:nvPicPr>
          <p:cNvPr id="2" name="Picture 1" descr="Captura de Tela 2014-02-19 às 19.53.09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524000" y="1981200"/>
            <a:ext cx="7231316" cy="1752600"/>
          </a:xfrm>
          <a:prstGeom prst="rect">
            <a:avLst/>
          </a:prstGeom>
        </p:spPr>
      </p:pic>
      <p:pic>
        <p:nvPicPr>
          <p:cNvPr id="3" name="Picture 2" descr="Captura de Tela 2014-02-19 às 19.53.13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524000" y="4495800"/>
            <a:ext cx="7086600" cy="226013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14400" y="1295400"/>
            <a:ext cx="80010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457200" algn="just">
              <a:buFont typeface="Arial"/>
              <a:buChar char="•"/>
            </a:pPr>
            <a:r>
              <a:rPr lang="en-US" sz="3200" dirty="0" err="1" smtClean="0"/>
              <a:t>Modelo</a:t>
            </a:r>
            <a:r>
              <a:rPr lang="en-US" sz="3200" dirty="0" smtClean="0"/>
              <a:t> </a:t>
            </a:r>
            <a:r>
              <a:rPr lang="en-US" sz="3200" dirty="0" err="1" smtClean="0"/>
              <a:t>Conceitual</a:t>
            </a:r>
            <a:endParaRPr lang="en-US" sz="3200" dirty="0" smtClean="0"/>
          </a:p>
          <a:p>
            <a:pPr lvl="1" indent="-457200" algn="just">
              <a:buFont typeface="Arial"/>
              <a:buChar char="•"/>
            </a:pPr>
            <a:endParaRPr lang="en-US" sz="3200" dirty="0"/>
          </a:p>
          <a:p>
            <a:pPr lvl="1" indent="-457200" algn="just">
              <a:buFont typeface="Arial"/>
              <a:buChar char="•"/>
            </a:pPr>
            <a:endParaRPr lang="en-US" sz="3200" dirty="0"/>
          </a:p>
          <a:p>
            <a:pPr lvl="1" indent="-457200" algn="just">
              <a:buFont typeface="Arial"/>
              <a:buChar char="•"/>
            </a:pPr>
            <a:endParaRPr lang="en-US" sz="3200" dirty="0" smtClean="0"/>
          </a:p>
          <a:p>
            <a:pPr marL="0" lvl="1" algn="just"/>
            <a:endParaRPr lang="en-US" sz="3200" dirty="0" smtClean="0"/>
          </a:p>
          <a:p>
            <a:pPr lvl="1" indent="-457200" algn="just">
              <a:buFont typeface="Arial"/>
              <a:buChar char="•"/>
            </a:pPr>
            <a:r>
              <a:rPr lang="en-US" sz="3200" dirty="0" err="1" smtClean="0"/>
              <a:t>Modelo</a:t>
            </a:r>
            <a:r>
              <a:rPr lang="en-US" sz="3200" dirty="0"/>
              <a:t> </a:t>
            </a:r>
            <a:r>
              <a:rPr lang="en-US" sz="3200" dirty="0" err="1"/>
              <a:t>L</a:t>
            </a:r>
            <a:r>
              <a:rPr lang="en-US" sz="3200" dirty="0" err="1" smtClean="0"/>
              <a:t>ógico</a:t>
            </a:r>
            <a:endParaRPr lang="en-US" sz="3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377843889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914400" y="304800"/>
            <a:ext cx="8229600" cy="6761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TRADUZINDO “ RELAÇÃO UM PARA </a:t>
            </a:r>
            <a:r>
              <a:rPr lang="en-US" b="1" dirty="0" smtClean="0"/>
              <a:t>MUITOS”</a:t>
            </a:r>
            <a:endParaRPr lang="en-US" b="1" dirty="0"/>
          </a:p>
          <a:p>
            <a:pPr marL="0" indent="0">
              <a:buNone/>
            </a:pPr>
            <a:endParaRPr lang="en-US" b="1" dirty="0"/>
          </a:p>
        </p:txBody>
      </p:sp>
      <p:pic>
        <p:nvPicPr>
          <p:cNvPr id="4" name="Picture 3" descr="Captura de Tela 2014-02-19 às 19.55.02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19200" y="2209800"/>
            <a:ext cx="7556500" cy="1295400"/>
          </a:xfrm>
          <a:prstGeom prst="rect">
            <a:avLst/>
          </a:prstGeom>
        </p:spPr>
      </p:pic>
      <p:pic>
        <p:nvPicPr>
          <p:cNvPr id="6" name="Picture 5" descr="Captura de Tela 2014-02-19 às 19.55.07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19200" y="4419600"/>
            <a:ext cx="7444068" cy="19812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14400" y="1295400"/>
            <a:ext cx="80010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457200" algn="just">
              <a:buFont typeface="Arial"/>
              <a:buChar char="•"/>
            </a:pPr>
            <a:r>
              <a:rPr lang="en-US" sz="3200" dirty="0" err="1" smtClean="0"/>
              <a:t>Modelo</a:t>
            </a:r>
            <a:r>
              <a:rPr lang="en-US" sz="3200" dirty="0" smtClean="0"/>
              <a:t> </a:t>
            </a:r>
            <a:r>
              <a:rPr lang="en-US" sz="3200" dirty="0" err="1" smtClean="0"/>
              <a:t>Conceitual</a:t>
            </a:r>
            <a:endParaRPr lang="en-US" sz="3200" dirty="0" smtClean="0"/>
          </a:p>
          <a:p>
            <a:pPr lvl="1" indent="-457200" algn="just">
              <a:buFont typeface="Arial"/>
              <a:buChar char="•"/>
            </a:pPr>
            <a:endParaRPr lang="en-US" sz="3200" dirty="0"/>
          </a:p>
          <a:p>
            <a:pPr lvl="1" indent="-457200" algn="just">
              <a:buFont typeface="Arial"/>
              <a:buChar char="•"/>
            </a:pPr>
            <a:endParaRPr lang="en-US" sz="3200" dirty="0"/>
          </a:p>
          <a:p>
            <a:pPr lvl="1" indent="-457200" algn="just">
              <a:buFont typeface="Arial"/>
              <a:buChar char="•"/>
            </a:pPr>
            <a:endParaRPr lang="en-US" sz="3200" dirty="0" smtClean="0"/>
          </a:p>
          <a:p>
            <a:pPr marL="0" lvl="1" algn="just"/>
            <a:endParaRPr lang="en-US" sz="3200" dirty="0" smtClean="0"/>
          </a:p>
          <a:p>
            <a:pPr lvl="1" indent="-457200" algn="just">
              <a:buFont typeface="Arial"/>
              <a:buChar char="•"/>
            </a:pPr>
            <a:r>
              <a:rPr lang="en-US" sz="3200" dirty="0" err="1" smtClean="0"/>
              <a:t>Modelo</a:t>
            </a:r>
            <a:r>
              <a:rPr lang="en-US" sz="3200" dirty="0"/>
              <a:t> </a:t>
            </a:r>
            <a:r>
              <a:rPr lang="en-US" sz="3200" dirty="0" err="1"/>
              <a:t>L</a:t>
            </a:r>
            <a:r>
              <a:rPr lang="en-US" sz="3200" dirty="0" err="1" smtClean="0"/>
              <a:t>ógico</a:t>
            </a:r>
            <a:endParaRPr lang="en-US" sz="3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297796866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914400" y="304800"/>
            <a:ext cx="8229600" cy="67617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/>
              <a:t>TRADUZINDO “ RELAÇÃO </a:t>
            </a:r>
            <a:r>
              <a:rPr lang="en-US" b="1" dirty="0" smtClean="0"/>
              <a:t>MUITOS PARA MUITOS”</a:t>
            </a:r>
            <a:endParaRPr lang="en-US" b="1" dirty="0"/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9" name="Rectangle 8"/>
          <p:cNvSpPr/>
          <p:nvPr/>
        </p:nvSpPr>
        <p:spPr>
          <a:xfrm>
            <a:off x="914400" y="1295400"/>
            <a:ext cx="80010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457200" algn="just">
              <a:buFont typeface="Arial"/>
              <a:buChar char="•"/>
            </a:pPr>
            <a:r>
              <a:rPr lang="en-US" sz="3200" dirty="0" err="1" smtClean="0"/>
              <a:t>Modelo</a:t>
            </a:r>
            <a:r>
              <a:rPr lang="en-US" sz="3200" dirty="0" smtClean="0"/>
              <a:t> </a:t>
            </a:r>
            <a:r>
              <a:rPr lang="en-US" sz="3200" dirty="0" err="1"/>
              <a:t>Conceitual</a:t>
            </a:r>
            <a:endParaRPr lang="en-US" sz="3200" dirty="0"/>
          </a:p>
          <a:p>
            <a:pPr lvl="1" indent="-457200" algn="just">
              <a:buFont typeface="Arial"/>
              <a:buChar char="•"/>
            </a:pPr>
            <a:endParaRPr lang="en-US" sz="3200" dirty="0"/>
          </a:p>
          <a:p>
            <a:pPr lvl="1" indent="-457200" algn="just">
              <a:buFont typeface="Arial"/>
              <a:buChar char="•"/>
            </a:pPr>
            <a:endParaRPr lang="en-US" sz="3200" dirty="0" smtClean="0"/>
          </a:p>
          <a:p>
            <a:pPr marL="0" lvl="1" algn="just"/>
            <a:endParaRPr lang="en-US" sz="3200" dirty="0" smtClean="0"/>
          </a:p>
          <a:p>
            <a:pPr lvl="1" indent="-457200" algn="just">
              <a:buFont typeface="Arial"/>
              <a:buChar char="•"/>
            </a:pPr>
            <a:r>
              <a:rPr lang="en-US" sz="3200" dirty="0" err="1" smtClean="0"/>
              <a:t>Modelo</a:t>
            </a:r>
            <a:r>
              <a:rPr lang="en-US" sz="3200" dirty="0"/>
              <a:t> </a:t>
            </a:r>
            <a:r>
              <a:rPr lang="en-US" sz="3200" dirty="0" err="1"/>
              <a:t>L</a:t>
            </a:r>
            <a:r>
              <a:rPr lang="en-US" sz="3200" dirty="0" err="1" smtClean="0"/>
              <a:t>ógico</a:t>
            </a:r>
            <a:endParaRPr lang="en-US" sz="3200" dirty="0"/>
          </a:p>
        </p:txBody>
      </p:sp>
      <p:pic>
        <p:nvPicPr>
          <p:cNvPr id="2" name="Picture 1" descr="Captura de Tela 2014-02-19 às 19.57.28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346513" y="2057400"/>
            <a:ext cx="7797452" cy="1143000"/>
          </a:xfrm>
          <a:prstGeom prst="rect">
            <a:avLst/>
          </a:prstGeom>
        </p:spPr>
      </p:pic>
      <p:pic>
        <p:nvPicPr>
          <p:cNvPr id="3" name="Picture 2" descr="Captura de Tela 2014-02-19 às 19.57.33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676400" y="3886200"/>
            <a:ext cx="6736739" cy="28194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xmlns="" val="366696748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914400" y="304800"/>
            <a:ext cx="8229600" cy="67617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b="1" dirty="0"/>
              <a:t>TRADUZINDO “ </a:t>
            </a:r>
            <a:r>
              <a:rPr lang="en-US" sz="2800" b="1" dirty="0" smtClean="0"/>
              <a:t>GENERALIZAÇÃO E ESPECIALIZAÇÃO”</a:t>
            </a:r>
            <a:endParaRPr lang="en-US" sz="2800" b="1" dirty="0"/>
          </a:p>
          <a:p>
            <a:pPr marL="0" indent="0">
              <a:buNone/>
            </a:pPr>
            <a:endParaRPr lang="en-US" sz="2800" b="1" dirty="0"/>
          </a:p>
        </p:txBody>
      </p:sp>
      <p:pic>
        <p:nvPicPr>
          <p:cNvPr id="4" name="Picture 3" descr="Captura de Tela 2014-02-19 às 20.00.51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90599" y="990600"/>
            <a:ext cx="7700211" cy="2438400"/>
          </a:xfrm>
          <a:prstGeom prst="rect">
            <a:avLst/>
          </a:prstGeom>
        </p:spPr>
      </p:pic>
      <p:pic>
        <p:nvPicPr>
          <p:cNvPr id="6" name="Picture 5" descr="Captura de Tela 2014-02-19 às 20.00.57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524000" y="3505200"/>
            <a:ext cx="6858000" cy="321072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xmlns="" val="402291929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914400" y="304800"/>
            <a:ext cx="8229600" cy="676178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DICIONÁRIO DE DADOS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9" name="Rectangle 8"/>
          <p:cNvSpPr/>
          <p:nvPr/>
        </p:nvSpPr>
        <p:spPr>
          <a:xfrm>
            <a:off x="914400" y="1295400"/>
            <a:ext cx="800100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457200" algn="just">
              <a:buFont typeface="Arial"/>
              <a:buChar char="•"/>
            </a:pPr>
            <a:r>
              <a:rPr lang="en-US" sz="3200" dirty="0"/>
              <a:t>Um </a:t>
            </a:r>
            <a:r>
              <a:rPr lang="en-US" sz="3200" dirty="0" err="1"/>
              <a:t>dicionário</a:t>
            </a:r>
            <a:r>
              <a:rPr lang="en-US" sz="3200" dirty="0"/>
              <a:t> de dados (do </a:t>
            </a:r>
            <a:r>
              <a:rPr lang="en-US" sz="3200" dirty="0" err="1"/>
              <a:t>inglês</a:t>
            </a:r>
            <a:r>
              <a:rPr lang="en-US" sz="3200" dirty="0"/>
              <a:t> data dictionary) é </a:t>
            </a:r>
            <a:r>
              <a:rPr lang="en-US" sz="3200" dirty="0" err="1"/>
              <a:t>uma</a:t>
            </a:r>
            <a:r>
              <a:rPr lang="en-US" sz="3200" dirty="0"/>
              <a:t> </a:t>
            </a:r>
            <a:r>
              <a:rPr lang="en-US" sz="3200" dirty="0" err="1"/>
              <a:t>coleção</a:t>
            </a:r>
            <a:r>
              <a:rPr lang="en-US" sz="3200" dirty="0"/>
              <a:t> </a:t>
            </a:r>
            <a:r>
              <a:rPr lang="en-US" sz="3200" dirty="0" err="1" smtClean="0"/>
              <a:t>que</a:t>
            </a:r>
            <a:r>
              <a:rPr lang="en-US" sz="3200" dirty="0" smtClean="0"/>
              <a:t> </a:t>
            </a:r>
            <a:r>
              <a:rPr lang="en-US" sz="3200" dirty="0" err="1"/>
              <a:t>contêm</a:t>
            </a:r>
            <a:r>
              <a:rPr lang="en-US" sz="3200" dirty="0"/>
              <a:t> </a:t>
            </a:r>
            <a:r>
              <a:rPr lang="en-US" sz="3200" dirty="0" err="1"/>
              <a:t>definições</a:t>
            </a:r>
            <a:r>
              <a:rPr lang="en-US" sz="3200" dirty="0"/>
              <a:t> e </a:t>
            </a:r>
            <a:r>
              <a:rPr lang="en-US" sz="3200" dirty="0" err="1"/>
              <a:t>representações</a:t>
            </a:r>
            <a:r>
              <a:rPr lang="en-US" sz="3200" dirty="0"/>
              <a:t> de </a:t>
            </a:r>
            <a:r>
              <a:rPr lang="en-US" sz="3200" dirty="0" err="1"/>
              <a:t>elementos</a:t>
            </a:r>
            <a:r>
              <a:rPr lang="en-US" sz="3200" dirty="0"/>
              <a:t> de dados</a:t>
            </a:r>
            <a:r>
              <a:rPr lang="en-US" sz="3200" dirty="0" smtClean="0"/>
              <a:t>.</a:t>
            </a:r>
          </a:p>
          <a:p>
            <a:pPr lvl="1" indent="-457200" algn="just">
              <a:buFont typeface="Arial"/>
              <a:buChar char="•"/>
            </a:pPr>
            <a:endParaRPr lang="en-US" sz="3200" dirty="0"/>
          </a:p>
          <a:p>
            <a:pPr lvl="1" indent="-457200" algn="just">
              <a:buFont typeface="Arial"/>
              <a:buChar char="•"/>
            </a:pPr>
            <a:r>
              <a:rPr lang="en-US" sz="3200" dirty="0" smtClean="0"/>
              <a:t>Este </a:t>
            </a:r>
            <a:r>
              <a:rPr lang="en-US" sz="3200" dirty="0" err="1" smtClean="0"/>
              <a:t>documento</a:t>
            </a:r>
            <a:r>
              <a:rPr lang="en-US" sz="3200" dirty="0" smtClean="0"/>
              <a:t> tem </a:t>
            </a:r>
            <a:r>
              <a:rPr lang="en-US" sz="3200" dirty="0" err="1" smtClean="0"/>
              <a:t>por</a:t>
            </a:r>
            <a:r>
              <a:rPr lang="en-US" sz="3200" dirty="0" smtClean="0"/>
              <a:t> </a:t>
            </a:r>
            <a:r>
              <a:rPr lang="en-US" sz="3200" dirty="0" err="1" smtClean="0"/>
              <a:t>objetivo</a:t>
            </a:r>
            <a:r>
              <a:rPr lang="en-US" sz="3200" dirty="0" smtClean="0"/>
              <a:t> </a:t>
            </a:r>
            <a:r>
              <a:rPr lang="en-US" sz="3200" dirty="0" err="1" smtClean="0"/>
              <a:t>descrever</a:t>
            </a:r>
            <a:r>
              <a:rPr lang="en-US" sz="3200" dirty="0" smtClean="0"/>
              <a:t> </a:t>
            </a:r>
            <a:r>
              <a:rPr lang="en-US" sz="3200" dirty="0" err="1" smtClean="0"/>
              <a:t>os</a:t>
            </a:r>
            <a:r>
              <a:rPr lang="en-US" sz="3200" dirty="0" smtClean="0"/>
              <a:t> </a:t>
            </a:r>
            <a:r>
              <a:rPr lang="en-US" sz="3200" dirty="0" err="1" smtClean="0"/>
              <a:t>elementos</a:t>
            </a:r>
            <a:r>
              <a:rPr lang="en-US" sz="3200" dirty="0" smtClean="0"/>
              <a:t> </a:t>
            </a:r>
            <a:r>
              <a:rPr lang="en-US" sz="3200" dirty="0" err="1" smtClean="0"/>
              <a:t>presentes</a:t>
            </a:r>
            <a:r>
              <a:rPr lang="en-US" sz="3200" dirty="0" smtClean="0"/>
              <a:t> no </a:t>
            </a:r>
            <a:r>
              <a:rPr lang="en-US" sz="3200" dirty="0" err="1" smtClean="0"/>
              <a:t>modelo</a:t>
            </a:r>
            <a:r>
              <a:rPr lang="en-US" sz="3200" dirty="0" smtClean="0"/>
              <a:t> de dados </a:t>
            </a:r>
            <a:r>
              <a:rPr lang="en-US" sz="3200" dirty="0" err="1" smtClean="0"/>
              <a:t>projetado</a:t>
            </a:r>
            <a:r>
              <a:rPr lang="en-US" sz="3200" dirty="0" smtClean="0"/>
              <a:t>. </a:t>
            </a:r>
          </a:p>
          <a:p>
            <a:pPr lvl="1" indent="-457200" algn="just">
              <a:buFont typeface="Arial"/>
              <a:buChar char="•"/>
            </a:pPr>
            <a:endParaRPr lang="en-US" sz="3200" dirty="0"/>
          </a:p>
          <a:p>
            <a:pPr lvl="1" indent="-457200" algn="just">
              <a:buFont typeface="Arial"/>
              <a:buChar char="•"/>
            </a:pPr>
            <a:r>
              <a:rPr lang="en-US" sz="3200" dirty="0" err="1" smtClean="0"/>
              <a:t>Normalmente</a:t>
            </a:r>
            <a:r>
              <a:rPr lang="en-US" sz="3200" dirty="0" smtClean="0"/>
              <a:t> </a:t>
            </a:r>
            <a:r>
              <a:rPr lang="en-US" sz="3200" dirty="0" err="1" smtClean="0"/>
              <a:t>é</a:t>
            </a:r>
            <a:r>
              <a:rPr lang="en-US" sz="3200" dirty="0" smtClean="0"/>
              <a:t> </a:t>
            </a:r>
            <a:r>
              <a:rPr lang="en-US" sz="3200" dirty="0" err="1" smtClean="0"/>
              <a:t>subdividido</a:t>
            </a:r>
            <a:r>
              <a:rPr lang="en-US" sz="3200" dirty="0" smtClean="0"/>
              <a:t> </a:t>
            </a:r>
            <a:r>
              <a:rPr lang="en-US" sz="3200" dirty="0" err="1" smtClean="0"/>
              <a:t>por</a:t>
            </a:r>
            <a:r>
              <a:rPr lang="en-US" sz="3200" dirty="0" smtClean="0"/>
              <a:t> </a:t>
            </a:r>
            <a:r>
              <a:rPr lang="en-US" sz="3200" dirty="0" err="1" smtClean="0"/>
              <a:t>entidades</a:t>
            </a:r>
            <a:r>
              <a:rPr lang="en-US" sz="3200" dirty="0" smtClean="0"/>
              <a:t> e </a:t>
            </a:r>
            <a:r>
              <a:rPr lang="en-US" sz="3200" dirty="0" err="1" smtClean="0"/>
              <a:t>atributos</a:t>
            </a:r>
            <a:r>
              <a:rPr lang="en-US" sz="3200" dirty="0" smtClean="0"/>
              <a:t>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75791991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914400" y="304800"/>
            <a:ext cx="8229600" cy="676178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EXERCÍCIO DE MODELAGEM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9" name="Rectangle 8"/>
          <p:cNvSpPr/>
          <p:nvPr/>
        </p:nvSpPr>
        <p:spPr>
          <a:xfrm>
            <a:off x="914400" y="1295400"/>
            <a:ext cx="8001000" cy="5181600"/>
          </a:xfrm>
          <a:prstGeom prst="rect">
            <a:avLst/>
          </a:prstGeom>
        </p:spPr>
        <p:txBody>
          <a:bodyPr wrap="square">
            <a:normAutofit fontScale="77500" lnSpcReduction="20000"/>
          </a:bodyPr>
          <a:lstStyle/>
          <a:p>
            <a:pPr algn="just"/>
            <a:r>
              <a:rPr lang="pt-BR" sz="3200" dirty="0" smtClean="0"/>
              <a:t>O Multiplex de Camaçari está informatizando seus serviços de venda de ingressos. Por isso, a referida empresa contratou um analista para construir um projeto lógico para o seu banco de dados relacional. A atividade de venda de ingressos funciona da seguinte forma: para adquirir um ingresso é necessário que o espectador seja cadastrado no sistema (Nome, endereço, sexo, telefone1, telefone2). O espectador pode comprar mais de um ingresso para uma ou mais sessões. O Multiplex possui 10 salas de projeção onde são exibidos diversos filmes. Cada sala possui uma capacidade máxima de assentos. Um filme pode ser exibido em mais de uma sala. O filme possui informações importantes, como o título, nome </a:t>
            </a:r>
            <a:r>
              <a:rPr lang="pt-BR" sz="3200" smtClean="0"/>
              <a:t>dos atores </a:t>
            </a:r>
            <a:r>
              <a:rPr lang="pt-BR" sz="3200" dirty="0" smtClean="0"/>
              <a:t>e tempo de duração. Um filme é exibido em várias sessões em um mesmo dia.</a:t>
            </a:r>
            <a:endParaRPr lang="pt-BR" sz="3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221206245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914400" y="304800"/>
            <a:ext cx="8229600" cy="676178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EXERCÍCIO DE MODELAGEM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9" name="Rectangle 8"/>
          <p:cNvSpPr/>
          <p:nvPr/>
        </p:nvSpPr>
        <p:spPr>
          <a:xfrm>
            <a:off x="914400" y="990600"/>
            <a:ext cx="8001000" cy="5486400"/>
          </a:xfrm>
          <a:prstGeom prst="rect">
            <a:avLst/>
          </a:prstGeom>
        </p:spPr>
        <p:txBody>
          <a:bodyPr wrap="square">
            <a:normAutofit fontScale="77500" lnSpcReduction="20000"/>
          </a:bodyPr>
          <a:lstStyle/>
          <a:p>
            <a:pPr algn="just"/>
            <a:r>
              <a:rPr lang="pt-BR" sz="2400" dirty="0" smtClean="0"/>
              <a:t>A academia Y precisa fazer um acompanhamento dos seus alunos. Cada aluno possui um nome, </a:t>
            </a:r>
            <a:r>
              <a:rPr lang="pt-BR" sz="2400" dirty="0" err="1" smtClean="0"/>
              <a:t>cpf</a:t>
            </a:r>
            <a:r>
              <a:rPr lang="pt-BR" sz="2400" dirty="0" smtClean="0"/>
              <a:t>, endereço, telefone e sexo. A academia possui diversas turmas e cada turma refere-se a uma modalidade (Capoeira, boxe, aeróbica, </a:t>
            </a:r>
            <a:r>
              <a:rPr lang="pt-BR" sz="2400" dirty="0" err="1" smtClean="0"/>
              <a:t>etc</a:t>
            </a:r>
            <a:r>
              <a:rPr lang="pt-BR" sz="2400" dirty="0" smtClean="0"/>
              <a:t>) que é oferecida em dias da semana e horários pré-determinados e possui um professor. Ex.: A academia possui duas turmas de capoeira, sendo uma às segundas e quartas às 17:00</a:t>
            </a:r>
            <a:r>
              <a:rPr lang="pt-BR" sz="2400" dirty="0" err="1" smtClean="0"/>
              <a:t>hs</a:t>
            </a:r>
            <a:r>
              <a:rPr lang="pt-BR" sz="2400" dirty="0" smtClean="0"/>
              <a:t> e outra às terças e quintas às 9:00. Do professor é necessário armazenar o nome, </a:t>
            </a:r>
            <a:r>
              <a:rPr lang="pt-BR" sz="2400" dirty="0" err="1" smtClean="0"/>
              <a:t>cpf</a:t>
            </a:r>
            <a:r>
              <a:rPr lang="pt-BR" sz="2400" dirty="0" smtClean="0"/>
              <a:t>, telefone e </a:t>
            </a:r>
            <a:r>
              <a:rPr lang="pt-BR" sz="2400" dirty="0" err="1" smtClean="0"/>
              <a:t>e_mail</a:t>
            </a:r>
            <a:r>
              <a:rPr lang="pt-BR" sz="2400" dirty="0" smtClean="0"/>
              <a:t>. Cada aluno pode estar matriculado em mais de uma turma.   </a:t>
            </a:r>
            <a:endParaRPr lang="pt-BR" sz="2400" smtClean="0"/>
          </a:p>
          <a:p>
            <a:pPr algn="just"/>
            <a:endParaRPr lang="pt-BR" sz="2400" dirty="0" smtClean="0"/>
          </a:p>
          <a:p>
            <a:pPr algn="just"/>
            <a:r>
              <a:rPr lang="pt-BR" sz="2400" dirty="0" smtClean="0"/>
              <a:t>A empresa precisa manter um histórico das avaliações de acompanhamento feitas em seus alunos. Cada avaliação é feita individualmente para cada aluno, é realizada em uma determinada data e é feita por um professor da academia. Em cada avaliação é registrado o valor (em números) das diversas medidas do aluno, tais como peso, altura e taxa de gordura. </a:t>
            </a:r>
          </a:p>
          <a:p>
            <a:pPr algn="just"/>
            <a:endParaRPr lang="pt-BR" sz="2400" dirty="0" smtClean="0"/>
          </a:p>
          <a:p>
            <a:pPr algn="just"/>
            <a:r>
              <a:rPr lang="pt-BR" sz="2400" dirty="0" smtClean="0"/>
              <a:t>O sistema precisa controlar também a frequência dos alunos em suas respectivas aulas.</a:t>
            </a:r>
          </a:p>
          <a:p>
            <a:pPr algn="just"/>
            <a:endParaRPr lang="pt-BR" sz="2400" dirty="0" smtClean="0"/>
          </a:p>
          <a:p>
            <a:pPr algn="just"/>
            <a:r>
              <a:rPr lang="pt-BR" sz="2400" dirty="0" smtClean="0"/>
              <a:t> O modelo a ser elaborado precisa também ser capaz de informar o seguinte:</a:t>
            </a:r>
          </a:p>
          <a:p>
            <a:pPr algn="just"/>
            <a:r>
              <a:rPr lang="pt-BR" sz="2400" dirty="0" smtClean="0"/>
              <a:t>      - Saber se um aluno esteve presente ou não em uma determinada aula</a:t>
            </a:r>
          </a:p>
          <a:p>
            <a:pPr algn="just"/>
            <a:r>
              <a:rPr lang="pt-BR" sz="2400" dirty="0" smtClean="0"/>
              <a:t>      - Quais alunos fazem parte de uma determinada turma ?</a:t>
            </a:r>
          </a:p>
          <a:p>
            <a:pPr algn="just"/>
            <a:r>
              <a:rPr lang="pt-BR" sz="2400" dirty="0" smtClean="0"/>
              <a:t>      - Qual professor ensina determinada turma ?</a:t>
            </a:r>
          </a:p>
          <a:p>
            <a:pPr algn="just"/>
            <a:r>
              <a:rPr lang="pt-BR" sz="2400" dirty="0" smtClean="0"/>
              <a:t>       - Quais opção de horário há para uma determinada modalidade ?</a:t>
            </a:r>
            <a:endParaRPr lang="pt-BR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221206245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914400" y="304800"/>
            <a:ext cx="8229600" cy="676178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MODELO LÓGICO DE DADOS</a:t>
            </a:r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9" name="Rectangle 8"/>
          <p:cNvSpPr/>
          <p:nvPr/>
        </p:nvSpPr>
        <p:spPr>
          <a:xfrm>
            <a:off x="914400" y="1295400"/>
            <a:ext cx="80010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457200" algn="just">
              <a:buFont typeface="Arial"/>
              <a:buChar char="•"/>
            </a:pPr>
            <a:r>
              <a:rPr lang="en-US" sz="3200" dirty="0" err="1" smtClean="0"/>
              <a:t>Procura</a:t>
            </a:r>
            <a:r>
              <a:rPr lang="en-US" sz="3200" dirty="0" smtClean="0"/>
              <a:t> </a:t>
            </a:r>
            <a:r>
              <a:rPr lang="en-US" sz="3200" dirty="0" err="1" smtClean="0"/>
              <a:t>estabelecer</a:t>
            </a:r>
            <a:r>
              <a:rPr lang="en-US" sz="3200" dirty="0" smtClean="0"/>
              <a:t> </a:t>
            </a:r>
            <a:r>
              <a:rPr lang="en-US" sz="3200" dirty="0" err="1" smtClean="0"/>
              <a:t>soluções</a:t>
            </a:r>
            <a:r>
              <a:rPr lang="en-US" sz="3200" dirty="0" smtClean="0"/>
              <a:t> de </a:t>
            </a:r>
            <a:r>
              <a:rPr lang="en-US" sz="3200" dirty="0" err="1" smtClean="0"/>
              <a:t>implementação</a:t>
            </a:r>
            <a:r>
              <a:rPr lang="en-US" sz="3200" dirty="0" smtClean="0"/>
              <a:t> </a:t>
            </a:r>
            <a:r>
              <a:rPr lang="en-US" sz="3200" dirty="0" err="1" smtClean="0"/>
              <a:t>em</a:t>
            </a:r>
            <a:r>
              <a:rPr lang="en-US" sz="3200" dirty="0" smtClean="0"/>
              <a:t> </a:t>
            </a:r>
            <a:r>
              <a:rPr lang="en-US" sz="3200" dirty="0" err="1" smtClean="0"/>
              <a:t>banco</a:t>
            </a:r>
            <a:r>
              <a:rPr lang="en-US" sz="3200" dirty="0" smtClean="0"/>
              <a:t> de dados, </a:t>
            </a:r>
            <a:r>
              <a:rPr lang="en-US" sz="3200" dirty="0" err="1" smtClean="0"/>
              <a:t>respeitando</a:t>
            </a:r>
            <a:r>
              <a:rPr lang="en-US" sz="3200" dirty="0" smtClean="0"/>
              <a:t> as </a:t>
            </a:r>
            <a:r>
              <a:rPr lang="en-US" sz="3200" dirty="0" err="1" smtClean="0"/>
              <a:t>restrições</a:t>
            </a:r>
            <a:r>
              <a:rPr lang="en-US" sz="3200" dirty="0" smtClean="0"/>
              <a:t> e </a:t>
            </a:r>
            <a:r>
              <a:rPr lang="en-US" sz="3200" dirty="0" err="1" smtClean="0"/>
              <a:t>regras</a:t>
            </a:r>
            <a:r>
              <a:rPr lang="en-US" sz="3200" dirty="0" smtClean="0"/>
              <a:t> de </a:t>
            </a:r>
            <a:r>
              <a:rPr lang="en-US" sz="3200" dirty="0" err="1" smtClean="0"/>
              <a:t>negócio</a:t>
            </a:r>
            <a:r>
              <a:rPr lang="en-US" sz="3200" dirty="0" smtClean="0"/>
              <a:t>.</a:t>
            </a:r>
          </a:p>
          <a:p>
            <a:pPr lvl="1" indent="-457200" algn="just">
              <a:buFont typeface="Arial"/>
              <a:buChar char="•"/>
            </a:pPr>
            <a:endParaRPr lang="en-US" sz="3200" dirty="0"/>
          </a:p>
          <a:p>
            <a:pPr lvl="1" indent="-457200" algn="just">
              <a:buFont typeface="Arial"/>
              <a:buChar char="•"/>
            </a:pPr>
            <a:r>
              <a:rPr lang="en-US" sz="3200" dirty="0" err="1" smtClean="0"/>
              <a:t>Leva</a:t>
            </a:r>
            <a:r>
              <a:rPr lang="en-US" sz="3200" dirty="0" smtClean="0"/>
              <a:t> </a:t>
            </a:r>
            <a:r>
              <a:rPr lang="en-US" sz="3200" dirty="0" err="1" smtClean="0"/>
              <a:t>em</a:t>
            </a:r>
            <a:r>
              <a:rPr lang="en-US" sz="3200" dirty="0" smtClean="0"/>
              <a:t> </a:t>
            </a:r>
            <a:r>
              <a:rPr lang="en-US" sz="3200" dirty="0" err="1" smtClean="0"/>
              <a:t>consideração</a:t>
            </a:r>
            <a:r>
              <a:rPr lang="en-US" sz="3200" dirty="0" smtClean="0"/>
              <a:t> a </a:t>
            </a:r>
            <a:r>
              <a:rPr lang="en-US" sz="3200" dirty="0" err="1" smtClean="0"/>
              <a:t>tecnologia</a:t>
            </a:r>
            <a:r>
              <a:rPr lang="en-US" sz="3200" dirty="0" smtClean="0"/>
              <a:t> </a:t>
            </a:r>
            <a:r>
              <a:rPr lang="en-US" sz="3200" dirty="0" err="1" smtClean="0"/>
              <a:t>sobre</a:t>
            </a:r>
            <a:r>
              <a:rPr lang="en-US" sz="3200" dirty="0" smtClean="0"/>
              <a:t> a </a:t>
            </a:r>
            <a:r>
              <a:rPr lang="en-US" sz="3200" dirty="0" err="1" smtClean="0"/>
              <a:t>qual</a:t>
            </a:r>
            <a:r>
              <a:rPr lang="en-US" sz="3200" dirty="0" smtClean="0"/>
              <a:t> </a:t>
            </a:r>
            <a:r>
              <a:rPr lang="en-US" sz="3200" dirty="0" err="1" smtClean="0"/>
              <a:t>será</a:t>
            </a:r>
            <a:r>
              <a:rPr lang="en-US" sz="3200" dirty="0" smtClean="0"/>
              <a:t> </a:t>
            </a:r>
            <a:r>
              <a:rPr lang="en-US" sz="3200" dirty="0" err="1" smtClean="0"/>
              <a:t>implementada</a:t>
            </a:r>
            <a:r>
              <a:rPr lang="en-US" sz="3200" dirty="0" smtClean="0"/>
              <a:t>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6106190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914400" y="304800"/>
            <a:ext cx="8229600" cy="676178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MODELO LÓGICO DE DADOS</a:t>
            </a:r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9" name="Rectangle 8"/>
          <p:cNvSpPr/>
          <p:nvPr/>
        </p:nvSpPr>
        <p:spPr>
          <a:xfrm>
            <a:off x="914400" y="1295400"/>
            <a:ext cx="80010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457200" algn="just">
              <a:buFont typeface="Arial"/>
              <a:buChar char="•"/>
            </a:pPr>
            <a:r>
              <a:rPr lang="en-US" sz="3200" dirty="0" err="1" smtClean="0"/>
              <a:t>Principais</a:t>
            </a:r>
            <a:r>
              <a:rPr lang="en-US" sz="3200" dirty="0" smtClean="0"/>
              <a:t> </a:t>
            </a:r>
            <a:r>
              <a:rPr lang="en-US" sz="3200" dirty="0" err="1" smtClean="0"/>
              <a:t>tipos</a:t>
            </a:r>
            <a:r>
              <a:rPr lang="en-US" sz="3200" dirty="0" smtClean="0"/>
              <a:t> de </a:t>
            </a:r>
            <a:r>
              <a:rPr lang="en-US" sz="3200" dirty="0" err="1" smtClean="0"/>
              <a:t>modelo</a:t>
            </a:r>
            <a:endParaRPr lang="en-US" sz="3200" dirty="0" smtClean="0"/>
          </a:p>
          <a:p>
            <a:pPr lvl="2" indent="-457200" algn="just">
              <a:buFont typeface="Arial"/>
              <a:buChar char="•"/>
            </a:pPr>
            <a:r>
              <a:rPr lang="en-US" sz="3200" dirty="0" err="1" smtClean="0"/>
              <a:t>Modelo</a:t>
            </a:r>
            <a:r>
              <a:rPr lang="en-US" sz="3200" dirty="0" smtClean="0"/>
              <a:t> </a:t>
            </a:r>
            <a:r>
              <a:rPr lang="en-US" sz="3200" dirty="0" err="1" smtClean="0"/>
              <a:t>Hierárquico</a:t>
            </a:r>
            <a:endParaRPr lang="en-US" sz="3200" dirty="0" smtClean="0"/>
          </a:p>
          <a:p>
            <a:pPr lvl="2" indent="-457200" algn="just">
              <a:buFont typeface="Arial"/>
              <a:buChar char="•"/>
            </a:pPr>
            <a:r>
              <a:rPr lang="en-US" sz="3200" dirty="0" err="1" smtClean="0"/>
              <a:t>Modelo</a:t>
            </a:r>
            <a:r>
              <a:rPr lang="en-US" sz="3200" dirty="0" smtClean="0"/>
              <a:t> </a:t>
            </a:r>
            <a:r>
              <a:rPr lang="en-US" sz="3200" dirty="0" err="1" smtClean="0"/>
              <a:t>em</a:t>
            </a:r>
            <a:r>
              <a:rPr lang="en-US" sz="3200" dirty="0" smtClean="0"/>
              <a:t> </a:t>
            </a:r>
            <a:r>
              <a:rPr lang="en-US" sz="3200" dirty="0" err="1" smtClean="0"/>
              <a:t>Rede</a:t>
            </a:r>
            <a:endParaRPr lang="en-US" sz="3200" dirty="0" smtClean="0"/>
          </a:p>
          <a:p>
            <a:pPr lvl="2" indent="-457200" algn="just">
              <a:buFont typeface="Arial"/>
              <a:buChar char="•"/>
            </a:pPr>
            <a:r>
              <a:rPr lang="en-US" sz="3200" b="1" dirty="0" err="1" smtClean="0"/>
              <a:t>Modelo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Relacional</a:t>
            </a:r>
            <a:endParaRPr lang="en-US" sz="3200" b="1" dirty="0" smtClean="0"/>
          </a:p>
          <a:p>
            <a:pPr lvl="2" indent="-457200" algn="just">
              <a:buFont typeface="Arial"/>
              <a:buChar char="•"/>
            </a:pPr>
            <a:r>
              <a:rPr lang="en-US" sz="3200" dirty="0" err="1" smtClean="0"/>
              <a:t>Modelo</a:t>
            </a:r>
            <a:r>
              <a:rPr lang="en-US" sz="3200" dirty="0" smtClean="0"/>
              <a:t> </a:t>
            </a:r>
            <a:r>
              <a:rPr lang="en-US" sz="3200" dirty="0" err="1" smtClean="0"/>
              <a:t>Orientado</a:t>
            </a:r>
            <a:r>
              <a:rPr lang="en-US" sz="3200" dirty="0" smtClean="0"/>
              <a:t> à </a:t>
            </a:r>
            <a:r>
              <a:rPr lang="en-US" sz="3200" dirty="0" err="1" smtClean="0"/>
              <a:t>objetos</a:t>
            </a:r>
            <a:endParaRPr lang="en-US" sz="3200" dirty="0" smtClean="0"/>
          </a:p>
          <a:p>
            <a:pPr lvl="2" indent="-457200" algn="just">
              <a:buFont typeface="Arial"/>
              <a:buChar char="•"/>
            </a:pPr>
            <a:r>
              <a:rPr lang="en-US" sz="3200" dirty="0" smtClean="0"/>
              <a:t>“</a:t>
            </a:r>
            <a:r>
              <a:rPr lang="en-US" sz="3200" dirty="0" err="1" smtClean="0"/>
              <a:t>Modelos</a:t>
            </a:r>
            <a:r>
              <a:rPr lang="en-US" sz="3200" dirty="0" smtClean="0"/>
              <a:t> </a:t>
            </a:r>
            <a:r>
              <a:rPr lang="en-US" sz="3200" dirty="0" err="1" smtClean="0"/>
              <a:t>Não</a:t>
            </a:r>
            <a:r>
              <a:rPr lang="en-US" sz="3200" dirty="0" smtClean="0"/>
              <a:t> </a:t>
            </a:r>
            <a:r>
              <a:rPr lang="en-US" sz="3200" dirty="0" err="1" smtClean="0"/>
              <a:t>Relacionais</a:t>
            </a:r>
            <a:r>
              <a:rPr lang="en-US" sz="3200" dirty="0" smtClean="0"/>
              <a:t>”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6106190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743200" y="2087940"/>
            <a:ext cx="6248400" cy="408426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7200" dirty="0" err="1" smtClean="0"/>
              <a:t>Modelo</a:t>
            </a:r>
            <a:endParaRPr lang="en-US" sz="7200" dirty="0"/>
          </a:p>
          <a:p>
            <a:r>
              <a:rPr lang="en-US" sz="7200" dirty="0" err="1" smtClean="0"/>
              <a:t>Relacional</a:t>
            </a:r>
            <a:endParaRPr lang="en-US" sz="7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-5029200" y="-6858000"/>
            <a:ext cx="7765662" cy="164761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 rot="20753331" flipH="1">
            <a:off x="-316180" y="3775286"/>
            <a:ext cx="2895600" cy="3390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251420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914400" y="304800"/>
            <a:ext cx="8229600" cy="676178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MODELO RELACIONAL</a:t>
            </a:r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9" name="Rectangle 8"/>
          <p:cNvSpPr/>
          <p:nvPr/>
        </p:nvSpPr>
        <p:spPr>
          <a:xfrm>
            <a:off x="838200" y="2743200"/>
            <a:ext cx="8001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457200" algn="just">
              <a:buFont typeface="Arial"/>
              <a:buChar char="•"/>
            </a:pPr>
            <a:r>
              <a:rPr lang="en-US" sz="4800" dirty="0" err="1" smtClean="0"/>
              <a:t>Por</a:t>
            </a:r>
            <a:r>
              <a:rPr lang="en-US" sz="4800" dirty="0" smtClean="0"/>
              <a:t> </a:t>
            </a:r>
            <a:r>
              <a:rPr lang="en-US" sz="4800" dirty="0" err="1" smtClean="0"/>
              <a:t>que</a:t>
            </a:r>
            <a:r>
              <a:rPr lang="en-US" sz="4800" dirty="0" smtClean="0"/>
              <a:t> o </a:t>
            </a:r>
            <a:r>
              <a:rPr lang="en-US" sz="4800" dirty="0" err="1" smtClean="0"/>
              <a:t>nome</a:t>
            </a:r>
            <a:r>
              <a:rPr lang="en-US" sz="4800" dirty="0" smtClean="0"/>
              <a:t> </a:t>
            </a:r>
            <a:r>
              <a:rPr lang="en-US" sz="4800" dirty="0" err="1" smtClean="0"/>
              <a:t>relacional</a:t>
            </a:r>
            <a:r>
              <a:rPr lang="en-US" sz="4800" dirty="0" smtClean="0"/>
              <a:t>?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6106190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914400" y="304800"/>
            <a:ext cx="8229600" cy="676178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CONCEITOS – TABELAS</a:t>
            </a:r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9" name="Rectangle 8"/>
          <p:cNvSpPr/>
          <p:nvPr/>
        </p:nvSpPr>
        <p:spPr>
          <a:xfrm>
            <a:off x="914400" y="1295400"/>
            <a:ext cx="800100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457200" algn="just">
              <a:buFont typeface="Arial"/>
              <a:buChar char="•"/>
            </a:pPr>
            <a:r>
              <a:rPr lang="en-US" sz="3200" dirty="0" err="1"/>
              <a:t>Nos</a:t>
            </a:r>
            <a:r>
              <a:rPr lang="en-US" sz="3200" dirty="0"/>
              <a:t> </a:t>
            </a:r>
            <a:r>
              <a:rPr lang="en-US" sz="3200" dirty="0" err="1"/>
              <a:t>modelos</a:t>
            </a:r>
            <a:r>
              <a:rPr lang="en-US" sz="3200" dirty="0"/>
              <a:t> de bases de dados </a:t>
            </a:r>
            <a:r>
              <a:rPr lang="en-US" sz="3200" dirty="0" err="1"/>
              <a:t>relacionais</a:t>
            </a:r>
            <a:r>
              <a:rPr lang="en-US" sz="3200" dirty="0"/>
              <a:t>, a </a:t>
            </a:r>
            <a:r>
              <a:rPr lang="en-US" sz="3200" dirty="0" err="1"/>
              <a:t>tabela</a:t>
            </a:r>
            <a:r>
              <a:rPr lang="en-US" sz="3200" dirty="0"/>
              <a:t> </a:t>
            </a:r>
            <a:r>
              <a:rPr lang="en-US" sz="3200" dirty="0" smtClean="0"/>
              <a:t>( </a:t>
            </a:r>
            <a:r>
              <a:rPr lang="en-US" sz="3200" b="1" dirty="0" err="1" smtClean="0"/>
              <a:t>ou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relação</a:t>
            </a:r>
            <a:r>
              <a:rPr lang="en-US" sz="3200" dirty="0" smtClean="0"/>
              <a:t> ) é </a:t>
            </a:r>
            <a:r>
              <a:rPr lang="en-US" sz="3200" dirty="0"/>
              <a:t>um </a:t>
            </a:r>
            <a:r>
              <a:rPr lang="en-US" sz="3200" dirty="0" err="1"/>
              <a:t>conjunto</a:t>
            </a:r>
            <a:r>
              <a:rPr lang="en-US" sz="3200" dirty="0"/>
              <a:t> de dados </a:t>
            </a:r>
            <a:r>
              <a:rPr lang="en-US" sz="3200" dirty="0" err="1"/>
              <a:t>dispostos</a:t>
            </a:r>
            <a:r>
              <a:rPr lang="en-US" sz="3200" dirty="0"/>
              <a:t> </a:t>
            </a:r>
            <a:r>
              <a:rPr lang="en-US" sz="3200" dirty="0" err="1"/>
              <a:t>em</a:t>
            </a:r>
            <a:r>
              <a:rPr lang="en-US" sz="3200" dirty="0"/>
              <a:t> </a:t>
            </a:r>
            <a:r>
              <a:rPr lang="en-US" sz="3200" dirty="0" err="1"/>
              <a:t>número</a:t>
            </a:r>
            <a:r>
              <a:rPr lang="en-US" sz="3200" dirty="0"/>
              <a:t> </a:t>
            </a:r>
            <a:r>
              <a:rPr lang="en-US" sz="3200" dirty="0" err="1"/>
              <a:t>finito</a:t>
            </a:r>
            <a:r>
              <a:rPr lang="en-US" sz="3200" dirty="0"/>
              <a:t> de </a:t>
            </a:r>
            <a:r>
              <a:rPr lang="en-US" sz="3200" dirty="0" err="1"/>
              <a:t>colunas</a:t>
            </a:r>
            <a:r>
              <a:rPr lang="en-US" sz="3200" dirty="0"/>
              <a:t> e </a:t>
            </a:r>
            <a:r>
              <a:rPr lang="en-US" sz="3200" dirty="0" err="1"/>
              <a:t>número</a:t>
            </a:r>
            <a:r>
              <a:rPr lang="en-US" sz="3200" dirty="0"/>
              <a:t> </a:t>
            </a:r>
            <a:r>
              <a:rPr lang="en-US" sz="3200" dirty="0" err="1"/>
              <a:t>ilimitado</a:t>
            </a:r>
            <a:r>
              <a:rPr lang="en-US" sz="3200" dirty="0"/>
              <a:t> de </a:t>
            </a:r>
            <a:r>
              <a:rPr lang="en-US" sz="3200" dirty="0" err="1"/>
              <a:t>linhas</a:t>
            </a:r>
            <a:r>
              <a:rPr lang="en-US" sz="3200" dirty="0"/>
              <a:t> </a:t>
            </a:r>
            <a:r>
              <a:rPr lang="en-US" sz="3200" dirty="0" smtClean="0"/>
              <a:t>( </a:t>
            </a:r>
            <a:r>
              <a:rPr lang="en-US" sz="3200" b="1" dirty="0" err="1" smtClean="0"/>
              <a:t>ou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tuplas</a:t>
            </a:r>
            <a:r>
              <a:rPr lang="en-US" sz="3200" b="1" dirty="0" smtClean="0"/>
              <a:t> </a:t>
            </a:r>
            <a:r>
              <a:rPr lang="en-US" sz="3200" dirty="0" smtClean="0"/>
              <a:t>).</a:t>
            </a:r>
          </a:p>
          <a:p>
            <a:pPr lvl="1" indent="-457200" algn="just">
              <a:buFont typeface="Arial"/>
              <a:buChar char="•"/>
            </a:pPr>
            <a:endParaRPr lang="en-US" sz="3200" dirty="0"/>
          </a:p>
          <a:p>
            <a:pPr lvl="1" indent="-457200" algn="just">
              <a:buFont typeface="Arial"/>
              <a:buChar char="•"/>
            </a:pPr>
            <a:r>
              <a:rPr lang="en-US" sz="3200" dirty="0"/>
              <a:t>As </a:t>
            </a:r>
            <a:r>
              <a:rPr lang="en-US" sz="3200" dirty="0" err="1"/>
              <a:t>colunas</a:t>
            </a:r>
            <a:r>
              <a:rPr lang="en-US" sz="3200" dirty="0"/>
              <a:t> </a:t>
            </a:r>
            <a:r>
              <a:rPr lang="en-US" sz="3200" dirty="0" smtClean="0"/>
              <a:t>( </a:t>
            </a:r>
            <a:r>
              <a:rPr lang="en-US" sz="3200" b="1" dirty="0" err="1" smtClean="0"/>
              <a:t>ou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atributos</a:t>
            </a:r>
            <a:r>
              <a:rPr lang="en-US" sz="3200" b="1" dirty="0" smtClean="0"/>
              <a:t> </a:t>
            </a:r>
            <a:r>
              <a:rPr lang="en-US" sz="3200" dirty="0" smtClean="0"/>
              <a:t>) </a:t>
            </a:r>
            <a:r>
              <a:rPr lang="en-US" sz="3200" dirty="0" err="1" smtClean="0"/>
              <a:t>são</a:t>
            </a:r>
            <a:r>
              <a:rPr lang="en-US" sz="3200" dirty="0" smtClean="0"/>
              <a:t> </a:t>
            </a:r>
            <a:r>
              <a:rPr lang="en-US" sz="3200" dirty="0" err="1"/>
              <a:t>tipicamente</a:t>
            </a:r>
            <a:r>
              <a:rPr lang="en-US" sz="3200" dirty="0"/>
              <a:t> </a:t>
            </a:r>
            <a:r>
              <a:rPr lang="en-US" sz="3200" dirty="0" err="1"/>
              <a:t>consideradas</a:t>
            </a:r>
            <a:r>
              <a:rPr lang="en-US" sz="3200" dirty="0"/>
              <a:t> </a:t>
            </a:r>
            <a:r>
              <a:rPr lang="en-US" sz="3200" dirty="0" err="1"/>
              <a:t>os</a:t>
            </a:r>
            <a:r>
              <a:rPr lang="en-US" sz="3200" dirty="0"/>
              <a:t> </a:t>
            </a:r>
            <a:r>
              <a:rPr lang="en-US" sz="3200" dirty="0" err="1"/>
              <a:t>campos</a:t>
            </a:r>
            <a:r>
              <a:rPr lang="en-US" sz="3200" dirty="0"/>
              <a:t> da </a:t>
            </a:r>
            <a:r>
              <a:rPr lang="en-US" sz="3200" dirty="0" err="1"/>
              <a:t>tabela</a:t>
            </a:r>
            <a:r>
              <a:rPr lang="en-US" sz="3200" dirty="0"/>
              <a:t>, e </a:t>
            </a:r>
            <a:r>
              <a:rPr lang="en-US" sz="3200" dirty="0" err="1"/>
              <a:t>caracterizam</a:t>
            </a:r>
            <a:r>
              <a:rPr lang="en-US" sz="3200" dirty="0"/>
              <a:t> </a:t>
            </a:r>
            <a:r>
              <a:rPr lang="en-US" sz="3200" dirty="0" err="1"/>
              <a:t>os</a:t>
            </a:r>
            <a:r>
              <a:rPr lang="en-US" sz="3200" dirty="0"/>
              <a:t> </a:t>
            </a:r>
            <a:r>
              <a:rPr lang="en-US" sz="3200" dirty="0" err="1"/>
              <a:t>tipos</a:t>
            </a:r>
            <a:r>
              <a:rPr lang="en-US" sz="3200" dirty="0"/>
              <a:t> de dados </a:t>
            </a:r>
            <a:r>
              <a:rPr lang="en-US" sz="3200" dirty="0" err="1"/>
              <a:t>que</a:t>
            </a:r>
            <a:r>
              <a:rPr lang="en-US" sz="3200" dirty="0"/>
              <a:t> </a:t>
            </a:r>
            <a:r>
              <a:rPr lang="en-US" sz="3200" dirty="0" err="1"/>
              <a:t>deverão</a:t>
            </a:r>
            <a:r>
              <a:rPr lang="en-US" sz="3200" dirty="0"/>
              <a:t> </a:t>
            </a:r>
            <a:r>
              <a:rPr lang="en-US" sz="3200" dirty="0" err="1"/>
              <a:t>constar</a:t>
            </a:r>
            <a:r>
              <a:rPr lang="en-US" sz="3200" dirty="0"/>
              <a:t> </a:t>
            </a:r>
            <a:r>
              <a:rPr lang="en-US" sz="3200" dirty="0" err="1"/>
              <a:t>na</a:t>
            </a:r>
            <a:r>
              <a:rPr lang="en-US" sz="3200" dirty="0"/>
              <a:t> </a:t>
            </a:r>
            <a:r>
              <a:rPr lang="en-US" sz="3200" dirty="0" err="1"/>
              <a:t>tabela</a:t>
            </a:r>
            <a:r>
              <a:rPr lang="en-US" sz="3200" dirty="0"/>
              <a:t> </a:t>
            </a:r>
            <a:r>
              <a:rPr lang="en-US" sz="3200" dirty="0" smtClean="0"/>
              <a:t>(</a:t>
            </a:r>
            <a:r>
              <a:rPr lang="en-US" sz="3200" dirty="0" err="1" smtClean="0"/>
              <a:t>numéricos</a:t>
            </a:r>
            <a:r>
              <a:rPr lang="en-US" sz="3200" dirty="0"/>
              <a:t>, </a:t>
            </a:r>
            <a:r>
              <a:rPr lang="en-US" sz="3200" dirty="0" err="1"/>
              <a:t>alfa-numéricos</a:t>
            </a:r>
            <a:r>
              <a:rPr lang="en-US" sz="3200" dirty="0"/>
              <a:t>, </a:t>
            </a:r>
            <a:r>
              <a:rPr lang="en-US" sz="3200" dirty="0" err="1"/>
              <a:t>datas</a:t>
            </a:r>
            <a:r>
              <a:rPr lang="en-US" sz="3200" dirty="0"/>
              <a:t>, </a:t>
            </a:r>
            <a:r>
              <a:rPr lang="en-US" sz="3200" dirty="0" smtClean="0"/>
              <a:t>etc) - </a:t>
            </a:r>
            <a:r>
              <a:rPr lang="en-US" sz="3200" b="1" dirty="0" err="1" smtClean="0"/>
              <a:t>domínio</a:t>
            </a:r>
            <a:r>
              <a:rPr lang="en-US" sz="3200" dirty="0" smtClean="0"/>
              <a:t>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6106190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914400" y="304800"/>
            <a:ext cx="8229600" cy="676178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CONCEITOS – TABELAS</a:t>
            </a:r>
          </a:p>
          <a:p>
            <a:pPr marL="0" indent="0">
              <a:buNone/>
            </a:pPr>
            <a:endParaRPr lang="en-US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47800" y="1295400"/>
            <a:ext cx="7010400" cy="507762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xmlns="" val="234933489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914400" y="304800"/>
            <a:ext cx="8229600" cy="676178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PROPRIEDADES DE UMA RELAÇÃO</a:t>
            </a:r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9" name="Rectangle 8"/>
          <p:cNvSpPr/>
          <p:nvPr/>
        </p:nvSpPr>
        <p:spPr>
          <a:xfrm>
            <a:off x="914400" y="1295401"/>
            <a:ext cx="8001000" cy="5181600"/>
          </a:xfrm>
          <a:prstGeom prst="rect">
            <a:avLst/>
          </a:prstGeom>
        </p:spPr>
        <p:txBody>
          <a:bodyPr wrap="square">
            <a:normAutofit fontScale="92500"/>
          </a:bodyPr>
          <a:lstStyle/>
          <a:p>
            <a:pPr marL="342900" indent="-342900">
              <a:buFont typeface="Wingdings" pitchFamily="2" charset="2"/>
              <a:buBlip>
                <a:blip r:embed="rId4"/>
              </a:buBlip>
            </a:pPr>
            <a:endParaRPr lang="pt-BR" sz="1500" dirty="0" smtClean="0"/>
          </a:p>
          <a:p>
            <a:pPr marL="742950" lvl="1" indent="-285750">
              <a:buFont typeface="Wingdings" pitchFamily="2" charset="2"/>
              <a:buBlip>
                <a:blip r:embed="rId4"/>
              </a:buBlip>
            </a:pPr>
            <a:r>
              <a:rPr lang="pt-BR" sz="3200" dirty="0" smtClean="0"/>
              <a:t>Não existem </a:t>
            </a:r>
            <a:r>
              <a:rPr lang="pt-BR" sz="3200" dirty="0" err="1" smtClean="0"/>
              <a:t>tuplas</a:t>
            </a:r>
            <a:r>
              <a:rPr lang="pt-BR" sz="3200" dirty="0" smtClean="0"/>
              <a:t> em duplicata</a:t>
            </a:r>
          </a:p>
          <a:p>
            <a:pPr marL="1143000" lvl="2" indent="-228600">
              <a:buFont typeface="Wingdings" pitchFamily="2" charset="2"/>
              <a:buBlip>
                <a:blip r:embed="rId4"/>
              </a:buBlip>
            </a:pPr>
            <a:endParaRPr lang="pt-BR" sz="3200" dirty="0" smtClean="0"/>
          </a:p>
          <a:p>
            <a:pPr marL="742950" lvl="1" indent="-285750">
              <a:buFont typeface="Wingdings" pitchFamily="2" charset="2"/>
              <a:buBlip>
                <a:blip r:embed="rId4"/>
              </a:buBlip>
            </a:pPr>
            <a:r>
              <a:rPr lang="pt-BR" sz="3200" dirty="0" err="1" smtClean="0"/>
              <a:t>Tuplas</a:t>
            </a:r>
            <a:r>
              <a:rPr lang="pt-BR" sz="3200" dirty="0" smtClean="0"/>
              <a:t> não são ordenadas de cima p/ baixo</a:t>
            </a:r>
          </a:p>
          <a:p>
            <a:pPr marL="1143000" lvl="2" indent="-228600">
              <a:buFont typeface="Wingdings" pitchFamily="2" charset="2"/>
              <a:buBlip>
                <a:blip r:embed="rId4"/>
              </a:buBlip>
            </a:pPr>
            <a:r>
              <a:rPr lang="pt-BR" sz="2900" dirty="0" smtClean="0"/>
              <a:t>A ordem pode ser especificada na consulta</a:t>
            </a:r>
          </a:p>
          <a:p>
            <a:pPr marL="1143000" lvl="2" indent="-228600">
              <a:buFont typeface="Wingdings" pitchFamily="2" charset="2"/>
              <a:buBlip>
                <a:blip r:embed="rId4"/>
              </a:buBlip>
            </a:pPr>
            <a:endParaRPr lang="pt-BR" sz="3200" dirty="0" smtClean="0"/>
          </a:p>
          <a:p>
            <a:pPr marL="742950" lvl="1" indent="-285750">
              <a:buFont typeface="Wingdings" pitchFamily="2" charset="2"/>
              <a:buBlip>
                <a:blip r:embed="rId4"/>
              </a:buBlip>
            </a:pPr>
            <a:r>
              <a:rPr lang="pt-BR" sz="3200" dirty="0" smtClean="0"/>
              <a:t>Atributos não são ordenados da esq. p/ dir.</a:t>
            </a:r>
          </a:p>
          <a:p>
            <a:pPr marL="1143000" lvl="2" indent="-228600">
              <a:buFont typeface="Wingdings" pitchFamily="2" charset="2"/>
              <a:buBlip>
                <a:blip r:embed="rId4"/>
              </a:buBlip>
            </a:pPr>
            <a:r>
              <a:rPr lang="pt-BR" sz="2900" dirty="0" smtClean="0"/>
              <a:t>A ordem pode ser especificada na consulta</a:t>
            </a:r>
          </a:p>
          <a:p>
            <a:pPr marL="1143000" lvl="2" indent="-228600">
              <a:buFont typeface="Wingdings" pitchFamily="2" charset="2"/>
              <a:buBlip>
                <a:blip r:embed="rId4"/>
              </a:buBlip>
            </a:pPr>
            <a:endParaRPr lang="pt-BR" sz="3200" dirty="0" smtClean="0"/>
          </a:p>
          <a:p>
            <a:pPr marL="742950" lvl="1" indent="-285750">
              <a:buFont typeface="Wingdings" pitchFamily="2" charset="2"/>
              <a:buBlip>
                <a:blip r:embed="rId4"/>
              </a:buBlip>
            </a:pPr>
            <a:r>
              <a:rPr lang="pt-BR" sz="3200" dirty="0" smtClean="0"/>
              <a:t>Cada </a:t>
            </a:r>
            <a:r>
              <a:rPr lang="pt-BR" sz="3200" dirty="0" err="1" smtClean="0"/>
              <a:t>tupla</a:t>
            </a:r>
            <a:r>
              <a:rPr lang="pt-BR" sz="3200" dirty="0" smtClean="0"/>
              <a:t> contém um único valor para cada 	atributo (valor atômico - monovalorado)</a:t>
            </a:r>
            <a:endParaRPr lang="pt-BR" sz="3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6106190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heme/theme1.xml><?xml version="1.0" encoding="utf-8"?>
<a:theme xmlns:a="http://schemas.openxmlformats.org/drawingml/2006/main" name="TC01674557999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CBBC8FAA-EEEF-4048-9536-A7C45121028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TC016745579991</Template>
  <TotalTime>0</TotalTime>
  <Words>1137</Words>
  <Application>Microsoft Office PowerPoint</Application>
  <PresentationFormat>Apresentação na tela (4:3)</PresentationFormat>
  <Paragraphs>217</Paragraphs>
  <Slides>27</Slides>
  <Notes>27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27</vt:i4>
      </vt:variant>
    </vt:vector>
  </HeadingPairs>
  <TitlesOfParts>
    <vt:vector size="28" baseType="lpstr">
      <vt:lpstr>TC016745579991</vt:lpstr>
      <vt:lpstr>MODELO DE DADOS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modified xsi:type="dcterms:W3CDTF">2020-10-01T00:33:46Z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TC016745579991</vt:lpwstr>
  </property>
</Properties>
</file>