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5"/>
  </p:notesMasterIdLst>
  <p:sldIdLst>
    <p:sldId id="256" r:id="rId4"/>
    <p:sldId id="257" r:id="rId5"/>
    <p:sldId id="280" r:id="rId6"/>
    <p:sldId id="279" r:id="rId7"/>
    <p:sldId id="281" r:id="rId8"/>
    <p:sldId id="282" r:id="rId9"/>
    <p:sldId id="283" r:id="rId10"/>
    <p:sldId id="284" r:id="rId11"/>
    <p:sldId id="285" r:id="rId12"/>
    <p:sldId id="278" r:id="rId13"/>
    <p:sldId id="258" r:id="rId14"/>
    <p:sldId id="260" r:id="rId15"/>
    <p:sldId id="286" r:id="rId16"/>
    <p:sldId id="287" r:id="rId17"/>
    <p:sldId id="262" r:id="rId18"/>
    <p:sldId id="264" r:id="rId19"/>
    <p:sldId id="263" r:id="rId20"/>
    <p:sldId id="288" r:id="rId21"/>
    <p:sldId id="266" r:id="rId22"/>
    <p:sldId id="268" r:id="rId23"/>
    <p:sldId id="267" r:id="rId24"/>
    <p:sldId id="269" r:id="rId25"/>
    <p:sldId id="270" r:id="rId26"/>
    <p:sldId id="272" r:id="rId27"/>
    <p:sldId id="271" r:id="rId28"/>
    <p:sldId id="273" r:id="rId29"/>
    <p:sldId id="289" r:id="rId30"/>
    <p:sldId id="291" r:id="rId31"/>
    <p:sldId id="274" r:id="rId32"/>
    <p:sldId id="275" r:id="rId33"/>
    <p:sldId id="27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78" autoAdjust="0"/>
    <p:restoredTop sz="91758" autoAdjust="0"/>
  </p:normalViewPr>
  <p:slideViewPr>
    <p:cSldViewPr snapToGrid="0" snapToObjects="1">
      <p:cViewPr>
        <p:scale>
          <a:sx n="70" d="100"/>
          <a:sy n="70" d="100"/>
        </p:scale>
        <p:origin x="-390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pt-PT"/>
              <a:t>Clique para editar o formato das notas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pt-PT"/>
              <a:t>&lt;cabeçalho&gt;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pt-PT"/>
              <a:t>&lt;data/hora&gt;</a:t>
            </a:r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pt-PT"/>
              <a:t>&lt;rodapé&gt;</a:t>
            </a:r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FBD1C416-52FF-415B-AC20-4486B1067126}" type="slidenum">
              <a:rPr lang="pt-PT"/>
              <a:pPr algn="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877352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32791B4-E7D2-4D02-A73B-1BC9A8EAD255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42CF3F6-3244-4B5A-AB44-165CE10E1781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E42DAC9-C1A0-4077-8920-A268EE64244A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64A50C0-6A55-4940-9741-C4C4DBDD5987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dirty="0" smtClean="0"/>
              <a:t>A 5FN é uma restrição semântica</a:t>
            </a:r>
            <a:r>
              <a:rPr lang="pt-BR" baseline="0" dirty="0" smtClean="0"/>
              <a:t> muito particular e difícil de ser detectada e na prática não </a:t>
            </a:r>
            <a:r>
              <a:rPr lang="pt-BR" baseline="0" smtClean="0"/>
              <a:t>é analisada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8179304-D8A0-46BC-BDF4-D032B259B4A6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E42DAC9-C1A0-4077-8920-A268EE64244A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2D7DD8C-1EC3-4CAA-A245-0AF3BAE29110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D36EBA2-97E2-4031-B4F1-E86DA36B8E58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35DCA61-FF05-45FE-9DAA-F87894932C45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D36EBA2-97E2-4031-B4F1-E86DA36B8E58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7D2FD14-DD44-4278-8BC1-7C1711C3D90F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42CF3F6-3244-4B5A-AB44-165CE10E1781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3E67FAB-7AF4-4D89-8E63-CBFD93611D60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258FC55-BAD3-4BE6-B2C4-0D7641E47EFF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9A2EFB8-D66F-4334-BB3F-598A6B2AC83C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307C279-9CB0-4537-8AEA-4252E2BD6D00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A1836D3-04E3-4304-B444-DB20A77F640E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D1CBB17-F15A-4141-90BF-E79D4FCBCC49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0BCAD5B-359B-4DDC-B4B9-4B6DD2DFB737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307C279-9CB0-4537-8AEA-4252E2BD6D00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dirty="0" smtClean="0"/>
              <a:t>Diferença entre 3F normal e FNBC. A 3FN,</a:t>
            </a:r>
            <a:r>
              <a:rPr lang="pt-BR" baseline="0" dirty="0" smtClean="0"/>
              <a:t> na sua definição aceita uma DF do tipo X-&gt;A, sendo X uma superchave ou A, sendo um atributo primário (isto é, que participa de alguma chave candidata). A FNBC não aceita essa condição. Então, no exemplo, área não é superchave e determina nome cidade. Isto seria aceito na 3FN mas não da FNBC.</a:t>
            </a:r>
          </a:p>
          <a:p>
            <a:endParaRPr dirty="0"/>
          </a:p>
        </p:txBody>
      </p:sp>
      <p:sp>
        <p:nvSpPr>
          <p:cNvPr id="20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307C279-9CB0-4537-8AEA-4252E2BD6D00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298A03B-69A0-4ADB-A5D7-99CB1DC7E327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E42DAC9-C1A0-4077-8920-A268EE64244A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A5969CF-50B7-47D7-8DCA-56F26897FB02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20F3971-EB2E-450A-9BF0-B7E39E847228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31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E42DAC9-C1A0-4077-8920-A268EE64244A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E42DAC9-C1A0-4077-8920-A268EE64244A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E42DAC9-C1A0-4077-8920-A268EE64244A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E42DAC9-C1A0-4077-8920-A268EE64244A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E42DAC9-C1A0-4077-8920-A268EE64244A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18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E42DAC9-C1A0-4077-8920-A268EE64244A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8" name="Picture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7" name="Picture 7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115" name="Picture 1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3560" y="0"/>
            <a:ext cx="9099720" cy="6878880"/>
          </a:xfrm>
          <a:prstGeom prst="rect">
            <a:avLst/>
          </a:prstGeom>
          <a:ln>
            <a:noFill/>
          </a:ln>
        </p:spPr>
      </p:pic>
      <p:pic>
        <p:nvPicPr>
          <p:cNvPr id="7" name="Picture 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-152280" y="-109080"/>
            <a:ext cx="817920" cy="7082640"/>
          </a:xfrm>
          <a:prstGeom prst="rect">
            <a:avLst/>
          </a:prstGeom>
          <a:ln>
            <a:noFill/>
          </a:ln>
        </p:spPr>
      </p:pic>
      <p:pic>
        <p:nvPicPr>
          <p:cNvPr id="2" name="Picture 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3560" y="0"/>
            <a:ext cx="9099720" cy="6878880"/>
          </a:xfrm>
          <a:prstGeom prst="rect">
            <a:avLst/>
          </a:prstGeom>
          <a:ln>
            <a:noFill/>
          </a:ln>
        </p:spPr>
      </p:pic>
      <p:pic>
        <p:nvPicPr>
          <p:cNvPr id="3" name="Picture 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0" y="1080"/>
            <a:ext cx="3720960" cy="68572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pt-PT"/>
              <a:t>Clique para editar o formato do título</a:t>
            </a:r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pt-PT"/>
              <a:t>Clique para editar o formato de texto dos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PT"/>
              <a:t>Segundo nível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PT"/>
              <a:t>Terceiro nível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PT"/>
              <a:t>Quarto nível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PT"/>
              <a:t>Quinto nível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PT"/>
              <a:t>Sexto nível de tópicos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PT"/>
              <a:t>Sétimo nível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3560" y="0"/>
            <a:ext cx="9099720" cy="6878880"/>
          </a:xfrm>
          <a:prstGeom prst="rect">
            <a:avLst/>
          </a:prstGeom>
          <a:ln>
            <a:noFill/>
          </a:ln>
        </p:spPr>
      </p:pic>
      <p:pic>
        <p:nvPicPr>
          <p:cNvPr id="41" name="Picture 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-152280" y="-109080"/>
            <a:ext cx="817920" cy="7082640"/>
          </a:xfrm>
          <a:prstGeom prst="rect">
            <a:avLst/>
          </a:prstGeom>
          <a:ln>
            <a:noFill/>
          </a:ln>
        </p:spPr>
      </p:pic>
      <p:pic>
        <p:nvPicPr>
          <p:cNvPr id="42" name="Picture 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3560" y="0"/>
            <a:ext cx="9099720" cy="68788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pt-PT"/>
              <a:t>Clique para editar o formato do título</a:t>
            </a:r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pt-PT"/>
              <a:t>Clique para editar o formato de texto dos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PT"/>
              <a:t>Segundo nível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PT"/>
              <a:t>Terceiro nível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PT"/>
              <a:t>Quarto nível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PT"/>
              <a:t>Quinto nível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PT"/>
              <a:t>Sexto nível de tópicos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PT"/>
              <a:t>Sétimo nível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3560" y="0"/>
            <a:ext cx="9099720" cy="6878880"/>
          </a:xfrm>
          <a:prstGeom prst="rect">
            <a:avLst/>
          </a:prstGeom>
          <a:ln>
            <a:noFill/>
          </a:ln>
        </p:spPr>
      </p:pic>
      <p:pic>
        <p:nvPicPr>
          <p:cNvPr id="80" name="Picture 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-152280" y="-109080"/>
            <a:ext cx="817920" cy="708264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pt-PT"/>
              <a:t>Clique para editar o formato do título</a:t>
            </a:r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pt-PT"/>
              <a:t>Clique para editar o formato de texto dos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PT"/>
              <a:t>Segundo nível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PT"/>
              <a:t>Terceiro nível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PT"/>
              <a:t>Quarto nível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PT"/>
              <a:t>Quinto nível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PT"/>
              <a:t>Sexto nível de tópicos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PT"/>
              <a:t>Sétimo nível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590920" y="2209680"/>
            <a:ext cx="6179400" cy="154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PT" sz="4400" b="1" dirty="0" smtClean="0">
                <a:solidFill>
                  <a:srgbClr val="003300"/>
                </a:solidFill>
                <a:latin typeface="Calibri"/>
              </a:rPr>
              <a:t>Normalização </a:t>
            </a:r>
            <a:r>
              <a:rPr lang="pt-PT" sz="4400" b="1" dirty="0">
                <a:solidFill>
                  <a:srgbClr val="003300"/>
                </a:solidFill>
                <a:latin typeface="Calibri"/>
              </a:rPr>
              <a:t>de bancos de dados</a:t>
            </a:r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743200" y="2088000"/>
            <a:ext cx="6247800" cy="234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7200" dirty="0" smtClean="0">
                <a:solidFill>
                  <a:srgbClr val="000000"/>
                </a:solidFill>
                <a:latin typeface="Calibri"/>
              </a:rPr>
              <a:t>Processo de Normalização</a:t>
            </a:r>
            <a:endParaRPr dirty="0"/>
          </a:p>
        </p:txBody>
      </p:sp>
      <p:pic>
        <p:nvPicPr>
          <p:cNvPr id="125" name="Picture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5029200" y="-6858000"/>
            <a:ext cx="7764840" cy="16475400"/>
          </a:xfrm>
          <a:prstGeom prst="rect">
            <a:avLst/>
          </a:prstGeom>
          <a:ln>
            <a:noFill/>
          </a:ln>
        </p:spPr>
      </p:pic>
      <p:pic>
        <p:nvPicPr>
          <p:cNvPr id="126" name="Picture 12"/>
          <p:cNvPicPr/>
          <p:nvPr/>
        </p:nvPicPr>
        <p:blipFill>
          <a:blip r:embed="rId4" cstate="print"/>
          <a:stretch>
            <a:fillRect/>
          </a:stretch>
        </p:blipFill>
        <p:spPr>
          <a:xfrm rot="9953400">
            <a:off x="-314640" y="3775680"/>
            <a:ext cx="2894760" cy="3390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915120" y="49246"/>
            <a:ext cx="8228880" cy="95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3200" b="1" dirty="0">
                <a:solidFill>
                  <a:srgbClr val="000000"/>
                </a:solidFill>
                <a:latin typeface="Calibri"/>
              </a:rPr>
              <a:t>COMO AVALIAR A QUALIDADE DE UM </a:t>
            </a:r>
            <a:r>
              <a:rPr lang="pt-PT" sz="3200" b="1" dirty="0" smtClean="0">
                <a:solidFill>
                  <a:srgbClr val="000000"/>
                </a:solidFill>
                <a:latin typeface="Calibri"/>
              </a:rPr>
              <a:t>MODELO DE DADOS </a:t>
            </a:r>
            <a:r>
              <a:rPr lang="pt-PT" sz="3200" b="1" dirty="0">
                <a:solidFill>
                  <a:srgbClr val="000000"/>
                </a:solidFill>
                <a:latin typeface="Calibri"/>
              </a:rPr>
              <a:t>?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4" name="Group 153"/>
          <p:cNvGraphicFramePr>
            <a:graphicFrameLocks noGrp="1"/>
          </p:cNvGraphicFramePr>
          <p:nvPr/>
        </p:nvGraphicFramePr>
        <p:xfrm>
          <a:off x="915120" y="1259174"/>
          <a:ext cx="7674963" cy="5341268"/>
        </p:xfrm>
        <a:graphic>
          <a:graphicData uri="http://schemas.openxmlformats.org/drawingml/2006/table">
            <a:tbl>
              <a:tblPr/>
              <a:tblGrid>
                <a:gridCol w="755847"/>
                <a:gridCol w="1131689"/>
                <a:gridCol w="880665"/>
                <a:gridCol w="880666"/>
                <a:gridCol w="1257895"/>
                <a:gridCol w="692050"/>
                <a:gridCol w="692050"/>
                <a:gridCol w="818256"/>
                <a:gridCol w="565845"/>
              </a:tblGrid>
              <a:tr h="7815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Cod</a:t>
                      </a:r>
                      <a:endParaRPr kumimoji="0" lang="pt-B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Fornecedor </a:t>
                      </a:r>
                      <a:r>
                        <a:rPr kumimoji="0" lang="pt-B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(PK)</a:t>
                      </a: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Nome Fornecedor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Tel</a:t>
                      </a:r>
                      <a:r>
                        <a:rPr kumimoji="0" lang="pt-B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 1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Tel</a:t>
                      </a:r>
                      <a:r>
                        <a:rPr kumimoji="0" lang="pt-B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 2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Endereço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Cód. Peça </a:t>
                      </a:r>
                      <a:r>
                        <a:rPr kumimoji="0" lang="pt-B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(PK)</a:t>
                      </a: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 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Nome Peça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Preço Unitário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Qtde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Pedida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C7C7"/>
                    </a:solidFill>
                  </a:tcPr>
                </a:tc>
              </a:tr>
              <a:tr h="9515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F1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Fornecedor 1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2431011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4350445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Av. Teste s/n 40256-000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Salvador, BA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P1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Peça 1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R$ 5,00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50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15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F1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Fornecedor 1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2431011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4350445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Av. Teste s/n 40256-000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Salvador, BA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P2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Peça 2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R$ 7,50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30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15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F1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Fornecedor 1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2431011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4350445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Av. Teste s/n 40256-000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Salvador, BA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P3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Peça 3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R$ 10,00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40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5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F2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Fornecedor 2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4560989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3361234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Rua. XX 40470-090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Itabuna, BA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P1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Peça 1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R$ 5,00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30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5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F2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Fornecedor 2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4560989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3361234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Rua. XX 40470-090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Itabuna, BA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P2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Peça 2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R$ 7,50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15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914400" y="304920"/>
            <a:ext cx="8228880" cy="67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3200" b="1">
                <a:solidFill>
                  <a:srgbClr val="000000"/>
                </a:solidFill>
                <a:latin typeface="Calibri"/>
              </a:rPr>
              <a:t>CONCEITOS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914400" y="1295280"/>
            <a:ext cx="8000280" cy="642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1" algn="just">
              <a:lnSpc>
                <a:spcPct val="100000"/>
              </a:lnSpc>
              <a:buFont typeface="Arial"/>
              <a:buChar char="•"/>
            </a:pPr>
            <a:r>
              <a:rPr lang="pt-PT" sz="2800" dirty="0">
                <a:solidFill>
                  <a:srgbClr val="000000"/>
                </a:solidFill>
                <a:latin typeface="Calibri"/>
              </a:rPr>
              <a:t>A normalização de um banco de dados é avaliada com base em testes de modo que </a:t>
            </a: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avalia-se </a:t>
            </a:r>
            <a:r>
              <a:rPr lang="pt-PT" sz="2800" dirty="0">
                <a:solidFill>
                  <a:srgbClr val="000000"/>
                </a:solidFill>
                <a:latin typeface="Calibri"/>
              </a:rPr>
              <a:t>o grau </a:t>
            </a: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da </a:t>
            </a:r>
            <a:r>
              <a:rPr lang="pt-PT" sz="2800" dirty="0">
                <a:solidFill>
                  <a:srgbClr val="000000"/>
                </a:solidFill>
                <a:latin typeface="Calibri"/>
              </a:rPr>
              <a:t>normalização</a:t>
            </a: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lvl="1" algn="just">
              <a:lnSpc>
                <a:spcPct val="100000"/>
              </a:lnSpc>
              <a:buFont typeface="Arial"/>
              <a:buChar char="•"/>
            </a:pPr>
            <a:endParaRPr lang="pt-PT" sz="2800" dirty="0" smtClean="0">
              <a:solidFill>
                <a:srgbClr val="000000"/>
              </a:solidFill>
              <a:latin typeface="Calibri"/>
            </a:endParaRPr>
          </a:p>
          <a:p>
            <a:pPr lvl="1" algn="just">
              <a:buFont typeface="Arial"/>
              <a:buChar char="•"/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O grau da normalização é dado pela quantidade de formas normais atendidas pelo esquema.</a:t>
            </a:r>
          </a:p>
          <a:p>
            <a:pPr lvl="1" algn="just">
              <a:buFont typeface="Arial"/>
              <a:buChar char="•"/>
            </a:pPr>
            <a:endParaRPr lang="pt-BR" sz="2800" dirty="0" smtClean="0">
              <a:solidFill>
                <a:srgbClr val="000000"/>
              </a:solidFill>
              <a:latin typeface="Calibri"/>
            </a:endParaRPr>
          </a:p>
          <a:p>
            <a:pPr lvl="1" algn="just">
              <a:buFont typeface="Arial"/>
              <a:buChar char="•"/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A forma normal refere-se à condição de forma normal mais alta atendida e, portanto, indica também o grau ao qual ela foi normalizada.</a:t>
            </a:r>
            <a:endParaRPr lang="pt-BR" sz="2800" dirty="0" smtClean="0"/>
          </a:p>
          <a:p>
            <a:pPr lvl="1" algn="just">
              <a:buFont typeface="Arial"/>
              <a:buChar char="•"/>
            </a:pPr>
            <a:endParaRPr lang="pt-BR" sz="2800" dirty="0" smtClean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pt-PT" sz="2800" dirty="0" smtClean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914400" y="304920"/>
            <a:ext cx="8228880" cy="67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3200" b="1" dirty="0" smtClean="0">
                <a:solidFill>
                  <a:srgbClr val="000000"/>
                </a:solidFill>
                <a:latin typeface="Calibri"/>
              </a:rPr>
              <a:t>CLASSIFICAÇÃO</a:t>
            </a:r>
            <a:endParaRPr dirty="0"/>
          </a:p>
        </p:txBody>
      </p:sp>
      <p:sp>
        <p:nvSpPr>
          <p:cNvPr id="134" name="CustomShape 2"/>
          <p:cNvSpPr/>
          <p:nvPr/>
        </p:nvSpPr>
        <p:spPr>
          <a:xfrm>
            <a:off x="914400" y="1295280"/>
            <a:ext cx="5081666" cy="301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1" algn="just">
              <a:lnSpc>
                <a:spcPct val="100000"/>
              </a:lnSpc>
              <a:buFont typeface="Arial"/>
              <a:buChar char="•"/>
            </a:pPr>
            <a:r>
              <a:rPr lang="pt-BR" sz="3200" dirty="0" smtClean="0">
                <a:solidFill>
                  <a:srgbClr val="000000"/>
                </a:solidFill>
                <a:latin typeface="Calibri"/>
              </a:rPr>
              <a:t>1º FN</a:t>
            </a:r>
          </a:p>
          <a:p>
            <a:pPr lvl="1" algn="just">
              <a:lnSpc>
                <a:spcPct val="100000"/>
              </a:lnSpc>
              <a:buFont typeface="Arial"/>
              <a:buChar char="•"/>
            </a:pPr>
            <a:r>
              <a:rPr lang="pt-BR" sz="3200" dirty="0" smtClean="0">
                <a:solidFill>
                  <a:srgbClr val="000000"/>
                </a:solidFill>
                <a:latin typeface="Calibri"/>
              </a:rPr>
              <a:t>2º FN</a:t>
            </a:r>
          </a:p>
          <a:p>
            <a:pPr lvl="1" algn="just">
              <a:lnSpc>
                <a:spcPct val="100000"/>
              </a:lnSpc>
              <a:buFont typeface="Arial"/>
              <a:buChar char="•"/>
            </a:pPr>
            <a:r>
              <a:rPr lang="pt-BR" sz="3200" dirty="0" smtClean="0">
                <a:solidFill>
                  <a:srgbClr val="000000"/>
                </a:solidFill>
                <a:latin typeface="Calibri"/>
              </a:rPr>
              <a:t>3º FN</a:t>
            </a:r>
          </a:p>
          <a:p>
            <a:pPr lvl="1" algn="just">
              <a:lnSpc>
                <a:spcPct val="100000"/>
              </a:lnSpc>
              <a:buFont typeface="Arial"/>
              <a:buChar char="•"/>
            </a:pPr>
            <a:r>
              <a:rPr lang="pt-BR" sz="3200" dirty="0" smtClean="0">
                <a:solidFill>
                  <a:srgbClr val="000000"/>
                </a:solidFill>
                <a:latin typeface="Calibri"/>
              </a:rPr>
              <a:t>BCNF (</a:t>
            </a:r>
            <a:r>
              <a:rPr lang="pt-BR" sz="3200" dirty="0" err="1" smtClean="0">
                <a:solidFill>
                  <a:srgbClr val="000000"/>
                </a:solidFill>
                <a:latin typeface="Calibri"/>
              </a:rPr>
              <a:t>Boyce</a:t>
            </a:r>
            <a:r>
              <a:rPr lang="pt-BR" sz="3200" dirty="0" smtClean="0">
                <a:solidFill>
                  <a:srgbClr val="000000"/>
                </a:solidFill>
                <a:latin typeface="Calibri"/>
              </a:rPr>
              <a:t> e </a:t>
            </a:r>
            <a:r>
              <a:rPr lang="pt-BR" sz="3200" dirty="0" err="1" smtClean="0">
                <a:solidFill>
                  <a:srgbClr val="000000"/>
                </a:solidFill>
                <a:latin typeface="Calibri"/>
              </a:rPr>
              <a:t>Codd</a:t>
            </a:r>
            <a:r>
              <a:rPr lang="pt-BR" sz="3200" dirty="0" smtClean="0">
                <a:solidFill>
                  <a:srgbClr val="000000"/>
                </a:solidFill>
                <a:latin typeface="Calibri"/>
              </a:rPr>
              <a:t>)</a:t>
            </a:r>
          </a:p>
          <a:p>
            <a:pPr lvl="1" algn="just">
              <a:lnSpc>
                <a:spcPct val="100000"/>
              </a:lnSpc>
              <a:buFont typeface="Arial"/>
              <a:buChar char="•"/>
            </a:pPr>
            <a:r>
              <a:rPr lang="pt-BR" sz="3200" dirty="0" smtClean="0">
                <a:solidFill>
                  <a:srgbClr val="000000"/>
                </a:solidFill>
                <a:latin typeface="Calibri"/>
              </a:rPr>
              <a:t>4º </a:t>
            </a:r>
            <a:r>
              <a:rPr lang="pt-BR" sz="3200" dirty="0" smtClean="0">
                <a:solidFill>
                  <a:srgbClr val="000000"/>
                </a:solidFill>
                <a:latin typeface="Calibri"/>
              </a:rPr>
              <a:t>FN</a:t>
            </a:r>
          </a:p>
          <a:p>
            <a:pPr lvl="1" algn="just">
              <a:lnSpc>
                <a:spcPct val="100000"/>
              </a:lnSpc>
              <a:buFont typeface="Arial"/>
              <a:buChar char="•"/>
            </a:pPr>
            <a:r>
              <a:rPr lang="pt-BR" sz="3200" dirty="0" smtClean="0">
                <a:solidFill>
                  <a:srgbClr val="000000"/>
                </a:solidFill>
                <a:latin typeface="Calibri"/>
              </a:rPr>
              <a:t>5º FN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grpSp>
        <p:nvGrpSpPr>
          <p:cNvPr id="8" name="Grupo 7"/>
          <p:cNvGrpSpPr/>
          <p:nvPr/>
        </p:nvGrpSpPr>
        <p:grpSpPr>
          <a:xfrm>
            <a:off x="914400" y="905330"/>
            <a:ext cx="7959776" cy="2306870"/>
            <a:chOff x="914400" y="905330"/>
            <a:chExt cx="7959776" cy="2306870"/>
          </a:xfrm>
        </p:grpSpPr>
        <p:sp>
          <p:nvSpPr>
            <p:cNvPr id="4" name="Elipse 3"/>
            <p:cNvSpPr/>
            <p:nvPr/>
          </p:nvSpPr>
          <p:spPr>
            <a:xfrm>
              <a:off x="914400" y="905330"/>
              <a:ext cx="2113613" cy="19877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/>
            <p:cNvCxnSpPr>
              <a:stCxn id="4" idx="6"/>
            </p:cNvCxnSpPr>
            <p:nvPr/>
          </p:nvCxnSpPr>
          <p:spPr>
            <a:xfrm flipV="1">
              <a:off x="3028013" y="1888761"/>
              <a:ext cx="2503357" cy="1045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5996065" y="1888761"/>
              <a:ext cx="2878111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000" dirty="0" smtClean="0">
                  <a:latin typeface="Calibri" pitchFamily="34" charset="0"/>
                  <a:cs typeface="Calibri" pitchFamily="34" charset="0"/>
                </a:rPr>
                <a:t>Modelo é dito normalizado quando encontra-se, pelo menos, na 3º FN.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914400" y="304920"/>
            <a:ext cx="8228880" cy="95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3200" b="1" dirty="0">
                <a:solidFill>
                  <a:srgbClr val="000000"/>
                </a:solidFill>
                <a:latin typeface="Calibri"/>
              </a:rPr>
              <a:t>COMO AVALIAR A QUALIDADE DE UM </a:t>
            </a:r>
            <a:r>
              <a:rPr lang="pt-PT" sz="3200" b="1" dirty="0" smtClean="0">
                <a:solidFill>
                  <a:srgbClr val="000000"/>
                </a:solidFill>
                <a:latin typeface="Calibri"/>
              </a:rPr>
              <a:t>MODELO DE DADOS </a:t>
            </a:r>
            <a:r>
              <a:rPr lang="pt-PT" sz="3200" b="1" dirty="0">
                <a:solidFill>
                  <a:srgbClr val="000000"/>
                </a:solidFill>
                <a:latin typeface="Calibri"/>
              </a:rPr>
              <a:t>?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8" name="CustomShape 2"/>
          <p:cNvSpPr/>
          <p:nvPr/>
        </p:nvSpPr>
        <p:spPr>
          <a:xfrm>
            <a:off x="864000" y="1261440"/>
            <a:ext cx="8000280" cy="593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1" algn="just">
              <a:lnSpc>
                <a:spcPct val="100000"/>
              </a:lnSpc>
              <a:buFont typeface="Arial"/>
              <a:buChar char="•"/>
            </a:pP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 A normalização de um banco de dados é um processo de análise dos esquemas de banco de dados afim de conseguir as propriedades adequadas para: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lvl="2" algn="just">
              <a:lnSpc>
                <a:spcPct val="100000"/>
              </a:lnSpc>
              <a:buFont typeface="Calibri"/>
              <a:buAutoNum type="arabicPeriod"/>
            </a:pPr>
            <a:r>
              <a:rPr lang="pt-PT" sz="2800" dirty="0">
                <a:solidFill>
                  <a:srgbClr val="000000"/>
                </a:solidFill>
                <a:latin typeface="Calibri"/>
              </a:rPr>
              <a:t>Garantir que a semântica dos atributos seja clara no esquema.</a:t>
            </a:r>
            <a:endParaRPr dirty="0"/>
          </a:p>
          <a:p>
            <a:pPr lvl="2" algn="just">
              <a:lnSpc>
                <a:spcPct val="100000"/>
              </a:lnSpc>
              <a:buFont typeface="Calibri"/>
              <a:buAutoNum type="arabicPeriod"/>
            </a:pPr>
            <a:r>
              <a:rPr lang="pt-PT" sz="2800" dirty="0">
                <a:solidFill>
                  <a:srgbClr val="000000"/>
                </a:solidFill>
                <a:latin typeface="Calibri"/>
              </a:rPr>
              <a:t>Reduzir </a:t>
            </a: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informações redundantes </a:t>
            </a:r>
            <a:r>
              <a:rPr lang="pt-PT" sz="2800" dirty="0">
                <a:solidFill>
                  <a:srgbClr val="000000"/>
                </a:solidFill>
                <a:latin typeface="Calibri"/>
              </a:rPr>
              <a:t>nas tuplas.</a:t>
            </a:r>
            <a:endParaRPr dirty="0"/>
          </a:p>
          <a:p>
            <a:pPr lvl="2" algn="just">
              <a:lnSpc>
                <a:spcPct val="100000"/>
              </a:lnSpc>
              <a:buFont typeface="Calibri"/>
              <a:buAutoNum type="arabicPeriod"/>
            </a:pPr>
            <a:r>
              <a:rPr lang="pt-PT" sz="2800" dirty="0">
                <a:solidFill>
                  <a:srgbClr val="000000"/>
                </a:solidFill>
                <a:latin typeface="Calibri"/>
              </a:rPr>
              <a:t>Reduzir NULL’s das tuplas</a:t>
            </a: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lvl="2" algn="just">
              <a:lnSpc>
                <a:spcPct val="100000"/>
              </a:lnSpc>
              <a:buFont typeface="Calibri"/>
              <a:buAutoNum type="arabicPeriod"/>
            </a:pP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 minimizar anomalias de inserção, atualização e exclusão.</a:t>
            </a:r>
          </a:p>
          <a:p>
            <a:pPr lvl="2" algn="just">
              <a:lnSpc>
                <a:spcPct val="100000"/>
              </a:lnSpc>
              <a:buFont typeface="Calibri"/>
              <a:buAutoNum type="arabicPeriod"/>
            </a:pP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 Evitar a geração de tuplas espúrias (ilegítimas)</a:t>
            </a:r>
            <a:endParaRPr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914400" y="304920"/>
            <a:ext cx="8228880" cy="67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3200" b="1" dirty="0">
                <a:solidFill>
                  <a:srgbClr val="000000"/>
                </a:solidFill>
                <a:latin typeface="Calibri"/>
              </a:rPr>
              <a:t>PRIMEIRA FORMA NORMAL</a:t>
            </a:r>
            <a:endParaRPr dirty="0"/>
          </a:p>
        </p:txBody>
      </p:sp>
      <p:sp>
        <p:nvSpPr>
          <p:cNvPr id="136" name="CustomShape 2"/>
          <p:cNvSpPr/>
          <p:nvPr/>
        </p:nvSpPr>
        <p:spPr>
          <a:xfrm>
            <a:off x="914400" y="1295280"/>
            <a:ext cx="8000280" cy="447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sp>
        <p:nvSpPr>
          <p:cNvPr id="4" name="Retângulo 3"/>
          <p:cNvSpPr/>
          <p:nvPr/>
        </p:nvSpPr>
        <p:spPr>
          <a:xfrm>
            <a:off x="914400" y="1295280"/>
            <a:ext cx="716529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000" dirty="0" smtClean="0">
                <a:latin typeface="Calibri" pitchFamily="34" charset="0"/>
                <a:cs typeface="Calibri" pitchFamily="34" charset="0"/>
              </a:rPr>
              <a:t>Diz-se que um modelo está na primeira forma normal se:</a:t>
            </a:r>
          </a:p>
          <a:p>
            <a:pPr algn="just"/>
            <a:endParaRPr lang="pt-BR" sz="30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pt-BR" sz="3000" dirty="0" smtClean="0">
                <a:latin typeface="Calibri" pitchFamily="34" charset="0"/>
                <a:cs typeface="Calibri" pitchFamily="34" charset="0"/>
              </a:rPr>
              <a:t>...Estiver integrado por tabelas</a:t>
            </a:r>
          </a:p>
          <a:p>
            <a:pPr algn="just"/>
            <a:r>
              <a:rPr lang="pt-BR" sz="3000" dirty="0" smtClean="0">
                <a:latin typeface="Calibri" pitchFamily="34" charset="0"/>
                <a:cs typeface="Calibri" pitchFamily="34" charset="0"/>
              </a:rPr>
              <a:t>...As linhas das tabelas forem unívocas</a:t>
            </a:r>
          </a:p>
          <a:p>
            <a:pPr algn="just"/>
            <a:r>
              <a:rPr lang="pt-BR" sz="3000" dirty="0" smtClean="0">
                <a:latin typeface="Calibri" pitchFamily="34" charset="0"/>
                <a:cs typeface="Calibri" pitchFamily="34" charset="0"/>
              </a:rPr>
              <a:t>...As linhas não contiverem itens repetitivos</a:t>
            </a:r>
          </a:p>
          <a:p>
            <a:pPr algn="just"/>
            <a:r>
              <a:rPr lang="pt-BR" sz="3000" dirty="0" smtClean="0">
                <a:latin typeface="Calibri" pitchFamily="34" charset="0"/>
                <a:cs typeface="Calibri" pitchFamily="34" charset="0"/>
              </a:rPr>
              <a:t>...Os atributos forem atômicos</a:t>
            </a:r>
            <a:endParaRPr lang="pt-BR" sz="3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914400" y="304920"/>
            <a:ext cx="8228880" cy="67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3200" b="1">
                <a:solidFill>
                  <a:srgbClr val="000000"/>
                </a:solidFill>
                <a:latin typeface="Calibri"/>
              </a:rPr>
              <a:t>PRIMEIRA FORMA NORMAL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914400" y="1295280"/>
            <a:ext cx="8000280" cy="1552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8778" y="1978702"/>
            <a:ext cx="7040881" cy="3528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ustomShape 3"/>
          <p:cNvSpPr/>
          <p:nvPr/>
        </p:nvSpPr>
        <p:spPr>
          <a:xfrm>
            <a:off x="652072" y="980280"/>
            <a:ext cx="2971080" cy="1447200"/>
          </a:xfrm>
          <a:prstGeom prst="wedgeRoundRectCallout">
            <a:avLst>
              <a:gd name="adj1" fmla="val 63198"/>
              <a:gd name="adj2" fmla="val 83338"/>
              <a:gd name="adj3" fmla="val 16667"/>
            </a:avLst>
          </a:prstGeom>
          <a:solidFill>
            <a:srgbClr val="F79646"/>
          </a:solidFill>
          <a:ln w="3816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PT" dirty="0">
                <a:solidFill>
                  <a:srgbClr val="FFFFFF"/>
                </a:solidFill>
                <a:latin typeface="Calibri"/>
              </a:rPr>
              <a:t>O ATRIBUTO </a:t>
            </a:r>
            <a:r>
              <a:rPr lang="pt-PT" dirty="0" smtClean="0">
                <a:solidFill>
                  <a:srgbClr val="FFFFFF"/>
                </a:solidFill>
                <a:latin typeface="Calibri"/>
              </a:rPr>
              <a:t>LOCALIZAÇÃO NÃO É ATÔMICO.</a:t>
            </a:r>
            <a:endParaRPr dirty="0"/>
          </a:p>
        </p:txBody>
      </p:sp>
      <p:sp>
        <p:nvSpPr>
          <p:cNvPr id="10" name="CustomShape 3"/>
          <p:cNvSpPr/>
          <p:nvPr/>
        </p:nvSpPr>
        <p:spPr>
          <a:xfrm>
            <a:off x="6096000" y="683902"/>
            <a:ext cx="2971080" cy="1447200"/>
          </a:xfrm>
          <a:prstGeom prst="wedgeRoundRectCallout">
            <a:avLst>
              <a:gd name="adj1" fmla="val -33169"/>
              <a:gd name="adj2" fmla="val 106126"/>
              <a:gd name="adj3" fmla="val 16667"/>
            </a:avLst>
          </a:prstGeom>
          <a:solidFill>
            <a:srgbClr val="F79646"/>
          </a:solidFill>
          <a:ln w="3816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PT" dirty="0">
                <a:solidFill>
                  <a:srgbClr val="FFFFFF"/>
                </a:solidFill>
                <a:latin typeface="Calibri"/>
              </a:rPr>
              <a:t>O ATRIBUTO </a:t>
            </a:r>
            <a:r>
              <a:rPr lang="pt-PT" dirty="0" smtClean="0">
                <a:solidFill>
                  <a:srgbClr val="FFFFFF"/>
                </a:solidFill>
                <a:latin typeface="Calibri"/>
              </a:rPr>
              <a:t>TELEFONE É MULTIVALORADO</a:t>
            </a:r>
            <a:endParaRPr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914400" y="304920"/>
            <a:ext cx="8228880" cy="67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3200" b="1" dirty="0">
                <a:solidFill>
                  <a:srgbClr val="000000"/>
                </a:solidFill>
                <a:latin typeface="Calibri"/>
              </a:rPr>
              <a:t>PROCESSO PARA </a:t>
            </a:r>
            <a:r>
              <a:rPr lang="pt-PT" sz="3200" b="1" dirty="0" smtClean="0">
                <a:solidFill>
                  <a:srgbClr val="000000"/>
                </a:solidFill>
                <a:latin typeface="Calibri"/>
              </a:rPr>
              <a:t>OBTER A PRIMEIRA </a:t>
            </a:r>
            <a:r>
              <a:rPr lang="pt-PT" sz="3200" b="1" dirty="0">
                <a:solidFill>
                  <a:srgbClr val="000000"/>
                </a:solidFill>
                <a:latin typeface="Calibri"/>
              </a:rPr>
              <a:t>FORMA NORMAL</a:t>
            </a:r>
            <a:endParaRPr dirty="0"/>
          </a:p>
        </p:txBody>
      </p:sp>
      <p:sp>
        <p:nvSpPr>
          <p:cNvPr id="138" name="CustomShape 2"/>
          <p:cNvSpPr/>
          <p:nvPr/>
        </p:nvSpPr>
        <p:spPr>
          <a:xfrm>
            <a:off x="914400" y="1558977"/>
            <a:ext cx="8000280" cy="41611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1" algn="just">
              <a:lnSpc>
                <a:spcPct val="100000"/>
              </a:lnSpc>
              <a:buFont typeface="Calibri"/>
              <a:buAutoNum type="arabicPeriod"/>
            </a:pPr>
            <a:r>
              <a:rPr lang="pt-PT" sz="3200" dirty="0">
                <a:solidFill>
                  <a:srgbClr val="000000"/>
                </a:solidFill>
                <a:latin typeface="Calibri"/>
              </a:rPr>
              <a:t>Definir chaves candidatas e escolher a chave primária da tabela.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marL="971550" lvl="1" indent="-514350" algn="just">
              <a:lnSpc>
                <a:spcPct val="100000"/>
              </a:lnSpc>
              <a:buFont typeface="+mj-lt"/>
              <a:buAutoNum type="arabicPeriod" startAt="2"/>
            </a:pPr>
            <a:r>
              <a:rPr lang="pt-PT" sz="3200" dirty="0">
                <a:solidFill>
                  <a:srgbClr val="000000"/>
                </a:solidFill>
                <a:latin typeface="Calibri"/>
              </a:rPr>
              <a:t>Transformar atributos Compostos em </a:t>
            </a:r>
            <a:r>
              <a:rPr lang="pt-PT" sz="3200" dirty="0" smtClean="0">
                <a:solidFill>
                  <a:srgbClr val="000000"/>
                </a:solidFill>
                <a:latin typeface="Calibri"/>
              </a:rPr>
              <a:t>atômicos.</a:t>
            </a:r>
          </a:p>
          <a:p>
            <a:pPr marL="971550" lvl="1" indent="-514350" algn="just">
              <a:lnSpc>
                <a:spcPct val="100000"/>
              </a:lnSpc>
              <a:buFont typeface="+mj-lt"/>
              <a:buAutoNum type="arabicPeriod" startAt="2"/>
            </a:pPr>
            <a:endParaRPr lang="pt-PT" dirty="0"/>
          </a:p>
          <a:p>
            <a:pPr marL="971550" lvl="1" indent="-514350" algn="just">
              <a:lnSpc>
                <a:spcPct val="100000"/>
              </a:lnSpc>
              <a:buFont typeface="+mj-lt"/>
              <a:buAutoNum type="arabicPeriod" startAt="2"/>
            </a:pPr>
            <a:r>
              <a:rPr lang="pt-PT" sz="3200" dirty="0" smtClean="0">
                <a:solidFill>
                  <a:srgbClr val="000000"/>
                </a:solidFill>
                <a:latin typeface="Calibri"/>
              </a:rPr>
              <a:t>Eliminar </a:t>
            </a:r>
            <a:r>
              <a:rPr lang="pt-PT" sz="3200" dirty="0">
                <a:solidFill>
                  <a:srgbClr val="000000"/>
                </a:solidFill>
                <a:latin typeface="Calibri"/>
              </a:rPr>
              <a:t>grupos </a:t>
            </a:r>
            <a:r>
              <a:rPr lang="pt-PT" sz="3200" dirty="0" smtClean="0">
                <a:solidFill>
                  <a:srgbClr val="000000"/>
                </a:solidFill>
                <a:latin typeface="Calibri"/>
              </a:rPr>
              <a:t>repetitivos, </a:t>
            </a:r>
            <a:r>
              <a:rPr lang="pt-PT" sz="3200" dirty="0">
                <a:solidFill>
                  <a:srgbClr val="000000"/>
                </a:solidFill>
                <a:latin typeface="Calibri"/>
              </a:rPr>
              <a:t>gerando novas </a:t>
            </a:r>
            <a:r>
              <a:rPr lang="pt-PT" sz="3200" dirty="0" smtClean="0">
                <a:solidFill>
                  <a:srgbClr val="000000"/>
                </a:solidFill>
                <a:latin typeface="Calibri"/>
              </a:rPr>
              <a:t>tuplas em novas relações.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914400" y="304920"/>
            <a:ext cx="8228880" cy="67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3200" b="1">
                <a:solidFill>
                  <a:srgbClr val="000000"/>
                </a:solidFill>
                <a:latin typeface="Calibri"/>
              </a:rPr>
              <a:t>PRIMEIRA FORMA NORMAL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914400" y="1295280"/>
            <a:ext cx="8000280" cy="1552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980280"/>
            <a:ext cx="7590683" cy="5051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914400" y="304920"/>
            <a:ext cx="8228880" cy="67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3200" b="1">
                <a:solidFill>
                  <a:srgbClr val="000000"/>
                </a:solidFill>
                <a:latin typeface="Calibri"/>
              </a:rPr>
              <a:t>SEGUNDA FORMA NORMAL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914400" y="1295280"/>
            <a:ext cx="8000280" cy="473076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1" algn="just">
              <a:lnSpc>
                <a:spcPct val="100000"/>
              </a:lnSpc>
              <a:buFont typeface="Arial"/>
              <a:buChar char="•"/>
            </a:pP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Um esquema de relação R está na 2FN se :</a:t>
            </a:r>
          </a:p>
          <a:p>
            <a:pPr lvl="1" algn="just">
              <a:lnSpc>
                <a:spcPct val="100000"/>
              </a:lnSpc>
              <a:buFont typeface="Arial"/>
              <a:buChar char="•"/>
            </a:pPr>
            <a:endParaRPr lang="pt-PT" sz="2800" dirty="0" smtClean="0">
              <a:solidFill>
                <a:srgbClr val="000000"/>
              </a:solidFill>
              <a:latin typeface="Calibri"/>
            </a:endParaRPr>
          </a:p>
          <a:p>
            <a:pPr lvl="2" algn="just">
              <a:buFont typeface="Arial"/>
              <a:buChar char="•"/>
            </a:pP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 Estiver </a:t>
            </a:r>
            <a:r>
              <a:rPr lang="pt-PT" sz="2800" dirty="0">
                <a:solidFill>
                  <a:srgbClr val="000000"/>
                </a:solidFill>
                <a:latin typeface="Calibri"/>
              </a:rPr>
              <a:t>na </a:t>
            </a: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1FN;</a:t>
            </a:r>
          </a:p>
          <a:p>
            <a:pPr lvl="2" algn="just">
              <a:buFont typeface="Arial"/>
              <a:buChar char="•"/>
            </a:pPr>
            <a:endParaRPr lang="pt-PT" sz="2800" dirty="0" smtClean="0">
              <a:solidFill>
                <a:srgbClr val="000000"/>
              </a:solidFill>
              <a:latin typeface="Calibri"/>
            </a:endParaRPr>
          </a:p>
          <a:p>
            <a:pPr lvl="2" algn="just">
              <a:buFont typeface="Arial"/>
              <a:buChar char="•"/>
            </a:pP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 Todos os atributos que não compõem a chave primária forem totalmente (não parcialmente) dependentes </a:t>
            </a:r>
            <a:r>
              <a:rPr lang="pt-PT" sz="2800" dirty="0">
                <a:solidFill>
                  <a:srgbClr val="000000"/>
                </a:solidFill>
                <a:latin typeface="Calibri"/>
              </a:rPr>
              <a:t>da chave </a:t>
            </a: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primária.</a:t>
            </a:r>
          </a:p>
          <a:p>
            <a:pPr lvl="2" algn="just">
              <a:buFont typeface="Arial"/>
              <a:buChar char="•"/>
            </a:pPr>
            <a:endParaRPr lang="pt-PT" dirty="0"/>
          </a:p>
          <a:p>
            <a:pPr lvl="3" algn="just">
              <a:buFont typeface="Arial"/>
              <a:buChar char="•"/>
            </a:pP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 Se </a:t>
            </a:r>
            <a:r>
              <a:rPr lang="pt-PT" sz="2800" dirty="0">
                <a:solidFill>
                  <a:srgbClr val="000000"/>
                </a:solidFill>
                <a:latin typeface="Calibri"/>
              </a:rPr>
              <a:t>a chave </a:t>
            </a: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primária tiver </a:t>
            </a:r>
            <a:r>
              <a:rPr lang="pt-PT" sz="2800" dirty="0">
                <a:solidFill>
                  <a:srgbClr val="000000"/>
                </a:solidFill>
                <a:latin typeface="Calibri"/>
              </a:rPr>
              <a:t>apenas um único atributo, o teste não precisa ser aplicado</a:t>
            </a: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lvl="3" algn="just">
              <a:buFont typeface="Arial"/>
              <a:buChar char="•"/>
            </a:pP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 Cuidado com o uso de chaves artificiais.</a:t>
            </a:r>
            <a:endParaRPr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743200" y="2088000"/>
            <a:ext cx="6247800" cy="408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7200" dirty="0" smtClean="0">
                <a:solidFill>
                  <a:srgbClr val="000000"/>
                </a:solidFill>
                <a:latin typeface="Calibri"/>
              </a:rPr>
              <a:t>Dependência Funcional</a:t>
            </a:r>
            <a:endParaRPr dirty="0"/>
          </a:p>
        </p:txBody>
      </p:sp>
      <p:pic>
        <p:nvPicPr>
          <p:cNvPr id="125" name="Picture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5029200" y="-6858000"/>
            <a:ext cx="7764840" cy="16475400"/>
          </a:xfrm>
          <a:prstGeom prst="rect">
            <a:avLst/>
          </a:prstGeom>
          <a:ln>
            <a:noFill/>
          </a:ln>
        </p:spPr>
      </p:pic>
      <p:pic>
        <p:nvPicPr>
          <p:cNvPr id="126" name="Picture 12"/>
          <p:cNvPicPr/>
          <p:nvPr/>
        </p:nvPicPr>
        <p:blipFill>
          <a:blip r:embed="rId4" cstate="print"/>
          <a:stretch>
            <a:fillRect/>
          </a:stretch>
        </p:blipFill>
        <p:spPr>
          <a:xfrm rot="9953400">
            <a:off x="-314640" y="3775680"/>
            <a:ext cx="2894760" cy="3390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914400" y="304920"/>
            <a:ext cx="8228880" cy="67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3200" b="1">
                <a:solidFill>
                  <a:srgbClr val="000000"/>
                </a:solidFill>
                <a:latin typeface="Calibri"/>
              </a:rPr>
              <a:t>SEGUNDA FORMA NORMAL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914400" y="1295280"/>
            <a:ext cx="8000280" cy="1552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53" name="Picture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2847600"/>
            <a:ext cx="7184385" cy="2437560"/>
          </a:xfrm>
          <a:prstGeom prst="rect">
            <a:avLst/>
          </a:prstGeom>
          <a:ln>
            <a:noFill/>
          </a:ln>
        </p:spPr>
      </p:pic>
      <p:sp>
        <p:nvSpPr>
          <p:cNvPr id="154" name="CustomShape 3"/>
          <p:cNvSpPr/>
          <p:nvPr/>
        </p:nvSpPr>
        <p:spPr>
          <a:xfrm>
            <a:off x="4772998" y="838080"/>
            <a:ext cx="2971080" cy="1447200"/>
          </a:xfrm>
          <a:prstGeom prst="wedgeRoundRectCallout">
            <a:avLst>
              <a:gd name="adj1" fmla="val -59909"/>
              <a:gd name="adj2" fmla="val 104054"/>
              <a:gd name="adj3" fmla="val 16667"/>
            </a:avLst>
          </a:prstGeom>
          <a:solidFill>
            <a:srgbClr val="F79646"/>
          </a:solidFill>
          <a:ln w="3816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PT" dirty="0">
                <a:solidFill>
                  <a:srgbClr val="FFFFFF"/>
                </a:solidFill>
                <a:latin typeface="Calibri"/>
              </a:rPr>
              <a:t>O ATRIBUTO NOMEPRODUTO NÃO </a:t>
            </a:r>
            <a:r>
              <a:rPr lang="pt-PT" dirty="0" smtClean="0">
                <a:solidFill>
                  <a:srgbClr val="FFFFFF"/>
                </a:solidFill>
                <a:latin typeface="Calibri"/>
              </a:rPr>
              <a:t> DEPENDE TOTALMENTE </a:t>
            </a:r>
            <a:r>
              <a:rPr lang="pt-PT" dirty="0">
                <a:solidFill>
                  <a:srgbClr val="FFFFFF"/>
                </a:solidFill>
                <a:latin typeface="Calibri"/>
              </a:rPr>
              <a:t>DA CHAVE.</a:t>
            </a:r>
            <a:endParaRPr dirty="0"/>
          </a:p>
        </p:txBody>
      </p:sp>
      <p:sp>
        <p:nvSpPr>
          <p:cNvPr id="7" name="CaixaDeTexto 6"/>
          <p:cNvSpPr txBox="1"/>
          <p:nvPr/>
        </p:nvSpPr>
        <p:spPr>
          <a:xfrm>
            <a:off x="1756617" y="2100614"/>
            <a:ext cx="97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CHAVE</a:t>
            </a:r>
            <a:endParaRPr lang="pt-BR" b="1" dirty="0"/>
          </a:p>
        </p:txBody>
      </p:sp>
      <p:sp>
        <p:nvSpPr>
          <p:cNvPr id="8" name="Chave direita 7"/>
          <p:cNvSpPr/>
          <p:nvPr/>
        </p:nvSpPr>
        <p:spPr>
          <a:xfrm rot="16200000">
            <a:off x="1933997" y="1528731"/>
            <a:ext cx="299272" cy="2338466"/>
          </a:xfrm>
          <a:prstGeom prst="rightBrace">
            <a:avLst>
              <a:gd name="adj1" fmla="val 8333"/>
              <a:gd name="adj2" fmla="val 562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914400" y="304920"/>
            <a:ext cx="8228880" cy="67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3200" b="1">
                <a:solidFill>
                  <a:srgbClr val="000000"/>
                </a:solidFill>
                <a:latin typeface="Calibri"/>
              </a:rPr>
              <a:t>PROCESSO PARA SEGUNDA FORMA NORMAL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914400" y="1295280"/>
            <a:ext cx="8000280" cy="479072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1" algn="just">
              <a:lnSpc>
                <a:spcPct val="100000"/>
              </a:lnSpc>
              <a:buFont typeface="Calibri"/>
              <a:buAutoNum type="arabicPeriod"/>
            </a:pPr>
            <a:r>
              <a:rPr lang="pt-PT" sz="2800" dirty="0">
                <a:solidFill>
                  <a:srgbClr val="000000"/>
                </a:solidFill>
                <a:latin typeface="Calibri"/>
              </a:rPr>
              <a:t>Identificar </a:t>
            </a: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os atributos que </a:t>
            </a:r>
            <a:r>
              <a:rPr lang="pt-PT" sz="2800" dirty="0">
                <a:solidFill>
                  <a:srgbClr val="000000"/>
                </a:solidFill>
                <a:latin typeface="Calibri"/>
              </a:rPr>
              <a:t>não participam </a:t>
            </a: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das </a:t>
            </a:r>
            <a:r>
              <a:rPr lang="pt-PT" sz="2800" dirty="0">
                <a:solidFill>
                  <a:srgbClr val="000000"/>
                </a:solidFill>
                <a:latin typeface="Calibri"/>
              </a:rPr>
              <a:t>chave primária da </a:t>
            </a: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relação.</a:t>
            </a:r>
            <a:endParaRPr lang="pt-PT" dirty="0"/>
          </a:p>
          <a:p>
            <a:pPr lvl="1" algn="just">
              <a:lnSpc>
                <a:spcPct val="100000"/>
              </a:lnSpc>
              <a:buFont typeface="Calibri"/>
              <a:buAutoNum type="arabicPeriod"/>
            </a:pPr>
            <a:endParaRPr lang="pt-PT" sz="2800" dirty="0" smtClean="0">
              <a:solidFill>
                <a:srgbClr val="000000"/>
              </a:solidFill>
              <a:latin typeface="Calibri"/>
            </a:endParaRPr>
          </a:p>
          <a:p>
            <a:pPr lvl="1" algn="just">
              <a:lnSpc>
                <a:spcPct val="100000"/>
              </a:lnSpc>
              <a:buFont typeface="Calibri"/>
              <a:buAutoNum type="arabicPeriod"/>
            </a:pP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Para os atributos identificados </a:t>
            </a:r>
            <a:r>
              <a:rPr lang="pt-PT" sz="2800" dirty="0">
                <a:solidFill>
                  <a:srgbClr val="000000"/>
                </a:solidFill>
                <a:latin typeface="Calibri"/>
              </a:rPr>
              <a:t>acima, analisar se seu valor é determinado por parte ou </a:t>
            </a: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por toda a chave.</a:t>
            </a:r>
            <a:endParaRPr lang="pt-PT" dirty="0"/>
          </a:p>
          <a:p>
            <a:pPr lvl="1" algn="just">
              <a:lnSpc>
                <a:spcPct val="100000"/>
              </a:lnSpc>
              <a:buFont typeface="Calibri"/>
              <a:buAutoNum type="arabicPeriod"/>
            </a:pPr>
            <a:endParaRPr lang="pt-PT" sz="2800" dirty="0" smtClean="0">
              <a:solidFill>
                <a:srgbClr val="000000"/>
              </a:solidFill>
              <a:latin typeface="Calibri"/>
            </a:endParaRPr>
          </a:p>
          <a:p>
            <a:pPr lvl="1" algn="just">
              <a:lnSpc>
                <a:spcPct val="100000"/>
              </a:lnSpc>
              <a:buFont typeface="Calibri"/>
              <a:buAutoNum type="arabicPeriod"/>
            </a:pP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 Remover os atributos </a:t>
            </a:r>
            <a:r>
              <a:rPr lang="pt-PT" sz="2800" dirty="0">
                <a:solidFill>
                  <a:srgbClr val="000000"/>
                </a:solidFill>
                <a:latin typeface="Calibri"/>
              </a:rPr>
              <a:t>dependentes parcialmente da </a:t>
            </a: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chave e inclui-los em outra(s) relação(ões) .</a:t>
            </a:r>
            <a:endParaRPr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914400" y="304920"/>
            <a:ext cx="8228880" cy="67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3200" b="1">
                <a:solidFill>
                  <a:srgbClr val="000000"/>
                </a:solidFill>
                <a:latin typeface="Calibri"/>
              </a:rPr>
              <a:t>SEGUNDA FORMA NORMAL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914400" y="1295280"/>
            <a:ext cx="8000280" cy="1552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57" name="Picture 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080" y="1295280"/>
            <a:ext cx="7848000" cy="5047920"/>
          </a:xfrm>
          <a:prstGeom prst="rect">
            <a:avLst/>
          </a:prstGeom>
          <a:ln>
            <a:noFill/>
          </a:ln>
        </p:spPr>
      </p:pic>
      <p:sp>
        <p:nvSpPr>
          <p:cNvPr id="158" name="CustomShape 3"/>
          <p:cNvSpPr/>
          <p:nvPr/>
        </p:nvSpPr>
        <p:spPr>
          <a:xfrm>
            <a:off x="5791320" y="5181480"/>
            <a:ext cx="2971080" cy="1447200"/>
          </a:xfrm>
          <a:prstGeom prst="wedgeRoundRectCallout">
            <a:avLst>
              <a:gd name="adj1" fmla="val -85209"/>
              <a:gd name="adj2" fmla="val -160273"/>
              <a:gd name="adj3" fmla="val 16667"/>
            </a:avLst>
          </a:prstGeom>
          <a:solidFill>
            <a:srgbClr val="4BACC6"/>
          </a:solidFill>
          <a:ln w="3816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PT">
                <a:solidFill>
                  <a:srgbClr val="FFFFFF"/>
                </a:solidFill>
                <a:latin typeface="Calibri"/>
              </a:rPr>
              <a:t>AGORA SIM ESTA ENTIDADE ESTÁ NA 2FN !</a:t>
            </a:r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914400" y="304920"/>
            <a:ext cx="8228880" cy="67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3200" b="1">
                <a:solidFill>
                  <a:srgbClr val="000000"/>
                </a:solidFill>
                <a:latin typeface="Calibri"/>
              </a:rPr>
              <a:t>TERCEIRA FORMA NORMAL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914400" y="1295280"/>
            <a:ext cx="8000280" cy="39962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1" algn="just">
              <a:lnSpc>
                <a:spcPct val="100000"/>
              </a:lnSpc>
              <a:buFont typeface="Arial"/>
              <a:buChar char="•"/>
            </a:pPr>
            <a:r>
              <a:rPr lang="pt-PT" sz="2500" dirty="0" smtClean="0">
                <a:solidFill>
                  <a:srgbClr val="000000"/>
                </a:solidFill>
                <a:latin typeface="Calibri"/>
              </a:rPr>
              <a:t>Diz-se que uma entidade </a:t>
            </a:r>
            <a:r>
              <a:rPr lang="pt-PT" sz="2500" dirty="0">
                <a:solidFill>
                  <a:srgbClr val="000000"/>
                </a:solidFill>
                <a:latin typeface="Calibri"/>
              </a:rPr>
              <a:t>está na </a:t>
            </a:r>
            <a:r>
              <a:rPr lang="pt-PT" sz="2500" dirty="0" smtClean="0">
                <a:solidFill>
                  <a:srgbClr val="000000"/>
                </a:solidFill>
                <a:latin typeface="Calibri"/>
              </a:rPr>
              <a:t>3FN se:</a:t>
            </a:r>
          </a:p>
          <a:p>
            <a:pPr lvl="1" algn="just">
              <a:lnSpc>
                <a:spcPct val="100000"/>
              </a:lnSpc>
              <a:buFont typeface="Arial"/>
              <a:buChar char="•"/>
            </a:pPr>
            <a:endParaRPr lang="pt-PT" sz="2500" dirty="0" smtClean="0">
              <a:solidFill>
                <a:srgbClr val="000000"/>
              </a:solidFill>
              <a:latin typeface="Calibri"/>
            </a:endParaRPr>
          </a:p>
          <a:p>
            <a:pPr lvl="2" algn="just">
              <a:buFont typeface="Arial"/>
              <a:buChar char="•"/>
            </a:pPr>
            <a:r>
              <a:rPr lang="pt-PT" sz="2500" dirty="0" smtClean="0">
                <a:solidFill>
                  <a:srgbClr val="000000"/>
                </a:solidFill>
                <a:latin typeface="Calibri"/>
              </a:rPr>
              <a:t> Ela estiver obrigatoriamente na 2FN.</a:t>
            </a:r>
            <a:endParaRPr lang="pt-PT" dirty="0"/>
          </a:p>
          <a:p>
            <a:pPr lvl="2" algn="just">
              <a:buFont typeface="Arial"/>
              <a:buChar char="•"/>
            </a:pPr>
            <a:r>
              <a:rPr lang="pt-PT" sz="2500" dirty="0" smtClean="0">
                <a:solidFill>
                  <a:srgbClr val="000000"/>
                </a:solidFill>
                <a:latin typeface="Calibri"/>
              </a:rPr>
              <a:t> Todos os tributos que não for compõem a chave primária forem diretamente dependentes </a:t>
            </a:r>
            <a:r>
              <a:rPr lang="pt-PT" sz="2500" dirty="0">
                <a:solidFill>
                  <a:srgbClr val="000000"/>
                </a:solidFill>
                <a:latin typeface="Calibri"/>
              </a:rPr>
              <a:t>da chave primária.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lvl="1" algn="just">
              <a:lnSpc>
                <a:spcPct val="100000"/>
              </a:lnSpc>
              <a:buFont typeface="Arial"/>
              <a:buChar char="•"/>
            </a:pPr>
            <a:r>
              <a:rPr lang="pt-PT" sz="2500" dirty="0" smtClean="0">
                <a:solidFill>
                  <a:srgbClr val="000000"/>
                </a:solidFill>
                <a:latin typeface="Calibri"/>
              </a:rPr>
              <a:t>Uma </a:t>
            </a:r>
            <a:r>
              <a:rPr lang="pt-PT" sz="2500" dirty="0">
                <a:solidFill>
                  <a:srgbClr val="000000"/>
                </a:solidFill>
                <a:latin typeface="Calibri"/>
              </a:rPr>
              <a:t>dependência funcional transitiva ocorre quando uma coluna, além de depender da chave primária da tabela, depende de outra coluna ou conjunto de colunas da tabela.</a:t>
            </a:r>
            <a:endParaRPr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914400" y="304920"/>
            <a:ext cx="8228880" cy="67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3200" b="1">
                <a:solidFill>
                  <a:srgbClr val="000000"/>
                </a:solidFill>
                <a:latin typeface="Calibri"/>
              </a:rPr>
              <a:t>TERCEIRA FORMA NORMAL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914400" y="1295280"/>
            <a:ext cx="8000280" cy="1552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65" name="Picture 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6280" y="3200400"/>
            <a:ext cx="8108640" cy="2818800"/>
          </a:xfrm>
          <a:prstGeom prst="rect">
            <a:avLst/>
          </a:prstGeom>
          <a:ln>
            <a:noFill/>
          </a:ln>
        </p:spPr>
      </p:pic>
      <p:sp>
        <p:nvSpPr>
          <p:cNvPr id="166" name="CustomShape 3"/>
          <p:cNvSpPr/>
          <p:nvPr/>
        </p:nvSpPr>
        <p:spPr>
          <a:xfrm>
            <a:off x="3886200" y="1219320"/>
            <a:ext cx="2971080" cy="1447200"/>
          </a:xfrm>
          <a:prstGeom prst="wedgeRoundRectCallout">
            <a:avLst>
              <a:gd name="adj1" fmla="val 102484"/>
              <a:gd name="adj2" fmla="val 86510"/>
              <a:gd name="adj3" fmla="val 16667"/>
            </a:avLst>
          </a:prstGeom>
          <a:solidFill>
            <a:srgbClr val="F79646"/>
          </a:solidFill>
          <a:ln w="3816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PT">
                <a:solidFill>
                  <a:srgbClr val="FFFFFF"/>
                </a:solidFill>
                <a:latin typeface="Calibri"/>
              </a:rPr>
              <a:t>O ATRIBUTO VALORTOTAL É DEPENDENTE TRANSITIVAMENTE DA CHAVE.</a:t>
            </a:r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914400" y="304920"/>
            <a:ext cx="8228880" cy="67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3200" b="1">
                <a:solidFill>
                  <a:srgbClr val="000000"/>
                </a:solidFill>
                <a:latin typeface="Calibri"/>
              </a:rPr>
              <a:t>PROCESSO PARA TERCEIRA FORMA NORMAL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914400" y="1295280"/>
            <a:ext cx="8000280" cy="43859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1" algn="just">
              <a:lnSpc>
                <a:spcPct val="100000"/>
              </a:lnSpc>
              <a:buFont typeface="Calibri"/>
              <a:buAutoNum type="arabicPeriod"/>
            </a:pPr>
            <a:r>
              <a:rPr lang="pt-PT" sz="2800" dirty="0">
                <a:solidFill>
                  <a:srgbClr val="000000"/>
                </a:solidFill>
                <a:latin typeface="Calibri"/>
              </a:rPr>
              <a:t>Identificar </a:t>
            </a: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os atributos que </a:t>
            </a:r>
            <a:r>
              <a:rPr lang="pt-PT" sz="2800" dirty="0">
                <a:solidFill>
                  <a:srgbClr val="000000"/>
                </a:solidFill>
                <a:latin typeface="Calibri"/>
              </a:rPr>
              <a:t>não participam </a:t>
            </a: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das </a:t>
            </a:r>
            <a:r>
              <a:rPr lang="pt-PT" sz="2800" dirty="0">
                <a:solidFill>
                  <a:srgbClr val="000000"/>
                </a:solidFill>
                <a:latin typeface="Calibri"/>
              </a:rPr>
              <a:t>chave primária da </a:t>
            </a: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relação.</a:t>
            </a:r>
            <a:endParaRPr lang="pt-PT" dirty="0"/>
          </a:p>
          <a:p>
            <a:pPr lvl="1" algn="just">
              <a:lnSpc>
                <a:spcPct val="100000"/>
              </a:lnSpc>
              <a:buFont typeface="Calibri"/>
              <a:buAutoNum type="arabicPeriod"/>
            </a:pPr>
            <a:endParaRPr lang="pt-PT" sz="2800" dirty="0" smtClean="0">
              <a:solidFill>
                <a:srgbClr val="000000"/>
              </a:solidFill>
              <a:latin typeface="Calibri"/>
            </a:endParaRPr>
          </a:p>
          <a:p>
            <a:pPr lvl="1" algn="just">
              <a:lnSpc>
                <a:spcPct val="100000"/>
              </a:lnSpc>
              <a:buFont typeface="Calibri"/>
              <a:buAutoNum type="arabicPeriod"/>
            </a:pP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 Para os atributos identificados </a:t>
            </a:r>
            <a:r>
              <a:rPr lang="pt-PT" sz="2800" dirty="0">
                <a:solidFill>
                  <a:srgbClr val="000000"/>
                </a:solidFill>
                <a:latin typeface="Calibri"/>
              </a:rPr>
              <a:t>acima, analisar se seu valor é determinado </a:t>
            </a: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transitivamente (indiretamente) pela chave.</a:t>
            </a:r>
            <a:endParaRPr lang="pt-PT" dirty="0"/>
          </a:p>
          <a:p>
            <a:pPr lvl="1" algn="just">
              <a:lnSpc>
                <a:spcPct val="100000"/>
              </a:lnSpc>
              <a:buFont typeface="Calibri"/>
              <a:buAutoNum type="arabicPeriod"/>
            </a:pPr>
            <a:endParaRPr lang="pt-PT" sz="2800" dirty="0" smtClean="0">
              <a:solidFill>
                <a:srgbClr val="000000"/>
              </a:solidFill>
              <a:latin typeface="Calibri"/>
            </a:endParaRPr>
          </a:p>
          <a:p>
            <a:pPr lvl="1" algn="just">
              <a:lnSpc>
                <a:spcPct val="100000"/>
              </a:lnSpc>
              <a:buFont typeface="Calibri"/>
              <a:buAutoNum type="arabicPeriod"/>
            </a:pP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Remover os atributos dependentes transitivamente e alocá-los em outra(s) relação(ões).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914400" y="304920"/>
            <a:ext cx="8228880" cy="67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3200" b="1">
                <a:solidFill>
                  <a:srgbClr val="000000"/>
                </a:solidFill>
                <a:latin typeface="Calibri"/>
              </a:rPr>
              <a:t>TERCEIRA FORMA NORMAL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914400" y="1295280"/>
            <a:ext cx="8000280" cy="1552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3886200" y="1219320"/>
            <a:ext cx="4952160" cy="1447200"/>
          </a:xfrm>
          <a:prstGeom prst="wedgeRoundRectCallout">
            <a:avLst>
              <a:gd name="adj1" fmla="val 1161"/>
              <a:gd name="adj2" fmla="val 50192"/>
              <a:gd name="adj3" fmla="val 16667"/>
            </a:avLst>
          </a:prstGeom>
          <a:solidFill>
            <a:srgbClr val="F79646"/>
          </a:solidFill>
          <a:ln w="3816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PT" dirty="0">
                <a:solidFill>
                  <a:srgbClr val="FFFFFF"/>
                </a:solidFill>
                <a:latin typeface="Calibri"/>
              </a:rPr>
              <a:t>O ATRIBUTO VALORTOTAL É DEPENDENTE TRANSITIVAMENTE DA CHAVE POR ISSO PODE SAIR </a:t>
            </a:r>
            <a:r>
              <a:rPr lang="pt-PT" dirty="0" smtClean="0">
                <a:solidFill>
                  <a:srgbClr val="FFFFFF"/>
                </a:solidFill>
                <a:latin typeface="Calibri"/>
              </a:rPr>
              <a:t>DA </a:t>
            </a:r>
            <a:r>
              <a:rPr lang="pt-PT" dirty="0">
                <a:solidFill>
                  <a:srgbClr val="FFFFFF"/>
                </a:solidFill>
                <a:latin typeface="Calibri"/>
              </a:rPr>
              <a:t>ENTIDADE JÁ QUE É UM ATRIBUTO DERIVADO.</a:t>
            </a:r>
            <a:endParaRPr dirty="0"/>
          </a:p>
        </p:txBody>
      </p:sp>
      <p:pic>
        <p:nvPicPr>
          <p:cNvPr id="170" name="Picture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120" y="3429000"/>
            <a:ext cx="8191080" cy="2742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914400" y="304920"/>
            <a:ext cx="8228880" cy="67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3200" b="1" dirty="0" smtClean="0">
                <a:solidFill>
                  <a:srgbClr val="000000"/>
                </a:solidFill>
                <a:latin typeface="Calibri"/>
              </a:rPr>
              <a:t>FORMA NORMAL DE BOYCE-CODD (BCNF)</a:t>
            </a:r>
            <a:endParaRPr dirty="0"/>
          </a:p>
        </p:txBody>
      </p:sp>
      <p:sp>
        <p:nvSpPr>
          <p:cNvPr id="160" name="CustomShape 2"/>
          <p:cNvSpPr/>
          <p:nvPr/>
        </p:nvSpPr>
        <p:spPr>
          <a:xfrm>
            <a:off x="914400" y="1295279"/>
            <a:ext cx="8000280" cy="431104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1" algn="just">
              <a:lnSpc>
                <a:spcPct val="100000"/>
              </a:lnSpc>
              <a:buFont typeface="Arial"/>
              <a:buChar char="•"/>
            </a:pPr>
            <a:r>
              <a:rPr lang="pt-PT" sz="2500" dirty="0" smtClean="0">
                <a:solidFill>
                  <a:srgbClr val="000000"/>
                </a:solidFill>
                <a:latin typeface="Calibri"/>
              </a:rPr>
              <a:t> Mais rígida que a 3FN.</a:t>
            </a:r>
          </a:p>
          <a:p>
            <a:pPr lvl="1" algn="just">
              <a:lnSpc>
                <a:spcPct val="100000"/>
              </a:lnSpc>
              <a:buFont typeface="Arial"/>
              <a:buChar char="•"/>
            </a:pPr>
            <a:endParaRPr lang="pt-PT" sz="2500" dirty="0" smtClean="0">
              <a:solidFill>
                <a:srgbClr val="000000"/>
              </a:solidFill>
              <a:latin typeface="Calibri"/>
            </a:endParaRPr>
          </a:p>
          <a:p>
            <a:pPr lvl="1" algn="just">
              <a:lnSpc>
                <a:spcPct val="100000"/>
              </a:lnSpc>
              <a:buFont typeface="Arial"/>
              <a:buChar char="•"/>
            </a:pPr>
            <a:r>
              <a:rPr lang="pt-PT" sz="2500" dirty="0" smtClean="0">
                <a:solidFill>
                  <a:srgbClr val="000000"/>
                </a:solidFill>
                <a:latin typeface="Calibri"/>
              </a:rPr>
              <a:t> Toda relação na BCNF está também na 3FN, mas o inverso nem sempre é verdade. </a:t>
            </a:r>
          </a:p>
          <a:p>
            <a:pPr lvl="1" algn="just">
              <a:lnSpc>
                <a:spcPct val="100000"/>
              </a:lnSpc>
              <a:buFont typeface="Arial"/>
              <a:buChar char="•"/>
            </a:pPr>
            <a:endParaRPr lang="pt-PT" sz="2500" dirty="0" smtClean="0">
              <a:solidFill>
                <a:srgbClr val="000000"/>
              </a:solidFill>
              <a:latin typeface="Calibri"/>
            </a:endParaRPr>
          </a:p>
          <a:p>
            <a:pPr lvl="1" algn="just">
              <a:lnSpc>
                <a:spcPct val="100000"/>
              </a:lnSpc>
              <a:buFont typeface="Arial"/>
              <a:buChar char="•"/>
            </a:pPr>
            <a:r>
              <a:rPr lang="pt-PT" sz="2500" dirty="0" smtClean="0">
                <a:solidFill>
                  <a:srgbClr val="000000"/>
                </a:solidFill>
                <a:latin typeface="Calibri"/>
              </a:rPr>
              <a:t>Diz-se que uma entidade </a:t>
            </a:r>
            <a:r>
              <a:rPr lang="pt-PT" sz="2500" dirty="0">
                <a:solidFill>
                  <a:srgbClr val="000000"/>
                </a:solidFill>
                <a:latin typeface="Calibri"/>
              </a:rPr>
              <a:t>está na </a:t>
            </a:r>
            <a:r>
              <a:rPr lang="pt-PT" sz="2500" dirty="0" smtClean="0">
                <a:solidFill>
                  <a:srgbClr val="000000"/>
                </a:solidFill>
                <a:latin typeface="Calibri"/>
              </a:rPr>
              <a:t>forma normal de Boyce-Codd:</a:t>
            </a:r>
          </a:p>
          <a:p>
            <a:pPr lvl="1" algn="just">
              <a:lnSpc>
                <a:spcPct val="100000"/>
              </a:lnSpc>
              <a:buFont typeface="Arial"/>
              <a:buChar char="•"/>
            </a:pPr>
            <a:endParaRPr lang="pt-PT" sz="2500" dirty="0" smtClean="0">
              <a:solidFill>
                <a:srgbClr val="000000"/>
              </a:solidFill>
              <a:latin typeface="Calibri"/>
            </a:endParaRPr>
          </a:p>
          <a:p>
            <a:pPr lvl="2" algn="just">
              <a:buFont typeface="Arial"/>
              <a:buChar char="•"/>
            </a:pPr>
            <a:r>
              <a:rPr lang="pt-PT" sz="2500" dirty="0" smtClean="0">
                <a:solidFill>
                  <a:srgbClr val="000000"/>
                </a:solidFill>
                <a:latin typeface="Calibri"/>
              </a:rPr>
              <a:t>  Sempre que uma dependência funcional não trivial (X -&gt; A) for mantida em R e X for uma superchave de R.</a:t>
            </a:r>
          </a:p>
          <a:p>
            <a:pPr lvl="2" algn="just">
              <a:buFont typeface="Arial"/>
              <a:buChar char="•"/>
            </a:pP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914400" y="304920"/>
            <a:ext cx="8228880" cy="67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3200" b="1" dirty="0" smtClean="0">
                <a:solidFill>
                  <a:srgbClr val="000000"/>
                </a:solidFill>
                <a:latin typeface="Calibri"/>
              </a:rPr>
              <a:t>FORMA NORMAL DE BOYCE-CODD (BCNF)</a:t>
            </a:r>
            <a:endParaRPr dirty="0"/>
          </a:p>
        </p:txBody>
      </p:sp>
      <p:pic>
        <p:nvPicPr>
          <p:cNvPr id="108546" name="Picture 2" descr="http://api.ning.com/files/sOStUTCPGwvRgJHa*b5w3hrDWsyZ7llgWhc0YL0PcKA0QXFGjvVPjXExctWktV4BBRjws0BVJOuRg-MDjEaTNkg4NFc4uU*H/fig.03art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9252" y="2807368"/>
            <a:ext cx="6955437" cy="2939669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914400" y="5822801"/>
            <a:ext cx="8004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Supor que as cidades tenham tamanhos de lotes definidos e diferentes.</a:t>
            </a:r>
          </a:p>
          <a:p>
            <a:pPr algn="just"/>
            <a:r>
              <a:rPr lang="pt-BR" dirty="0" smtClean="0"/>
              <a:t>Ex: áreas = 0.5, 0.6, 0.7 existam na cidade A e áreas = 0.8,0.9 existam na cidade B</a:t>
            </a:r>
            <a:endParaRPr lang="pt-BR" dirty="0"/>
          </a:p>
        </p:txBody>
      </p:sp>
      <p:pic>
        <p:nvPicPr>
          <p:cNvPr id="8194" name="Picture 2" descr="Resultado de imagem para banco de dados FNBC lot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37447" y="916112"/>
            <a:ext cx="5355739" cy="182708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914400" y="304920"/>
            <a:ext cx="8228880" cy="67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3200" b="1">
                <a:solidFill>
                  <a:srgbClr val="000000"/>
                </a:solidFill>
                <a:latin typeface="Calibri"/>
              </a:rPr>
              <a:t>QUARTA FORMA NORMAL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936000" y="1224000"/>
            <a:ext cx="8000280" cy="363281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1" algn="just">
              <a:lnSpc>
                <a:spcPct val="100000"/>
              </a:lnSpc>
              <a:buFont typeface="Arial"/>
              <a:buChar char="•"/>
            </a:pP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 Diz-se que </a:t>
            </a:r>
            <a:r>
              <a:rPr lang="pt-PT" sz="2800" dirty="0">
                <a:solidFill>
                  <a:srgbClr val="000000"/>
                </a:solidFill>
                <a:latin typeface="Calibri"/>
              </a:rPr>
              <a:t>uma entidade está na 4FN </a:t>
            </a: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se:</a:t>
            </a:r>
          </a:p>
          <a:p>
            <a:pPr lvl="1" algn="just">
              <a:lnSpc>
                <a:spcPct val="100000"/>
              </a:lnSpc>
              <a:buFont typeface="Arial"/>
              <a:buChar char="•"/>
            </a:pPr>
            <a:endParaRPr lang="pt-PT" sz="2800" dirty="0" smtClean="0">
              <a:solidFill>
                <a:srgbClr val="000000"/>
              </a:solidFill>
              <a:latin typeface="Calibri"/>
            </a:endParaRPr>
          </a:p>
          <a:p>
            <a:pPr lvl="2" algn="just">
              <a:buFont typeface="Arial"/>
              <a:buChar char="•"/>
            </a:pP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 Ela </a:t>
            </a:r>
            <a:r>
              <a:rPr lang="pt-PT" sz="2800" dirty="0">
                <a:solidFill>
                  <a:srgbClr val="000000"/>
                </a:solidFill>
                <a:latin typeface="Calibri"/>
              </a:rPr>
              <a:t>obrigatoriamente </a:t>
            </a: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estiver na </a:t>
            </a:r>
            <a:r>
              <a:rPr lang="pt-PT" sz="2800" dirty="0">
                <a:solidFill>
                  <a:srgbClr val="000000"/>
                </a:solidFill>
                <a:latin typeface="Calibri"/>
              </a:rPr>
              <a:t>3FN.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lvl="2" algn="just">
              <a:buFont typeface="Arial"/>
              <a:buChar char="•"/>
            </a:pP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 Não tiver dependências multivaloradas (DMV) independentes.</a:t>
            </a:r>
          </a:p>
          <a:p>
            <a:pPr lvl="3" algn="just">
              <a:buFont typeface="Arial"/>
              <a:buChar char="•"/>
            </a:pPr>
            <a:r>
              <a:rPr lang="pt-PT" sz="2800" dirty="0" smtClean="0">
                <a:solidFill>
                  <a:srgbClr val="000000"/>
                </a:solidFill>
                <a:latin typeface="Calibri"/>
              </a:rPr>
              <a:t> X-&gt;&gt; Y , X-&gt;&gt; Z (multidetermina)</a:t>
            </a:r>
            <a:endParaRPr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914400" y="304920"/>
            <a:ext cx="8228880" cy="67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dirty="0" smtClean="0">
                <a:solidFill>
                  <a:srgbClr val="000000"/>
                </a:solidFill>
                <a:latin typeface="Calibri"/>
              </a:rPr>
              <a:t>Dependência Funcional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8" name="CustomShape 2"/>
          <p:cNvSpPr/>
          <p:nvPr/>
        </p:nvSpPr>
        <p:spPr>
          <a:xfrm>
            <a:off x="329427" y="980280"/>
            <a:ext cx="8000280" cy="559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92500" lnSpcReduction="20000"/>
          </a:bodyPr>
          <a:lstStyle/>
          <a:p>
            <a:pPr lvl="1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 Corresponde a uma restrição entre atributos de uma mesma entidade.</a:t>
            </a:r>
          </a:p>
          <a:p>
            <a:pPr lvl="1" algn="just">
              <a:lnSpc>
                <a:spcPct val="100000"/>
              </a:lnSpc>
              <a:buFont typeface="Arial" pitchFamily="34" charset="0"/>
              <a:buChar char="•"/>
            </a:pPr>
            <a:endParaRPr lang="pt-BR" sz="2800" dirty="0" smtClean="0">
              <a:solidFill>
                <a:srgbClr val="000000"/>
              </a:solidFill>
              <a:latin typeface="Calibri"/>
            </a:endParaRPr>
          </a:p>
          <a:p>
            <a:pPr lvl="1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 Dados dois conjuntos de atributos, A e B, de uma entidade, diz que: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lvl="2" algn="just"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A determina B</a:t>
            </a:r>
          </a:p>
          <a:p>
            <a:pPr lvl="2" algn="just"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B depende de A ( B é funcionalmente dependente de A).</a:t>
            </a:r>
          </a:p>
          <a:p>
            <a:pPr lvl="2" algn="just">
              <a:lnSpc>
                <a:spcPct val="100000"/>
              </a:lnSpc>
            </a:pPr>
            <a:endParaRPr lang="pt-BR" sz="2800" b="1" dirty="0" smtClean="0">
              <a:solidFill>
                <a:srgbClr val="000000"/>
              </a:solidFill>
              <a:latin typeface="Calibri"/>
            </a:endParaRPr>
          </a:p>
          <a:p>
            <a:pPr marL="630238" lvl="2" algn="just" defTabSz="630238"/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Se para cada valor de A houver associado apenas um valor de B.</a:t>
            </a:r>
          </a:p>
          <a:p>
            <a:pPr marL="630238" lvl="2" algn="just" defTabSz="630238"/>
            <a:endParaRPr lang="pt-BR" sz="2800" b="1" dirty="0" smtClean="0">
              <a:solidFill>
                <a:srgbClr val="000000"/>
              </a:solidFill>
              <a:latin typeface="Calibri"/>
            </a:endParaRPr>
          </a:p>
          <a:p>
            <a:pPr lvl="2" algn="just">
              <a:lnSpc>
                <a:spcPct val="100000"/>
              </a:lnSpc>
            </a:pPr>
            <a:r>
              <a:rPr lang="pt-BR" sz="2800" b="1" dirty="0" smtClean="0">
                <a:solidFill>
                  <a:srgbClr val="000000"/>
                </a:solidFill>
                <a:latin typeface="Calibri"/>
              </a:rPr>
              <a:t>			CPF -&gt; nome</a:t>
            </a:r>
            <a:endParaRPr lang="pt-BR" sz="2800" dirty="0" smtClean="0">
              <a:solidFill>
                <a:srgbClr val="000000"/>
              </a:solidFill>
              <a:latin typeface="Calibri"/>
            </a:endParaRPr>
          </a:p>
          <a:p>
            <a:pPr marL="630238" lvl="2" algn="just">
              <a:lnSpc>
                <a:spcPct val="100000"/>
              </a:lnSpc>
            </a:pPr>
            <a:endParaRPr lang="pt-BR" sz="2800" dirty="0" smtClean="0">
              <a:solidFill>
                <a:srgbClr val="000000"/>
              </a:solidFill>
              <a:latin typeface="Calibri"/>
            </a:endParaRPr>
          </a:p>
          <a:p>
            <a:pPr marL="630238" lvl="2" algn="just"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O CPF de um aluno determina, de forma inequívoca, o nome de um único aluno.</a:t>
            </a:r>
            <a:endParaRPr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914400" y="304920"/>
            <a:ext cx="8228880" cy="67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3200" b="1">
                <a:solidFill>
                  <a:srgbClr val="000000"/>
                </a:solidFill>
                <a:latin typeface="Calibri"/>
              </a:rPr>
              <a:t>QUARTA FORMA NORMAL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914400" y="1295280"/>
            <a:ext cx="8000280" cy="1552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9094" y="1888761"/>
            <a:ext cx="6427533" cy="3499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lipse 6"/>
          <p:cNvSpPr/>
          <p:nvPr/>
        </p:nvSpPr>
        <p:spPr>
          <a:xfrm>
            <a:off x="2821399" y="1753849"/>
            <a:ext cx="5216577" cy="8605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603948" y="5951095"/>
            <a:ext cx="414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 </a:t>
            </a:r>
            <a:r>
              <a:rPr lang="pt-BR" dirty="0" err="1" smtClean="0"/>
              <a:t>DMVs</a:t>
            </a:r>
            <a:r>
              <a:rPr lang="pt-BR" dirty="0" smtClean="0"/>
              <a:t> : </a:t>
            </a:r>
            <a:r>
              <a:rPr lang="pt-BR" dirty="0" err="1" smtClean="0"/>
              <a:t>Funcionario</a:t>
            </a:r>
            <a:r>
              <a:rPr lang="pt-BR" dirty="0" smtClean="0"/>
              <a:t> -&gt;&gt; Projeto </a:t>
            </a:r>
          </a:p>
          <a:p>
            <a:r>
              <a:rPr lang="pt-BR" dirty="0" smtClean="0"/>
              <a:t>                </a:t>
            </a:r>
            <a:r>
              <a:rPr lang="pt-BR" dirty="0" err="1" smtClean="0"/>
              <a:t>Funcionario</a:t>
            </a:r>
            <a:r>
              <a:rPr lang="pt-BR" dirty="0" smtClean="0"/>
              <a:t> -&gt;&gt; Dependente</a:t>
            </a:r>
            <a:endParaRPr lang="pt-BR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14400" y="304920"/>
            <a:ext cx="8228880" cy="67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3200" b="1">
                <a:solidFill>
                  <a:srgbClr val="000000"/>
                </a:solidFill>
                <a:latin typeface="Calibri"/>
              </a:rPr>
              <a:t>QUARTA FORMA NORMAL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914400" y="1295280"/>
            <a:ext cx="8000280" cy="1552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5" name="Picture 2" descr="http://api.ning.com/files/NEbifnOqun2hQ5RYs2BGbp7LF1rKmOjz7K5Sr2qjr3efHu9cu-jKQJWsc6xp6wLi0MKcV55k-ltp86bd1n71T5EppVJK8X4z/Artigo10figura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4591" y="1603948"/>
            <a:ext cx="6320175" cy="406233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914400" y="304920"/>
            <a:ext cx="8228880" cy="95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dirty="0" smtClean="0">
                <a:solidFill>
                  <a:srgbClr val="000000"/>
                </a:solidFill>
                <a:latin typeface="Calibri"/>
              </a:rPr>
              <a:t>Regras para identificação de Dependência Funcional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8" name="CustomShape 2"/>
          <p:cNvSpPr/>
          <p:nvPr/>
        </p:nvSpPr>
        <p:spPr>
          <a:xfrm>
            <a:off x="329427" y="1558977"/>
            <a:ext cx="8000280" cy="421223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1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800" b="1" dirty="0" smtClean="0">
                <a:solidFill>
                  <a:srgbClr val="000000"/>
                </a:solidFill>
                <a:latin typeface="Calibri"/>
              </a:rPr>
              <a:t>Separação (decomposição)</a:t>
            </a:r>
            <a:endParaRPr b="1" dirty="0"/>
          </a:p>
          <a:p>
            <a:pPr algn="just">
              <a:lnSpc>
                <a:spcPct val="100000"/>
              </a:lnSpc>
            </a:pPr>
            <a:endParaRPr dirty="0"/>
          </a:p>
          <a:p>
            <a:pPr lvl="2" algn="just"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Se A  -&gt; B, C  então A -&gt; B  e A -&gt; C</a:t>
            </a:r>
          </a:p>
          <a:p>
            <a:pPr lvl="2" algn="just">
              <a:lnSpc>
                <a:spcPct val="100000"/>
              </a:lnSpc>
            </a:pPr>
            <a:endParaRPr lang="pt-BR" sz="2800" dirty="0" smtClean="0">
              <a:solidFill>
                <a:srgbClr val="000000"/>
              </a:solidFill>
              <a:latin typeface="Calibri"/>
            </a:endParaRPr>
          </a:p>
          <a:p>
            <a:pPr lvl="2" algn="just"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Se</a:t>
            </a:r>
            <a:r>
              <a:rPr lang="pt-BR" sz="2800" b="1" dirty="0" smtClean="0">
                <a:solidFill>
                  <a:srgbClr val="000000"/>
                </a:solidFill>
                <a:latin typeface="Calibri"/>
              </a:rPr>
              <a:t> </a:t>
            </a:r>
          </a:p>
          <a:p>
            <a:pPr lvl="2" algn="just">
              <a:lnSpc>
                <a:spcPct val="100000"/>
              </a:lnSpc>
            </a:pPr>
            <a:r>
              <a:rPr lang="pt-BR" sz="2800" b="1" dirty="0" smtClean="0">
                <a:solidFill>
                  <a:srgbClr val="000000"/>
                </a:solidFill>
                <a:latin typeface="Calibri"/>
              </a:rPr>
              <a:t>	Placa do veículo -&gt; modelo e cor</a:t>
            </a:r>
          </a:p>
          <a:p>
            <a:pPr lvl="2" algn="just"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Então</a:t>
            </a:r>
          </a:p>
          <a:p>
            <a:pPr lvl="3" algn="just"/>
            <a:r>
              <a:rPr lang="pt-BR" sz="2800" b="1" dirty="0" smtClean="0">
                <a:solidFill>
                  <a:srgbClr val="000000"/>
                </a:solidFill>
                <a:latin typeface="Calibri"/>
              </a:rPr>
              <a:t>Placa do veículo -&gt; modelo do veículo</a:t>
            </a:r>
          </a:p>
          <a:p>
            <a:pPr lvl="3" algn="just"/>
            <a:r>
              <a:rPr lang="pt-BR" sz="2800" b="1" dirty="0" smtClean="0">
                <a:solidFill>
                  <a:srgbClr val="000000"/>
                </a:solidFill>
                <a:latin typeface="Calibri"/>
              </a:rPr>
              <a:t>Placa do veículo -&gt; cor do veículo.</a:t>
            </a:r>
            <a:endParaRPr b="1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914400" y="304920"/>
            <a:ext cx="8228880" cy="95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dirty="0" smtClean="0">
                <a:solidFill>
                  <a:srgbClr val="000000"/>
                </a:solidFill>
                <a:latin typeface="Calibri"/>
              </a:rPr>
              <a:t>Regras para identificação de Dependência Funcional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8" name="CustomShape 2"/>
          <p:cNvSpPr/>
          <p:nvPr/>
        </p:nvSpPr>
        <p:spPr>
          <a:xfrm>
            <a:off x="329427" y="1558977"/>
            <a:ext cx="8000280" cy="407732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1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800" b="1" dirty="0" smtClean="0">
                <a:solidFill>
                  <a:srgbClr val="000000"/>
                </a:solidFill>
                <a:latin typeface="Calibri"/>
              </a:rPr>
              <a:t>Acumulação (Aumentativa)</a:t>
            </a:r>
            <a:endParaRPr b="1" dirty="0"/>
          </a:p>
          <a:p>
            <a:pPr algn="just">
              <a:lnSpc>
                <a:spcPct val="100000"/>
              </a:lnSpc>
            </a:pPr>
            <a:endParaRPr dirty="0"/>
          </a:p>
          <a:p>
            <a:pPr lvl="2" algn="just"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Se A  -&gt; B  então   A, C -&gt; B</a:t>
            </a:r>
          </a:p>
          <a:p>
            <a:pPr lvl="2" algn="just">
              <a:lnSpc>
                <a:spcPct val="100000"/>
              </a:lnSpc>
            </a:pPr>
            <a:endParaRPr lang="pt-BR" sz="2800" dirty="0" smtClean="0">
              <a:solidFill>
                <a:srgbClr val="000000"/>
              </a:solidFill>
              <a:latin typeface="Calibri"/>
            </a:endParaRPr>
          </a:p>
          <a:p>
            <a:pPr lvl="2" algn="just"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Se</a:t>
            </a:r>
            <a:r>
              <a:rPr lang="pt-BR" sz="2800" b="1" dirty="0" smtClean="0">
                <a:solidFill>
                  <a:srgbClr val="000000"/>
                </a:solidFill>
                <a:latin typeface="Calibri"/>
              </a:rPr>
              <a:t> </a:t>
            </a:r>
          </a:p>
          <a:p>
            <a:pPr lvl="2" algn="just">
              <a:lnSpc>
                <a:spcPct val="100000"/>
              </a:lnSpc>
            </a:pPr>
            <a:r>
              <a:rPr lang="pt-BR" sz="2800" b="1" dirty="0" smtClean="0">
                <a:solidFill>
                  <a:srgbClr val="000000"/>
                </a:solidFill>
                <a:latin typeface="Calibri"/>
              </a:rPr>
              <a:t>	Placa do veículo -&gt; modelo do veículo</a:t>
            </a:r>
          </a:p>
          <a:p>
            <a:pPr lvl="2" algn="just"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Então</a:t>
            </a:r>
          </a:p>
          <a:p>
            <a:pPr lvl="3" algn="just"/>
            <a:r>
              <a:rPr lang="pt-BR" sz="2800" b="1" dirty="0" smtClean="0">
                <a:solidFill>
                  <a:srgbClr val="000000"/>
                </a:solidFill>
                <a:latin typeface="Calibri"/>
              </a:rPr>
              <a:t>Placa do veículo, preço -&gt; modelo do veículo</a:t>
            </a:r>
            <a:endParaRPr b="1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914400" y="304920"/>
            <a:ext cx="8228880" cy="95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dirty="0" smtClean="0">
                <a:solidFill>
                  <a:srgbClr val="000000"/>
                </a:solidFill>
                <a:latin typeface="Calibri"/>
              </a:rPr>
              <a:t>Regras para identificação de Dependência Funcional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8" name="CustomShape 2"/>
          <p:cNvSpPr/>
          <p:nvPr/>
        </p:nvSpPr>
        <p:spPr>
          <a:xfrm>
            <a:off x="329427" y="1558977"/>
            <a:ext cx="8000280" cy="407732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1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800" b="1" dirty="0" smtClean="0">
                <a:solidFill>
                  <a:srgbClr val="000000"/>
                </a:solidFill>
                <a:latin typeface="Calibri"/>
              </a:rPr>
              <a:t>Transitiva</a:t>
            </a:r>
            <a:endParaRPr b="1" dirty="0"/>
          </a:p>
          <a:p>
            <a:pPr algn="just">
              <a:lnSpc>
                <a:spcPct val="100000"/>
              </a:lnSpc>
            </a:pPr>
            <a:endParaRPr dirty="0"/>
          </a:p>
          <a:p>
            <a:pPr lvl="2" algn="just"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Se A  -&gt; B  e B -&gt; C, então A -&gt; C</a:t>
            </a:r>
          </a:p>
          <a:p>
            <a:pPr lvl="2" algn="just">
              <a:lnSpc>
                <a:spcPct val="100000"/>
              </a:lnSpc>
            </a:pPr>
            <a:endParaRPr lang="pt-BR" sz="2800" dirty="0" smtClean="0">
              <a:solidFill>
                <a:srgbClr val="000000"/>
              </a:solidFill>
              <a:latin typeface="Calibri"/>
            </a:endParaRPr>
          </a:p>
          <a:p>
            <a:pPr lvl="2" algn="just"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Se</a:t>
            </a:r>
            <a:r>
              <a:rPr lang="pt-BR" sz="2800" b="1" dirty="0" smtClean="0">
                <a:solidFill>
                  <a:srgbClr val="000000"/>
                </a:solidFill>
                <a:latin typeface="Calibri"/>
              </a:rPr>
              <a:t> </a:t>
            </a:r>
          </a:p>
          <a:p>
            <a:pPr lvl="2" algn="just">
              <a:lnSpc>
                <a:spcPct val="100000"/>
              </a:lnSpc>
            </a:pPr>
            <a:r>
              <a:rPr lang="pt-BR" sz="2800" b="1" dirty="0" smtClean="0">
                <a:solidFill>
                  <a:srgbClr val="000000"/>
                </a:solidFill>
                <a:latin typeface="Calibri"/>
              </a:rPr>
              <a:t>	CPF do aluno -&gt; cidade onde mora e</a:t>
            </a:r>
          </a:p>
          <a:p>
            <a:pPr lvl="2" algn="just">
              <a:lnSpc>
                <a:spcPct val="100000"/>
              </a:lnSpc>
            </a:pPr>
            <a:r>
              <a:rPr lang="pt-BR" sz="2800" b="1" dirty="0" smtClean="0">
                <a:solidFill>
                  <a:srgbClr val="000000"/>
                </a:solidFill>
                <a:latin typeface="Calibri"/>
              </a:rPr>
              <a:t>      Cidade -&gt; Estado</a:t>
            </a:r>
          </a:p>
          <a:p>
            <a:pPr lvl="2" algn="just"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Então</a:t>
            </a:r>
          </a:p>
          <a:p>
            <a:pPr lvl="3" algn="just"/>
            <a:r>
              <a:rPr lang="pt-BR" sz="2800" b="1" dirty="0" smtClean="0">
                <a:solidFill>
                  <a:srgbClr val="000000"/>
                </a:solidFill>
                <a:latin typeface="Calibri"/>
              </a:rPr>
              <a:t>CPF do aluno -&gt; Estado onde mora</a:t>
            </a:r>
            <a:endParaRPr b="1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914400" y="304920"/>
            <a:ext cx="8228880" cy="95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dirty="0" smtClean="0">
                <a:solidFill>
                  <a:srgbClr val="000000"/>
                </a:solidFill>
                <a:latin typeface="Calibri"/>
              </a:rPr>
              <a:t>Regras para identificação de Dependência Funcional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8" name="CustomShape 2"/>
          <p:cNvSpPr/>
          <p:nvPr/>
        </p:nvSpPr>
        <p:spPr>
          <a:xfrm>
            <a:off x="329427" y="1558977"/>
            <a:ext cx="8000280" cy="407732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1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800" b="1" dirty="0" smtClean="0">
                <a:solidFill>
                  <a:srgbClr val="000000"/>
                </a:solidFill>
                <a:latin typeface="Calibri"/>
              </a:rPr>
              <a:t>Reflexiva ( trivial)</a:t>
            </a:r>
            <a:endParaRPr b="1" dirty="0"/>
          </a:p>
          <a:p>
            <a:pPr algn="just">
              <a:lnSpc>
                <a:spcPct val="100000"/>
              </a:lnSpc>
            </a:pPr>
            <a:endParaRPr dirty="0"/>
          </a:p>
          <a:p>
            <a:pPr lvl="2" algn="just"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Se B  </a:t>
            </a:r>
            <a:r>
              <a:rPr lang="pt-BR" sz="2800" dirty="0" smtClean="0"/>
              <a:t>⊆</a:t>
            </a: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 A  então A -&gt; B</a:t>
            </a:r>
            <a:endParaRPr lang="pt-BR" sz="2800" b="1" dirty="0" smtClean="0">
              <a:solidFill>
                <a:srgbClr val="000000"/>
              </a:solidFill>
              <a:latin typeface="Calibri"/>
            </a:endParaRPr>
          </a:p>
          <a:p>
            <a:pPr lvl="2" algn="just">
              <a:lnSpc>
                <a:spcPct val="100000"/>
              </a:lnSpc>
            </a:pPr>
            <a:r>
              <a:rPr lang="pt-BR" sz="2800" b="1" dirty="0" smtClean="0">
                <a:solidFill>
                  <a:srgbClr val="000000"/>
                </a:solidFill>
                <a:latin typeface="Calibri"/>
              </a:rPr>
              <a:t>	Ano, Mês, Matricula</a:t>
            </a:r>
            <a:r>
              <a:rPr lang="pt-BR" sz="2800" b="1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pt-BR" sz="2800" b="1" dirty="0" smtClean="0">
                <a:latin typeface="Calibri"/>
              </a:rPr>
              <a:t>-&gt; Matrícula</a:t>
            </a:r>
          </a:p>
          <a:p>
            <a:pPr lvl="2" algn="just">
              <a:lnSpc>
                <a:spcPct val="100000"/>
              </a:lnSpc>
            </a:pPr>
            <a:endParaRPr lang="pt-BR" sz="2800" dirty="0" smtClean="0">
              <a:latin typeface="Calibri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800" b="1" dirty="0" smtClean="0">
                <a:solidFill>
                  <a:srgbClr val="000000"/>
                </a:solidFill>
                <a:latin typeface="Calibri"/>
              </a:rPr>
              <a:t>Não Reflexiva ( não trivial)</a:t>
            </a:r>
            <a:endParaRPr lang="pt-BR" sz="2800" b="1" dirty="0" smtClean="0"/>
          </a:p>
          <a:p>
            <a:pPr lvl="2" algn="just">
              <a:lnSpc>
                <a:spcPct val="100000"/>
              </a:lnSpc>
            </a:pPr>
            <a:endParaRPr lang="pt-BR" sz="2800" dirty="0" smtClean="0">
              <a:latin typeface="Calibri"/>
            </a:endParaRPr>
          </a:p>
          <a:p>
            <a:pPr lvl="2" algn="just"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Se A e B  forem disjuntos,  então A -&gt; B</a:t>
            </a:r>
            <a:endParaRPr lang="pt-BR" sz="2800" b="1" dirty="0" smtClean="0">
              <a:solidFill>
                <a:srgbClr val="000000"/>
              </a:solidFill>
              <a:latin typeface="Calibri"/>
            </a:endParaRPr>
          </a:p>
          <a:p>
            <a:pPr lvl="2" algn="just">
              <a:lnSpc>
                <a:spcPct val="100000"/>
              </a:lnSpc>
            </a:pPr>
            <a:r>
              <a:rPr lang="pt-BR" sz="2800" b="1" dirty="0" smtClean="0">
                <a:solidFill>
                  <a:srgbClr val="000000"/>
                </a:solidFill>
                <a:latin typeface="Calibri"/>
              </a:rPr>
              <a:t>	Ano, Mês -&gt; Matrícula</a:t>
            </a:r>
            <a:endParaRPr b="1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914400" y="304920"/>
            <a:ext cx="8228880" cy="95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dirty="0" smtClean="0">
                <a:solidFill>
                  <a:srgbClr val="000000"/>
                </a:solidFill>
                <a:latin typeface="Calibri"/>
              </a:rPr>
              <a:t>Notação Diagramática da Dependência Funcional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469036"/>
            <a:ext cx="7510072" cy="4883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914400" y="304920"/>
            <a:ext cx="8228880" cy="95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dirty="0" smtClean="0">
                <a:solidFill>
                  <a:srgbClr val="000000"/>
                </a:solidFill>
                <a:latin typeface="Calibri"/>
              </a:rPr>
              <a:t>Identificação das Dependências Funcionais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8" name="CustomShape 2"/>
          <p:cNvSpPr/>
          <p:nvPr/>
        </p:nvSpPr>
        <p:spPr>
          <a:xfrm>
            <a:off x="329427" y="1558977"/>
            <a:ext cx="8000280" cy="509665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1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800" b="1" dirty="0" smtClean="0">
                <a:solidFill>
                  <a:srgbClr val="000000"/>
                </a:solidFill>
                <a:latin typeface="Calibri"/>
              </a:rPr>
              <a:t>Entidade</a:t>
            </a:r>
          </a:p>
          <a:p>
            <a:pPr lvl="1" algn="just">
              <a:lnSpc>
                <a:spcPct val="100000"/>
              </a:lnSpc>
              <a:buFont typeface="Arial" pitchFamily="34" charset="0"/>
              <a:buChar char="•"/>
            </a:pPr>
            <a:endParaRPr lang="pt-BR" b="1" dirty="0"/>
          </a:p>
          <a:p>
            <a:pPr lvl="2" algn="just">
              <a:buFont typeface="Arial" pitchFamily="34" charset="0"/>
              <a:buChar char="•"/>
            </a:pPr>
            <a:r>
              <a:rPr lang="pt-BR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sz="2800" dirty="0" smtClean="0">
                <a:latin typeface="Calibri" pitchFamily="34" charset="0"/>
                <a:cs typeface="Calibri" pitchFamily="34" charset="0"/>
              </a:rPr>
              <a:t>Matricula do aluno, </a:t>
            </a:r>
          </a:p>
          <a:p>
            <a:pPr lvl="2" algn="just">
              <a:buFont typeface="Arial" pitchFamily="34" charset="0"/>
              <a:buChar char="•"/>
            </a:pPr>
            <a:r>
              <a:rPr lang="pt-BR" sz="2800" dirty="0" smtClean="0">
                <a:latin typeface="Calibri" pitchFamily="34" charset="0"/>
                <a:cs typeface="Calibri" pitchFamily="34" charset="0"/>
              </a:rPr>
              <a:t> Nome do aluno, </a:t>
            </a:r>
          </a:p>
          <a:p>
            <a:pPr lvl="2" algn="just">
              <a:buFont typeface="Arial" pitchFamily="34" charset="0"/>
              <a:buChar char="•"/>
            </a:pPr>
            <a:r>
              <a:rPr lang="pt-BR" sz="2800" dirty="0" smtClean="0">
                <a:latin typeface="Calibri" pitchFamily="34" charset="0"/>
                <a:cs typeface="Calibri" pitchFamily="34" charset="0"/>
              </a:rPr>
              <a:t> Sexo do aluno,</a:t>
            </a:r>
          </a:p>
          <a:p>
            <a:pPr lvl="2" algn="just">
              <a:buFont typeface="Arial" pitchFamily="34" charset="0"/>
              <a:buChar char="•"/>
            </a:pPr>
            <a:r>
              <a:rPr lang="pt-BR" sz="2800" dirty="0" smtClean="0">
                <a:latin typeface="Calibri" pitchFamily="34" charset="0"/>
                <a:cs typeface="Calibri" pitchFamily="34" charset="0"/>
              </a:rPr>
              <a:t> Data de nascimento do aluno,</a:t>
            </a:r>
          </a:p>
          <a:p>
            <a:pPr lvl="2" algn="just">
              <a:buFont typeface="Arial" pitchFamily="34" charset="0"/>
              <a:buChar char="•"/>
            </a:pPr>
            <a:r>
              <a:rPr lang="pt-BR" sz="2800" dirty="0" smtClean="0">
                <a:latin typeface="Calibri" pitchFamily="34" charset="0"/>
                <a:cs typeface="Calibri" pitchFamily="34" charset="0"/>
              </a:rPr>
              <a:t> Código da disciplina,</a:t>
            </a:r>
          </a:p>
          <a:p>
            <a:pPr lvl="2" algn="just">
              <a:buFont typeface="Arial" pitchFamily="34" charset="0"/>
              <a:buChar char="•"/>
            </a:pPr>
            <a:r>
              <a:rPr lang="pt-BR" sz="2800" dirty="0" smtClean="0">
                <a:latin typeface="Calibri" pitchFamily="34" charset="0"/>
                <a:cs typeface="Calibri" pitchFamily="34" charset="0"/>
              </a:rPr>
              <a:t> Nome da disciplina,</a:t>
            </a:r>
          </a:p>
          <a:p>
            <a:pPr lvl="2" algn="just">
              <a:buFont typeface="Arial" pitchFamily="34" charset="0"/>
              <a:buChar char="•"/>
            </a:pPr>
            <a:r>
              <a:rPr lang="pt-BR" sz="2800" dirty="0" smtClean="0">
                <a:latin typeface="Calibri" pitchFamily="34" charset="0"/>
                <a:cs typeface="Calibri" pitchFamily="34" charset="0"/>
              </a:rPr>
              <a:t> Carga horária da disciplina,</a:t>
            </a:r>
          </a:p>
          <a:p>
            <a:pPr lvl="2" algn="just">
              <a:buFont typeface="Arial" pitchFamily="34" charset="0"/>
              <a:buChar char="•"/>
            </a:pPr>
            <a:r>
              <a:rPr lang="pt-BR" sz="2800" dirty="0" smtClean="0">
                <a:latin typeface="Calibri" pitchFamily="34" charset="0"/>
                <a:cs typeface="Calibri" pitchFamily="34" charset="0"/>
              </a:rPr>
              <a:t> Data da inscrição do aluno na disciplina</a:t>
            </a:r>
          </a:p>
          <a:p>
            <a:pPr lvl="2" algn="just">
              <a:buFont typeface="Arial" pitchFamily="34" charset="0"/>
              <a:buChar char="•"/>
            </a:pPr>
            <a:endParaRPr lang="pt-BR" sz="2800" dirty="0" smtClean="0">
              <a:latin typeface="Calibri" pitchFamily="34" charset="0"/>
              <a:cs typeface="Calibri" pitchFamily="34" charset="0"/>
            </a:endParaRPr>
          </a:p>
          <a:p>
            <a:pPr lvl="2" algn="just"/>
            <a:r>
              <a:rPr lang="pt-BR" sz="2800" b="1" dirty="0" smtClean="0">
                <a:latin typeface="Calibri" pitchFamily="34" charset="0"/>
                <a:cs typeface="Calibri" pitchFamily="34" charset="0"/>
              </a:rPr>
              <a:t>Representar as </a:t>
            </a:r>
            <a:r>
              <a:rPr lang="pt-BR" sz="2800" b="1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pt-BR" sz="2800" b="1" dirty="0" smtClean="0">
                <a:latin typeface="Calibri" pitchFamily="34" charset="0"/>
                <a:cs typeface="Calibri" pitchFamily="34" charset="0"/>
              </a:rPr>
              <a:t>!!!!</a:t>
            </a:r>
            <a:endParaRPr lang="pt-BR" sz="28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1202</Words>
  <Application>Microsoft Office PowerPoint</Application>
  <PresentationFormat>Apresentação na tela (4:3)</PresentationFormat>
  <Paragraphs>270</Paragraphs>
  <Slides>31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31</vt:i4>
      </vt:variant>
    </vt:vector>
  </HeadingPairs>
  <TitlesOfParts>
    <vt:vector size="34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Marcio.Soussa</cp:lastModifiedBy>
  <cp:revision>81</cp:revision>
  <dcterms:modified xsi:type="dcterms:W3CDTF">2020-10-07T23:42:53Z</dcterms:modified>
</cp:coreProperties>
</file>