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x="18288000" cy="10287000"/>
  <p:notesSz cx="6858000" cy="9144000"/>
  <p:embeddedFontLst>
    <p:embeddedFont>
      <p:font typeface="Sarabun Bold" charset="1" panose="00000800000000000000"/>
      <p:regular r:id="rId89"/>
    </p:embeddedFont>
    <p:embeddedFont>
      <p:font typeface="Poppins Heavy" charset="1" panose="00000A00000000000000"/>
      <p:regular r:id="rId90"/>
    </p:embeddedFont>
    <p:embeddedFont>
      <p:font typeface="Poppins Bold" charset="1" panose="00000800000000000000"/>
      <p:regular r:id="rId91"/>
    </p:embeddedFont>
    <p:embeddedFont>
      <p:font typeface="Sarabun Semi-Bold" charset="1" panose="00000700000000000000"/>
      <p:regular r:id="rId92"/>
    </p:embeddedFont>
    <p:embeddedFont>
      <p:font typeface="Sarabun Italics" charset="1" panose="00000500000000000000"/>
      <p:regular r:id="rId93"/>
    </p:embeddedFont>
    <p:embeddedFont>
      <p:font typeface="Poppins Ultra-Bold" charset="1" panose="00000900000000000000"/>
      <p:regular r:id="rId9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fonts/font89.fntdata" Type="http://schemas.openxmlformats.org/officeDocument/2006/relationships/font"/><Relationship Id="rId9" Target="slides/slide4.xml" Type="http://schemas.openxmlformats.org/officeDocument/2006/relationships/slide"/><Relationship Id="rId90" Target="fonts/font90.fntdata" Type="http://schemas.openxmlformats.org/officeDocument/2006/relationships/font"/><Relationship Id="rId91" Target="fonts/font91.fntdata" Type="http://schemas.openxmlformats.org/officeDocument/2006/relationships/font"/><Relationship Id="rId92" Target="fonts/font92.fntdata" Type="http://schemas.openxmlformats.org/officeDocument/2006/relationships/font"/><Relationship Id="rId93" Target="fonts/font93.fntdata" Type="http://schemas.openxmlformats.org/officeDocument/2006/relationships/font"/><Relationship Id="rId94" Target="fonts/font94.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 Id="rId5" Target="../media/image7.jpe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5.pn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thalesvalente/teaching/tree/main/software-development-process" TargetMode="External" Type="http://schemas.openxmlformats.org/officeDocument/2006/relationships/hyperlink"/><Relationship Id="rId3" Target="https://softdesign.com.br/blog/requisitos-de-software-funcionais-e-nao-funcionais/" TargetMode="External" Type="http://schemas.openxmlformats.org/officeDocument/2006/relationships/hyperlink"/><Relationship Id="rId4" Target="https://www.lucidchart.com/pages/pt/diagrama-de-caso-de-uso-uml" TargetMode="External" Type="http://schemas.openxmlformats.org/officeDocument/2006/relationships/hyperlink"/><Relationship Id="rId5" Target="https://www.ibm.com/docs/pt-br/rsm/7.5.0?topic=diagrams-use-case" TargetMode="External" Type="http://schemas.openxmlformats.org/officeDocument/2006/relationships/hyperlink"/><Relationship Id="rId6" Target="https://www.mestresdaweb.com.br/tecnologias/requisitos-funcionais-e-nao-funcionais-o-que-sao" TargetMode="External" Type="http://schemas.openxmlformats.org/officeDocument/2006/relationships/hyperlink"/><Relationship Id="rId7" Target="https://www.ibm.com/docs/pt-br/rsm/7.5.0?topic=uml-sequence-diagrams" TargetMode="External" Type="http://schemas.openxmlformats.org/officeDocument/2006/relationships/hyperlink"/></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2514" y="-1027217"/>
            <a:ext cx="3065028" cy="306502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A2CA"/>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32514" y="8249188"/>
            <a:ext cx="3065028" cy="306502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A2C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7694890" y="6118826"/>
            <a:ext cx="10593110" cy="1906760"/>
          </a:xfrm>
          <a:custGeom>
            <a:avLst/>
            <a:gdLst/>
            <a:ahLst/>
            <a:cxnLst/>
            <a:rect r="r" b="b" t="t" l="l"/>
            <a:pathLst>
              <a:path h="1906760" w="10593110">
                <a:moveTo>
                  <a:pt x="0" y="0"/>
                </a:moveTo>
                <a:lnTo>
                  <a:pt x="10593110" y="0"/>
                </a:lnTo>
                <a:lnTo>
                  <a:pt x="10593110" y="1906759"/>
                </a:lnTo>
                <a:lnTo>
                  <a:pt x="0" y="1906759"/>
                </a:lnTo>
                <a:lnTo>
                  <a:pt x="0" y="0"/>
                </a:lnTo>
                <a:close/>
              </a:path>
            </a:pathLst>
          </a:custGeom>
          <a:blipFill>
            <a:blip r:embed="rId2"/>
            <a:stretch>
              <a:fillRect l="0" t="0" r="0" b="0"/>
            </a:stretch>
          </a:blipFill>
        </p:spPr>
      </p:sp>
      <p:grpSp>
        <p:nvGrpSpPr>
          <p:cNvPr name="Group 9" id="9"/>
          <p:cNvGrpSpPr/>
          <p:nvPr/>
        </p:nvGrpSpPr>
        <p:grpSpPr>
          <a:xfrm rot="0">
            <a:off x="5277046" y="-1027217"/>
            <a:ext cx="13742403" cy="11314217"/>
            <a:chOff x="0" y="0"/>
            <a:chExt cx="3619398" cy="2979876"/>
          </a:xfrm>
        </p:grpSpPr>
        <p:sp>
          <p:nvSpPr>
            <p:cNvPr name="Freeform 10" id="10"/>
            <p:cNvSpPr/>
            <p:nvPr/>
          </p:nvSpPr>
          <p:spPr>
            <a:xfrm flipH="false" flipV="false" rot="0">
              <a:off x="0" y="0"/>
              <a:ext cx="3619398" cy="2979876"/>
            </a:xfrm>
            <a:custGeom>
              <a:avLst/>
              <a:gdLst/>
              <a:ahLst/>
              <a:cxnLst/>
              <a:rect r="r" b="b" t="t" l="l"/>
              <a:pathLst>
                <a:path h="2979876" w="3619398">
                  <a:moveTo>
                    <a:pt x="0" y="0"/>
                  </a:moveTo>
                  <a:lnTo>
                    <a:pt x="3619398" y="0"/>
                  </a:lnTo>
                  <a:lnTo>
                    <a:pt x="3619398" y="2979876"/>
                  </a:lnTo>
                  <a:lnTo>
                    <a:pt x="0" y="2979876"/>
                  </a:lnTo>
                  <a:close/>
                </a:path>
              </a:pathLst>
            </a:custGeom>
            <a:solidFill>
              <a:srgbClr val="02244E"/>
            </a:solidFill>
          </p:spPr>
        </p:sp>
        <p:sp>
          <p:nvSpPr>
            <p:cNvPr name="TextBox 11" id="11"/>
            <p:cNvSpPr txBox="true"/>
            <p:nvPr/>
          </p:nvSpPr>
          <p:spPr>
            <a:xfrm>
              <a:off x="0" y="-38100"/>
              <a:ext cx="3619398" cy="3017976"/>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450949" y="2692551"/>
            <a:ext cx="4901898" cy="4901898"/>
          </a:xfrm>
          <a:custGeom>
            <a:avLst/>
            <a:gdLst/>
            <a:ahLst/>
            <a:cxnLst/>
            <a:rect r="r" b="b" t="t" l="l"/>
            <a:pathLst>
              <a:path h="4901898" w="4901898">
                <a:moveTo>
                  <a:pt x="0" y="0"/>
                </a:moveTo>
                <a:lnTo>
                  <a:pt x="4901898" y="0"/>
                </a:lnTo>
                <a:lnTo>
                  <a:pt x="4901898" y="4901898"/>
                </a:lnTo>
                <a:lnTo>
                  <a:pt x="0" y="4901898"/>
                </a:lnTo>
                <a:lnTo>
                  <a:pt x="0" y="0"/>
                </a:lnTo>
                <a:close/>
              </a:path>
            </a:pathLst>
          </a:custGeom>
          <a:blipFill>
            <a:blip r:embed="rId3"/>
            <a:stretch>
              <a:fillRect l="0" t="0" r="0" b="0"/>
            </a:stretch>
          </a:blipFill>
        </p:spPr>
      </p:sp>
      <p:sp>
        <p:nvSpPr>
          <p:cNvPr name="Freeform 13" id="13"/>
          <p:cNvSpPr/>
          <p:nvPr/>
        </p:nvSpPr>
        <p:spPr>
          <a:xfrm flipH="false" flipV="false" rot="0">
            <a:off x="9049199" y="6317420"/>
            <a:ext cx="8210101" cy="1477818"/>
          </a:xfrm>
          <a:custGeom>
            <a:avLst/>
            <a:gdLst/>
            <a:ahLst/>
            <a:cxnLst/>
            <a:rect r="r" b="b" t="t" l="l"/>
            <a:pathLst>
              <a:path h="1477818" w="8210101">
                <a:moveTo>
                  <a:pt x="0" y="0"/>
                </a:moveTo>
                <a:lnTo>
                  <a:pt x="8210101" y="0"/>
                </a:lnTo>
                <a:lnTo>
                  <a:pt x="8210101" y="1477818"/>
                </a:lnTo>
                <a:lnTo>
                  <a:pt x="0" y="1477818"/>
                </a:lnTo>
                <a:lnTo>
                  <a:pt x="0" y="0"/>
                </a:lnTo>
                <a:close/>
              </a:path>
            </a:pathLst>
          </a:custGeom>
          <a:blipFill>
            <a:blip r:embed="rId4"/>
            <a:stretch>
              <a:fillRect l="0" t="0" r="0" b="0"/>
            </a:stretch>
          </a:blipFill>
        </p:spPr>
      </p:sp>
      <p:sp>
        <p:nvSpPr>
          <p:cNvPr name="TextBox 14" id="14"/>
          <p:cNvSpPr txBox="true"/>
          <p:nvPr/>
        </p:nvSpPr>
        <p:spPr>
          <a:xfrm rot="0">
            <a:off x="8847778" y="8145955"/>
            <a:ext cx="8411522" cy="432231"/>
          </a:xfrm>
          <a:prstGeom prst="rect">
            <a:avLst/>
          </a:prstGeom>
        </p:spPr>
        <p:txBody>
          <a:bodyPr anchor="t" rtlCol="false" tIns="0" lIns="0" bIns="0" rIns="0">
            <a:spAutoFit/>
          </a:bodyPr>
          <a:lstStyle/>
          <a:p>
            <a:pPr algn="r" marL="0" indent="0" lvl="0">
              <a:lnSpc>
                <a:spcPts val="3132"/>
              </a:lnSpc>
              <a:spcBef>
                <a:spcPct val="0"/>
              </a:spcBef>
            </a:pPr>
            <a:r>
              <a:rPr lang="en-US" b="true" sz="3642">
                <a:solidFill>
                  <a:srgbClr val="FFFFFF"/>
                </a:solidFill>
                <a:latin typeface="Sarabun Bold"/>
                <a:ea typeface="Sarabun Bold"/>
                <a:cs typeface="Sarabun Bold"/>
                <a:sym typeface="Sarabun Bold"/>
              </a:rPr>
              <a:t>Integrando modelagem e IA generativa</a:t>
            </a:r>
          </a:p>
        </p:txBody>
      </p:sp>
      <p:sp>
        <p:nvSpPr>
          <p:cNvPr name="TextBox 15" id="15"/>
          <p:cNvSpPr txBox="true"/>
          <p:nvPr/>
        </p:nvSpPr>
        <p:spPr>
          <a:xfrm rot="0">
            <a:off x="6524471" y="8826069"/>
            <a:ext cx="10734829" cy="432231"/>
          </a:xfrm>
          <a:prstGeom prst="rect">
            <a:avLst/>
          </a:prstGeom>
        </p:spPr>
        <p:txBody>
          <a:bodyPr anchor="t" rtlCol="false" tIns="0" lIns="0" bIns="0" rIns="0">
            <a:spAutoFit/>
          </a:bodyPr>
          <a:lstStyle/>
          <a:p>
            <a:pPr algn="r" marL="0" indent="0" lvl="0">
              <a:lnSpc>
                <a:spcPts val="3132"/>
              </a:lnSpc>
              <a:spcBef>
                <a:spcPct val="0"/>
              </a:spcBef>
            </a:pPr>
            <a:r>
              <a:rPr lang="en-US" b="true" sz="3642">
                <a:solidFill>
                  <a:srgbClr val="FFFFFF"/>
                </a:solidFill>
                <a:latin typeface="Sarabun Bold"/>
                <a:ea typeface="Sarabun Bold"/>
                <a:cs typeface="Sarabun Bold"/>
                <a:sym typeface="Sarabun Bold"/>
              </a:rPr>
              <a:t>Fernando da Silva, Gabryella Cruz, Vitor dos Santos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21609" y="1815263"/>
            <a:ext cx="6801275" cy="764584"/>
          </a:xfrm>
          <a:prstGeom prst="rect">
            <a:avLst/>
          </a:prstGeom>
        </p:spPr>
        <p:txBody>
          <a:bodyPr anchor="t" rtlCol="false" tIns="0" lIns="0" bIns="0" rIns="0">
            <a:spAutoFit/>
          </a:bodyPr>
          <a:lstStyle/>
          <a:p>
            <a:pPr algn="l" marL="0" indent="0" lvl="0">
              <a:lnSpc>
                <a:spcPts val="5625"/>
              </a:lnSpc>
              <a:spcBef>
                <a:spcPct val="0"/>
              </a:spcBef>
            </a:pPr>
            <a:r>
              <a:rPr lang="en-US" b="true" sz="4767" spc="19">
                <a:solidFill>
                  <a:srgbClr val="3567A1"/>
                </a:solidFill>
                <a:latin typeface="Poppins Bold"/>
                <a:ea typeface="Poppins Bold"/>
                <a:cs typeface="Poppins Bold"/>
                <a:sym typeface="Poppins Bold"/>
              </a:rPr>
              <a:t>Requisitos funcionais</a:t>
            </a:r>
          </a:p>
        </p:txBody>
      </p:sp>
      <p:sp>
        <p:nvSpPr>
          <p:cNvPr name="TextBox 3" id="3"/>
          <p:cNvSpPr txBox="true"/>
          <p:nvPr/>
        </p:nvSpPr>
        <p:spPr>
          <a:xfrm rot="0">
            <a:off x="6221609" y="2725080"/>
            <a:ext cx="9742468" cy="15802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São todos os problemas e necessidades que devem ser atendidos e resolvidos pelo software por meio de funções ou serviços.</a:t>
            </a:r>
          </a:p>
        </p:txBody>
      </p:sp>
      <p:sp>
        <p:nvSpPr>
          <p:cNvPr name="Freeform 4" id="4"/>
          <p:cNvSpPr/>
          <p:nvPr/>
        </p:nvSpPr>
        <p:spPr>
          <a:xfrm flipH="false" flipV="false" rot="0">
            <a:off x="14676121" y="-1385709"/>
            <a:ext cx="2575912" cy="2575912"/>
          </a:xfrm>
          <a:custGeom>
            <a:avLst/>
            <a:gdLst/>
            <a:ahLst/>
            <a:cxnLst/>
            <a:rect r="r" b="b" t="t" l="l"/>
            <a:pathLst>
              <a:path h="2575912" w="2575912">
                <a:moveTo>
                  <a:pt x="0" y="0"/>
                </a:moveTo>
                <a:lnTo>
                  <a:pt x="2575912" y="0"/>
                </a:lnTo>
                <a:lnTo>
                  <a:pt x="2575912" y="2575911"/>
                </a:lnTo>
                <a:lnTo>
                  <a:pt x="0" y="2575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10</a:t>
            </a:r>
          </a:p>
        </p:txBody>
      </p:sp>
      <p:sp>
        <p:nvSpPr>
          <p:cNvPr name="Freeform 6" id="6"/>
          <p:cNvSpPr/>
          <p:nvPr/>
        </p:nvSpPr>
        <p:spPr>
          <a:xfrm flipH="false" flipV="false" rot="0">
            <a:off x="-3834329" y="1310501"/>
            <a:ext cx="7668657" cy="7668657"/>
          </a:xfrm>
          <a:custGeom>
            <a:avLst/>
            <a:gdLst/>
            <a:ahLst/>
            <a:cxnLst/>
            <a:rect r="r" b="b" t="t" l="l"/>
            <a:pathLst>
              <a:path h="7668657" w="7668657">
                <a:moveTo>
                  <a:pt x="0" y="0"/>
                </a:moveTo>
                <a:lnTo>
                  <a:pt x="7668658" y="0"/>
                </a:lnTo>
                <a:lnTo>
                  <a:pt x="7668658" y="7668657"/>
                </a:lnTo>
                <a:lnTo>
                  <a:pt x="0" y="76686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221609" y="5943600"/>
            <a:ext cx="8136757" cy="764584"/>
          </a:xfrm>
          <a:prstGeom prst="rect">
            <a:avLst/>
          </a:prstGeom>
        </p:spPr>
        <p:txBody>
          <a:bodyPr anchor="t" rtlCol="false" tIns="0" lIns="0" bIns="0" rIns="0">
            <a:spAutoFit/>
          </a:bodyPr>
          <a:lstStyle/>
          <a:p>
            <a:pPr algn="l" marL="0" indent="0" lvl="0">
              <a:lnSpc>
                <a:spcPts val="5625"/>
              </a:lnSpc>
              <a:spcBef>
                <a:spcPct val="0"/>
              </a:spcBef>
            </a:pPr>
            <a:r>
              <a:rPr lang="en-US" b="true" sz="4767" spc="19">
                <a:solidFill>
                  <a:srgbClr val="3567A1"/>
                </a:solidFill>
                <a:latin typeface="Poppins Bold"/>
                <a:ea typeface="Poppins Bold"/>
                <a:cs typeface="Poppins Bold"/>
                <a:sym typeface="Poppins Bold"/>
              </a:rPr>
              <a:t>Requisitos não funcionais</a:t>
            </a:r>
          </a:p>
        </p:txBody>
      </p:sp>
      <p:sp>
        <p:nvSpPr>
          <p:cNvPr name="TextBox 8" id="8"/>
          <p:cNvSpPr txBox="true"/>
          <p:nvPr/>
        </p:nvSpPr>
        <p:spPr>
          <a:xfrm rot="0">
            <a:off x="6221609" y="6853417"/>
            <a:ext cx="9742468" cy="1580419"/>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São todos aqueles relacionados à forma como o software ou app web</a:t>
            </a:r>
            <a:r>
              <a:rPr lang="en-US" b="true" sz="3036">
                <a:solidFill>
                  <a:srgbClr val="3567A1"/>
                </a:solidFill>
                <a:latin typeface="Sarabun Bold"/>
                <a:ea typeface="Sarabun Bold"/>
                <a:cs typeface="Sarabun Bold"/>
                <a:sym typeface="Sarabun Bold"/>
              </a:rPr>
              <a:t> tornará realidade o que está sendo planejado.</a:t>
            </a:r>
          </a:p>
        </p:txBody>
      </p:sp>
    </p:spTree>
  </p:cSld>
  <p:clrMapOvr>
    <a:masterClrMapping/>
  </p:clrMapOvr>
  <p:transition spd="slow">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04023" y="1418700"/>
            <a:ext cx="737311" cy="775097"/>
          </a:xfrm>
          <a:custGeom>
            <a:avLst/>
            <a:gdLst/>
            <a:ahLst/>
            <a:cxnLst/>
            <a:rect r="r" b="b" t="t" l="l"/>
            <a:pathLst>
              <a:path h="775097" w="737311">
                <a:moveTo>
                  <a:pt x="0" y="0"/>
                </a:moveTo>
                <a:lnTo>
                  <a:pt x="737311" y="0"/>
                </a:lnTo>
                <a:lnTo>
                  <a:pt x="737311" y="775097"/>
                </a:lnTo>
                <a:lnTo>
                  <a:pt x="0" y="7750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4023" y="3693441"/>
            <a:ext cx="680683" cy="881143"/>
          </a:xfrm>
          <a:custGeom>
            <a:avLst/>
            <a:gdLst/>
            <a:ahLst/>
            <a:cxnLst/>
            <a:rect r="r" b="b" t="t" l="l"/>
            <a:pathLst>
              <a:path h="881143" w="680683">
                <a:moveTo>
                  <a:pt x="0" y="0"/>
                </a:moveTo>
                <a:lnTo>
                  <a:pt x="680683" y="0"/>
                </a:lnTo>
                <a:lnTo>
                  <a:pt x="680683" y="881143"/>
                </a:lnTo>
                <a:lnTo>
                  <a:pt x="0" y="8811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1418700"/>
            <a:ext cx="775967" cy="796235"/>
          </a:xfrm>
          <a:custGeom>
            <a:avLst/>
            <a:gdLst/>
            <a:ahLst/>
            <a:cxnLst/>
            <a:rect r="r" b="b" t="t" l="l"/>
            <a:pathLst>
              <a:path h="796235" w="775967">
                <a:moveTo>
                  <a:pt x="0" y="0"/>
                </a:moveTo>
                <a:lnTo>
                  <a:pt x="775967" y="0"/>
                </a:lnTo>
                <a:lnTo>
                  <a:pt x="775967" y="796235"/>
                </a:lnTo>
                <a:lnTo>
                  <a:pt x="0" y="7962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771178" y="519962"/>
            <a:ext cx="4745644" cy="508738"/>
          </a:xfrm>
          <a:prstGeom prst="rect">
            <a:avLst/>
          </a:prstGeom>
        </p:spPr>
        <p:txBody>
          <a:bodyPr anchor="t" rtlCol="false" tIns="0" lIns="0" bIns="0" rIns="0">
            <a:spAutoFit/>
          </a:bodyPr>
          <a:lstStyle/>
          <a:p>
            <a:pPr algn="l" marL="0" indent="0" lvl="0">
              <a:lnSpc>
                <a:spcPts val="3791"/>
              </a:lnSpc>
              <a:spcBef>
                <a:spcPct val="0"/>
              </a:spcBef>
            </a:pPr>
            <a:r>
              <a:rPr lang="en-US" b="true" sz="3213" spc="12">
                <a:solidFill>
                  <a:srgbClr val="3567A1"/>
                </a:solidFill>
                <a:latin typeface="Poppins Ultra-Bold"/>
                <a:ea typeface="Poppins Ultra-Bold"/>
                <a:cs typeface="Poppins Ultra-Bold"/>
                <a:sym typeface="Poppins Ultra-Bold"/>
              </a:rPr>
              <a:t>Requisitos funcionais</a:t>
            </a:r>
          </a:p>
        </p:txBody>
      </p:sp>
      <p:sp>
        <p:nvSpPr>
          <p:cNvPr name="TextBox 6" id="6"/>
          <p:cNvSpPr txBox="true"/>
          <p:nvPr/>
        </p:nvSpPr>
        <p:spPr>
          <a:xfrm rot="0">
            <a:off x="1678629" y="1520498"/>
            <a:ext cx="4935408" cy="514416"/>
          </a:xfrm>
          <a:prstGeom prst="rect">
            <a:avLst/>
          </a:prstGeom>
        </p:spPr>
        <p:txBody>
          <a:bodyPr anchor="t" rtlCol="false" tIns="0" lIns="0" bIns="0" rIns="0">
            <a:spAutoFit/>
          </a:bodyPr>
          <a:lstStyle/>
          <a:p>
            <a:pPr algn="just">
              <a:lnSpc>
                <a:spcPts val="4200"/>
              </a:lnSpc>
            </a:pPr>
            <a:r>
              <a:rPr lang="en-US" sz="3000" b="true">
                <a:solidFill>
                  <a:srgbClr val="3567A1"/>
                </a:solidFill>
                <a:latin typeface="Sarabun Bold"/>
                <a:ea typeface="Sarabun Bold"/>
                <a:cs typeface="Sarabun Bold"/>
                <a:sym typeface="Sarabun Bold"/>
              </a:rPr>
              <a:t>Login e cadastro do usuário</a:t>
            </a:r>
          </a:p>
        </p:txBody>
      </p:sp>
      <p:sp>
        <p:nvSpPr>
          <p:cNvPr name="TextBox 7" id="7"/>
          <p:cNvSpPr txBox="true"/>
          <p:nvPr/>
        </p:nvSpPr>
        <p:spPr>
          <a:xfrm rot="0">
            <a:off x="1622001" y="3848229"/>
            <a:ext cx="4640842" cy="514416"/>
          </a:xfrm>
          <a:prstGeom prst="rect">
            <a:avLst/>
          </a:prstGeom>
        </p:spPr>
        <p:txBody>
          <a:bodyPr anchor="t" rtlCol="false" tIns="0" lIns="0" bIns="0" rIns="0">
            <a:spAutoFit/>
          </a:bodyPr>
          <a:lstStyle/>
          <a:p>
            <a:pPr algn="just">
              <a:lnSpc>
                <a:spcPts val="4200"/>
              </a:lnSpc>
            </a:pPr>
            <a:r>
              <a:rPr lang="en-US" sz="3000" b="true">
                <a:solidFill>
                  <a:srgbClr val="3567A1"/>
                </a:solidFill>
                <a:latin typeface="Sarabun Bold"/>
                <a:ea typeface="Sarabun Bold"/>
                <a:cs typeface="Sarabun Bold"/>
                <a:sym typeface="Sarabun Bold"/>
              </a:rPr>
              <a:t>Planejamento de projetos</a:t>
            </a:r>
          </a:p>
        </p:txBody>
      </p:sp>
      <p:sp>
        <p:nvSpPr>
          <p:cNvPr name="TextBox 8" id="8"/>
          <p:cNvSpPr txBox="true"/>
          <p:nvPr/>
        </p:nvSpPr>
        <p:spPr>
          <a:xfrm rot="0">
            <a:off x="10126010" y="1531034"/>
            <a:ext cx="5229628" cy="514416"/>
          </a:xfrm>
          <a:prstGeom prst="rect">
            <a:avLst/>
          </a:prstGeom>
        </p:spPr>
        <p:txBody>
          <a:bodyPr anchor="t" rtlCol="false" tIns="0" lIns="0" bIns="0" rIns="0">
            <a:spAutoFit/>
          </a:bodyPr>
          <a:lstStyle/>
          <a:p>
            <a:pPr algn="just">
              <a:lnSpc>
                <a:spcPts val="4200"/>
              </a:lnSpc>
            </a:pPr>
            <a:r>
              <a:rPr lang="en-US" sz="3000" b="true">
                <a:solidFill>
                  <a:srgbClr val="3567A1"/>
                </a:solidFill>
                <a:latin typeface="Sarabun Bold"/>
                <a:ea typeface="Sarabun Bold"/>
                <a:cs typeface="Sarabun Bold"/>
                <a:sym typeface="Sarabun Bold"/>
              </a:rPr>
              <a:t>Exportação de documentos</a:t>
            </a:r>
          </a:p>
        </p:txBody>
      </p:sp>
      <p:sp>
        <p:nvSpPr>
          <p:cNvPr name="TextBox 9" id="9"/>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11</a:t>
            </a:r>
          </a:p>
        </p:txBody>
      </p:sp>
      <p:sp>
        <p:nvSpPr>
          <p:cNvPr name="TextBox 10" id="10"/>
          <p:cNvSpPr txBox="true"/>
          <p:nvPr/>
        </p:nvSpPr>
        <p:spPr>
          <a:xfrm rot="0">
            <a:off x="1441334" y="2312184"/>
            <a:ext cx="3995607" cy="1047882"/>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Realiza cadastro</a:t>
            </a:r>
          </a:p>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Realiza login</a:t>
            </a:r>
          </a:p>
        </p:txBody>
      </p:sp>
      <p:sp>
        <p:nvSpPr>
          <p:cNvPr name="Freeform 11" id="11"/>
          <p:cNvSpPr/>
          <p:nvPr/>
        </p:nvSpPr>
        <p:spPr>
          <a:xfrm flipH="false" flipV="false" rot="0">
            <a:off x="9087372" y="3745303"/>
            <a:ext cx="777419" cy="777419"/>
          </a:xfrm>
          <a:custGeom>
            <a:avLst/>
            <a:gdLst/>
            <a:ahLst/>
            <a:cxnLst/>
            <a:rect r="r" b="b" t="t" l="l"/>
            <a:pathLst>
              <a:path h="777419" w="777419">
                <a:moveTo>
                  <a:pt x="0" y="0"/>
                </a:moveTo>
                <a:lnTo>
                  <a:pt x="777419" y="0"/>
                </a:lnTo>
                <a:lnTo>
                  <a:pt x="777419" y="777419"/>
                </a:lnTo>
                <a:lnTo>
                  <a:pt x="0" y="777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0126010" y="3848229"/>
            <a:ext cx="3527820" cy="514416"/>
          </a:xfrm>
          <a:prstGeom prst="rect">
            <a:avLst/>
          </a:prstGeom>
        </p:spPr>
        <p:txBody>
          <a:bodyPr anchor="t" rtlCol="false" tIns="0" lIns="0" bIns="0" rIns="0">
            <a:spAutoFit/>
          </a:bodyPr>
          <a:lstStyle/>
          <a:p>
            <a:pPr algn="just">
              <a:lnSpc>
                <a:spcPts val="4200"/>
              </a:lnSpc>
            </a:pPr>
            <a:r>
              <a:rPr lang="en-US" sz="3000" b="true">
                <a:solidFill>
                  <a:srgbClr val="3567A1"/>
                </a:solidFill>
                <a:latin typeface="Sarabun Bold"/>
                <a:ea typeface="Sarabun Bold"/>
                <a:cs typeface="Sarabun Bold"/>
                <a:sym typeface="Sarabun Bold"/>
              </a:rPr>
              <a:t>Análise de impacto</a:t>
            </a:r>
          </a:p>
        </p:txBody>
      </p:sp>
      <p:sp>
        <p:nvSpPr>
          <p:cNvPr name="TextBox 13" id="13"/>
          <p:cNvSpPr txBox="true"/>
          <p:nvPr/>
        </p:nvSpPr>
        <p:spPr>
          <a:xfrm rot="0">
            <a:off x="1384706" y="4476946"/>
            <a:ext cx="5896568" cy="1047882"/>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Fornece requisitos</a:t>
            </a:r>
          </a:p>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Gera diagramas de caso de uso</a:t>
            </a:r>
          </a:p>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Ajusta diagramas</a:t>
            </a:r>
          </a:p>
        </p:txBody>
      </p:sp>
      <p:sp>
        <p:nvSpPr>
          <p:cNvPr name="TextBox 14" id="14"/>
          <p:cNvSpPr txBox="true"/>
          <p:nvPr/>
        </p:nvSpPr>
        <p:spPr>
          <a:xfrm rot="0">
            <a:off x="10090292" y="2312184"/>
            <a:ext cx="7925683" cy="1047882"/>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Apresenta vários formatos de exportação</a:t>
            </a:r>
          </a:p>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Gera o documento para download</a:t>
            </a:r>
          </a:p>
        </p:txBody>
      </p:sp>
      <p:sp>
        <p:nvSpPr>
          <p:cNvPr name="TextBox 15" id="15"/>
          <p:cNvSpPr txBox="true"/>
          <p:nvPr/>
        </p:nvSpPr>
        <p:spPr>
          <a:xfrm rot="0">
            <a:off x="10033664" y="4517434"/>
            <a:ext cx="6943164" cy="2114815"/>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Fornece casos de uso</a:t>
            </a:r>
          </a:p>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Analisa impactos das alterações</a:t>
            </a:r>
          </a:p>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Fornece alterações dos casos de uso</a:t>
            </a:r>
          </a:p>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Gera relatório</a:t>
            </a:r>
          </a:p>
        </p:txBody>
      </p:sp>
      <p:sp>
        <p:nvSpPr>
          <p:cNvPr name="Freeform 16" id="16"/>
          <p:cNvSpPr/>
          <p:nvPr/>
        </p:nvSpPr>
        <p:spPr>
          <a:xfrm flipH="false" flipV="false" rot="0">
            <a:off x="704023" y="6632249"/>
            <a:ext cx="782778" cy="636007"/>
          </a:xfrm>
          <a:custGeom>
            <a:avLst/>
            <a:gdLst/>
            <a:ahLst/>
            <a:cxnLst/>
            <a:rect r="r" b="b" t="t" l="l"/>
            <a:pathLst>
              <a:path h="636007" w="782778">
                <a:moveTo>
                  <a:pt x="0" y="0"/>
                </a:moveTo>
                <a:lnTo>
                  <a:pt x="782779" y="0"/>
                </a:lnTo>
                <a:lnTo>
                  <a:pt x="782779" y="636007"/>
                </a:lnTo>
                <a:lnTo>
                  <a:pt x="0" y="6360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701362" y="6708537"/>
            <a:ext cx="4620701" cy="514416"/>
          </a:xfrm>
          <a:prstGeom prst="rect">
            <a:avLst/>
          </a:prstGeom>
        </p:spPr>
        <p:txBody>
          <a:bodyPr anchor="t" rtlCol="false" tIns="0" lIns="0" bIns="0" rIns="0">
            <a:spAutoFit/>
          </a:bodyPr>
          <a:lstStyle/>
          <a:p>
            <a:pPr algn="just">
              <a:lnSpc>
                <a:spcPts val="4200"/>
              </a:lnSpc>
            </a:pPr>
            <a:r>
              <a:rPr lang="en-US" sz="3000" b="true">
                <a:solidFill>
                  <a:srgbClr val="3567A1"/>
                </a:solidFill>
                <a:latin typeface="Sarabun Bold"/>
                <a:ea typeface="Sarabun Bold"/>
                <a:cs typeface="Sarabun Bold"/>
                <a:sym typeface="Sarabun Bold"/>
              </a:rPr>
              <a:t>Refinamento de requisitos</a:t>
            </a:r>
          </a:p>
        </p:txBody>
      </p:sp>
      <p:sp>
        <p:nvSpPr>
          <p:cNvPr name="TextBox 18" id="18"/>
          <p:cNvSpPr txBox="true"/>
          <p:nvPr/>
        </p:nvSpPr>
        <p:spPr>
          <a:xfrm rot="0">
            <a:off x="1701362" y="7337253"/>
            <a:ext cx="6943164" cy="2114815"/>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Solicita análise de requisitos</a:t>
            </a:r>
          </a:p>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Analisa requisitos</a:t>
            </a:r>
          </a:p>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Gera sugestões de requisitos</a:t>
            </a:r>
          </a:p>
          <a:p>
            <a:pPr algn="just" marL="647700" indent="-323850" lvl="1">
              <a:lnSpc>
                <a:spcPts val="4200"/>
              </a:lnSpc>
              <a:buFont typeface="Arial"/>
              <a:buChar char="•"/>
            </a:pPr>
            <a:r>
              <a:rPr lang="en-US" b="true" sz="3000">
                <a:solidFill>
                  <a:srgbClr val="02244E"/>
                </a:solidFill>
                <a:latin typeface="Sarabun Bold"/>
                <a:ea typeface="Sarabun Bold"/>
                <a:cs typeface="Sarabun Bold"/>
                <a:sym typeface="Sarabun Bold"/>
              </a:rPr>
              <a:t>Ajusta requisitos</a:t>
            </a:r>
          </a:p>
        </p:txBody>
      </p:sp>
    </p:spTree>
  </p:cSld>
  <p:clrMapOvr>
    <a:masterClrMapping/>
  </p:clrMapOvr>
  <p:transition spd="slow">
    <p:cover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2244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45457"/>
            <a:ext cx="737548" cy="590039"/>
          </a:xfrm>
          <a:custGeom>
            <a:avLst/>
            <a:gdLst/>
            <a:ahLst/>
            <a:cxnLst/>
            <a:rect r="r" b="b" t="t" l="l"/>
            <a:pathLst>
              <a:path h="590039" w="737548">
                <a:moveTo>
                  <a:pt x="0" y="0"/>
                </a:moveTo>
                <a:lnTo>
                  <a:pt x="737548" y="0"/>
                </a:lnTo>
                <a:lnTo>
                  <a:pt x="737548" y="590039"/>
                </a:lnTo>
                <a:lnTo>
                  <a:pt x="0" y="5900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7225885"/>
            <a:ext cx="944848" cy="762965"/>
          </a:xfrm>
          <a:custGeom>
            <a:avLst/>
            <a:gdLst/>
            <a:ahLst/>
            <a:cxnLst/>
            <a:rect r="r" b="b" t="t" l="l"/>
            <a:pathLst>
              <a:path h="762965" w="944848">
                <a:moveTo>
                  <a:pt x="0" y="0"/>
                </a:moveTo>
                <a:lnTo>
                  <a:pt x="944848" y="0"/>
                </a:lnTo>
                <a:lnTo>
                  <a:pt x="944848" y="762964"/>
                </a:lnTo>
                <a:lnTo>
                  <a:pt x="0" y="762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319703" y="2301839"/>
            <a:ext cx="814672" cy="1088043"/>
          </a:xfrm>
          <a:custGeom>
            <a:avLst/>
            <a:gdLst/>
            <a:ahLst/>
            <a:cxnLst/>
            <a:rect r="r" b="b" t="t" l="l"/>
            <a:pathLst>
              <a:path h="1088043" w="814672">
                <a:moveTo>
                  <a:pt x="0" y="0"/>
                </a:moveTo>
                <a:lnTo>
                  <a:pt x="814673" y="0"/>
                </a:lnTo>
                <a:lnTo>
                  <a:pt x="814673" y="1088043"/>
                </a:lnTo>
                <a:lnTo>
                  <a:pt x="0" y="10880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319703" y="7196436"/>
            <a:ext cx="788725" cy="788725"/>
          </a:xfrm>
          <a:custGeom>
            <a:avLst/>
            <a:gdLst/>
            <a:ahLst/>
            <a:cxnLst/>
            <a:rect r="r" b="b" t="t" l="l"/>
            <a:pathLst>
              <a:path h="788725" w="788725">
                <a:moveTo>
                  <a:pt x="0" y="0"/>
                </a:moveTo>
                <a:lnTo>
                  <a:pt x="788726" y="0"/>
                </a:lnTo>
                <a:lnTo>
                  <a:pt x="788726" y="788725"/>
                </a:lnTo>
                <a:lnTo>
                  <a:pt x="0" y="7887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6371159" y="519962"/>
            <a:ext cx="5545683" cy="508738"/>
          </a:xfrm>
          <a:prstGeom prst="rect">
            <a:avLst/>
          </a:prstGeom>
        </p:spPr>
        <p:txBody>
          <a:bodyPr anchor="t" rtlCol="false" tIns="0" lIns="0" bIns="0" rIns="0">
            <a:spAutoFit/>
          </a:bodyPr>
          <a:lstStyle/>
          <a:p>
            <a:pPr algn="l" marL="0" indent="0" lvl="0">
              <a:lnSpc>
                <a:spcPts val="3791"/>
              </a:lnSpc>
              <a:spcBef>
                <a:spcPct val="0"/>
              </a:spcBef>
            </a:pPr>
            <a:r>
              <a:rPr lang="en-US" b="true" sz="3213" spc="12">
                <a:solidFill>
                  <a:srgbClr val="FFFFFF"/>
                </a:solidFill>
                <a:latin typeface="Poppins Ultra-Bold"/>
                <a:ea typeface="Poppins Ultra-Bold"/>
                <a:cs typeface="Poppins Ultra-Bold"/>
                <a:sym typeface="Poppins Ultra-Bold"/>
              </a:rPr>
              <a:t>Requisitos não funcionais</a:t>
            </a:r>
          </a:p>
        </p:txBody>
      </p:sp>
      <p:sp>
        <p:nvSpPr>
          <p:cNvPr name="TextBox 7" id="7"/>
          <p:cNvSpPr txBox="true"/>
          <p:nvPr/>
        </p:nvSpPr>
        <p:spPr>
          <a:xfrm rot="0">
            <a:off x="2023780" y="2525706"/>
            <a:ext cx="4806666" cy="562938"/>
          </a:xfrm>
          <a:prstGeom prst="rect">
            <a:avLst/>
          </a:prstGeom>
        </p:spPr>
        <p:txBody>
          <a:bodyPr anchor="t" rtlCol="false" tIns="0" lIns="0" bIns="0" rIns="0">
            <a:spAutoFit/>
          </a:bodyPr>
          <a:lstStyle/>
          <a:p>
            <a:pPr algn="just">
              <a:lnSpc>
                <a:spcPts val="4558"/>
              </a:lnSpc>
            </a:pPr>
            <a:r>
              <a:rPr lang="en-US" sz="3255" b="true">
                <a:solidFill>
                  <a:srgbClr val="FFFFFF"/>
                </a:solidFill>
                <a:latin typeface="Sarabun Bold"/>
                <a:ea typeface="Sarabun Bold"/>
                <a:cs typeface="Sarabun Bold"/>
                <a:sym typeface="Sarabun Bold"/>
              </a:rPr>
              <a:t>Possuir alto desempenho</a:t>
            </a:r>
          </a:p>
        </p:txBody>
      </p:sp>
      <p:sp>
        <p:nvSpPr>
          <p:cNvPr name="TextBox 8" id="8"/>
          <p:cNvSpPr txBox="true"/>
          <p:nvPr/>
        </p:nvSpPr>
        <p:spPr>
          <a:xfrm rot="0">
            <a:off x="2293721" y="7270645"/>
            <a:ext cx="3719323" cy="562938"/>
          </a:xfrm>
          <a:prstGeom prst="rect">
            <a:avLst/>
          </a:prstGeom>
        </p:spPr>
        <p:txBody>
          <a:bodyPr anchor="t" rtlCol="false" tIns="0" lIns="0" bIns="0" rIns="0">
            <a:spAutoFit/>
          </a:bodyPr>
          <a:lstStyle/>
          <a:p>
            <a:pPr algn="just">
              <a:lnSpc>
                <a:spcPts val="4558"/>
              </a:lnSpc>
            </a:pPr>
            <a:r>
              <a:rPr lang="en-US" sz="3255" b="true">
                <a:solidFill>
                  <a:srgbClr val="FFFFFF"/>
                </a:solidFill>
                <a:latin typeface="Sarabun Bold"/>
                <a:ea typeface="Sarabun Bold"/>
                <a:cs typeface="Sarabun Bold"/>
                <a:sym typeface="Sarabun Bold"/>
              </a:rPr>
              <a:t>Interface intuitiva</a:t>
            </a:r>
          </a:p>
        </p:txBody>
      </p:sp>
      <p:sp>
        <p:nvSpPr>
          <p:cNvPr name="TextBox 9" id="9"/>
          <p:cNvSpPr txBox="true"/>
          <p:nvPr/>
        </p:nvSpPr>
        <p:spPr>
          <a:xfrm rot="0">
            <a:off x="11341405" y="2483300"/>
            <a:ext cx="5917895" cy="562938"/>
          </a:xfrm>
          <a:prstGeom prst="rect">
            <a:avLst/>
          </a:prstGeom>
        </p:spPr>
        <p:txBody>
          <a:bodyPr anchor="t" rtlCol="false" tIns="0" lIns="0" bIns="0" rIns="0">
            <a:spAutoFit/>
          </a:bodyPr>
          <a:lstStyle/>
          <a:p>
            <a:pPr algn="just">
              <a:lnSpc>
                <a:spcPts val="4558"/>
              </a:lnSpc>
            </a:pPr>
            <a:r>
              <a:rPr lang="en-US" sz="3255" b="true">
                <a:solidFill>
                  <a:srgbClr val="FFFFFF"/>
                </a:solidFill>
                <a:latin typeface="Sarabun Bold"/>
                <a:ea typeface="Sarabun Bold"/>
                <a:cs typeface="Sarabun Bold"/>
                <a:sym typeface="Sarabun Bold"/>
              </a:rPr>
              <a:t>Segurança e proteção de dados </a:t>
            </a:r>
          </a:p>
        </p:txBody>
      </p:sp>
      <p:sp>
        <p:nvSpPr>
          <p:cNvPr name="TextBox 10" id="10"/>
          <p:cNvSpPr txBox="true"/>
          <p:nvPr/>
        </p:nvSpPr>
        <p:spPr>
          <a:xfrm rot="0">
            <a:off x="11315458" y="7248531"/>
            <a:ext cx="3360860" cy="562866"/>
          </a:xfrm>
          <a:prstGeom prst="rect">
            <a:avLst/>
          </a:prstGeom>
        </p:spPr>
        <p:txBody>
          <a:bodyPr anchor="t" rtlCol="false" tIns="0" lIns="0" bIns="0" rIns="0">
            <a:spAutoFit/>
          </a:bodyPr>
          <a:lstStyle/>
          <a:p>
            <a:pPr algn="just">
              <a:lnSpc>
                <a:spcPts val="4558"/>
              </a:lnSpc>
            </a:pPr>
            <a:r>
              <a:rPr lang="en-US" sz="3255" b="true">
                <a:solidFill>
                  <a:srgbClr val="FFFFFF"/>
                </a:solidFill>
                <a:latin typeface="Sarabun Bold"/>
                <a:ea typeface="Sarabun Bold"/>
                <a:cs typeface="Sarabun Bold"/>
                <a:sym typeface="Sarabun Bold"/>
              </a:rPr>
              <a:t>Manutenibilidade</a:t>
            </a:r>
          </a:p>
        </p:txBody>
      </p:sp>
      <p:sp>
        <p:nvSpPr>
          <p:cNvPr name="TextBox 11" id="11"/>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12</a:t>
            </a:r>
          </a:p>
        </p:txBody>
      </p:sp>
    </p:spTree>
  </p:cSld>
  <p:clrMapOvr>
    <a:masterClrMapping/>
  </p:clrMapOvr>
  <p:transition spd="slow">
    <p:cover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9256" y="-259256"/>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13154" y="3381498"/>
            <a:ext cx="12461691" cy="3447803"/>
          </a:xfrm>
          <a:prstGeom prst="rect">
            <a:avLst/>
          </a:prstGeom>
        </p:spPr>
        <p:txBody>
          <a:bodyPr anchor="t" rtlCol="false" tIns="0" lIns="0" bIns="0" rIns="0">
            <a:spAutoFit/>
          </a:bodyPr>
          <a:lstStyle/>
          <a:p>
            <a:pPr algn="ctr" marL="0" indent="0" lvl="0">
              <a:lnSpc>
                <a:spcPts val="13163"/>
              </a:lnSpc>
              <a:spcBef>
                <a:spcPct val="0"/>
              </a:spcBef>
            </a:pPr>
            <a:r>
              <a:rPr lang="en-US" b="true" sz="11155" spc="44">
                <a:solidFill>
                  <a:srgbClr val="3567A1"/>
                </a:solidFill>
                <a:latin typeface="Poppins Heavy"/>
                <a:ea typeface="Poppins Heavy"/>
                <a:cs typeface="Poppins Heavy"/>
                <a:sym typeface="Poppins Heavy"/>
              </a:rPr>
              <a:t>Diagramas de caso de uso</a:t>
            </a:r>
          </a:p>
        </p:txBody>
      </p:sp>
      <p:sp>
        <p:nvSpPr>
          <p:cNvPr name="Freeform 4" id="4"/>
          <p:cNvSpPr/>
          <p:nvPr/>
        </p:nvSpPr>
        <p:spPr>
          <a:xfrm flipH="false" flipV="false" rot="0">
            <a:off x="15971344" y="-259256"/>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9256" y="7970344"/>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13</a:t>
            </a:r>
          </a:p>
        </p:txBody>
      </p:sp>
    </p:spTree>
  </p:cSld>
  <p:clrMapOvr>
    <a:masterClrMapping/>
  </p:clrMapOvr>
  <p:transition spd="slow">
    <p:cover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00155" y="3636766"/>
            <a:ext cx="1781252" cy="1781252"/>
          </a:xfrm>
          <a:custGeom>
            <a:avLst/>
            <a:gdLst/>
            <a:ahLst/>
            <a:cxnLst/>
            <a:rect r="r" b="b" t="t" l="l"/>
            <a:pathLst>
              <a:path h="1781252" w="1781252">
                <a:moveTo>
                  <a:pt x="0" y="0"/>
                </a:moveTo>
                <a:lnTo>
                  <a:pt x="1781252" y="0"/>
                </a:lnTo>
                <a:lnTo>
                  <a:pt x="1781252" y="1781253"/>
                </a:lnTo>
                <a:lnTo>
                  <a:pt x="0" y="1781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05734" y="3636766"/>
            <a:ext cx="1781252" cy="1781252"/>
          </a:xfrm>
          <a:custGeom>
            <a:avLst/>
            <a:gdLst/>
            <a:ahLst/>
            <a:cxnLst/>
            <a:rect r="r" b="b" t="t" l="l"/>
            <a:pathLst>
              <a:path h="1781252" w="1781252">
                <a:moveTo>
                  <a:pt x="0" y="0"/>
                </a:moveTo>
                <a:lnTo>
                  <a:pt x="1781252" y="0"/>
                </a:lnTo>
                <a:lnTo>
                  <a:pt x="1781252" y="1781253"/>
                </a:lnTo>
                <a:lnTo>
                  <a:pt x="0" y="1781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764461" y="7812009"/>
            <a:ext cx="640400" cy="2003301"/>
            <a:chOff x="0" y="0"/>
            <a:chExt cx="853867" cy="2671068"/>
          </a:xfrm>
        </p:grpSpPr>
        <p:grpSp>
          <p:nvGrpSpPr>
            <p:cNvPr name="Group 5" id="5"/>
            <p:cNvGrpSpPr/>
            <p:nvPr/>
          </p:nvGrpSpPr>
          <p:grpSpPr>
            <a:xfrm rot="0">
              <a:off x="29174" y="0"/>
              <a:ext cx="784853" cy="78485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2244E"/>
                </a:solidFill>
                <a:prstDash val="solid"/>
                <a:miter/>
              </a:ln>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984"/>
                  </a:lnSpc>
                </a:pPr>
              </a:p>
            </p:txBody>
          </p:sp>
        </p:grpSp>
        <p:sp>
          <p:nvSpPr>
            <p:cNvPr name="AutoShape 8" id="8"/>
            <p:cNvSpPr/>
            <p:nvPr/>
          </p:nvSpPr>
          <p:spPr>
            <a:xfrm flipH="true" flipV="true">
              <a:off x="421601" y="784853"/>
              <a:ext cx="0" cy="1333567"/>
            </a:xfrm>
            <a:prstGeom prst="line">
              <a:avLst/>
            </a:prstGeom>
            <a:ln cap="flat" w="50800">
              <a:solidFill>
                <a:srgbClr val="02244E"/>
              </a:solidFill>
              <a:prstDash val="solid"/>
              <a:headEnd type="none" len="sm" w="sm"/>
              <a:tailEnd type="none" len="sm" w="sm"/>
            </a:ln>
          </p:spPr>
        </p:sp>
        <p:sp>
          <p:nvSpPr>
            <p:cNvPr name="AutoShape 9" id="9"/>
            <p:cNvSpPr/>
            <p:nvPr/>
          </p:nvSpPr>
          <p:spPr>
            <a:xfrm flipH="true" flipV="true">
              <a:off x="421601" y="1016667"/>
              <a:ext cx="412320" cy="522950"/>
            </a:xfrm>
            <a:prstGeom prst="line">
              <a:avLst/>
            </a:prstGeom>
            <a:ln cap="flat" w="50800">
              <a:solidFill>
                <a:srgbClr val="02244E"/>
              </a:solidFill>
              <a:prstDash val="solid"/>
              <a:headEnd type="none" len="sm" w="sm"/>
              <a:tailEnd type="none" len="sm" w="sm"/>
            </a:ln>
          </p:spPr>
        </p:sp>
        <p:sp>
          <p:nvSpPr>
            <p:cNvPr name="AutoShape 10" id="10"/>
            <p:cNvSpPr/>
            <p:nvPr/>
          </p:nvSpPr>
          <p:spPr>
            <a:xfrm flipH="true">
              <a:off x="20148" y="1016667"/>
              <a:ext cx="401453" cy="522950"/>
            </a:xfrm>
            <a:prstGeom prst="line">
              <a:avLst/>
            </a:prstGeom>
            <a:ln cap="flat" w="50800">
              <a:solidFill>
                <a:srgbClr val="02244E"/>
              </a:solidFill>
              <a:prstDash val="solid"/>
              <a:headEnd type="none" len="sm" w="sm"/>
              <a:tailEnd type="none" len="sm" w="sm"/>
            </a:ln>
          </p:spPr>
        </p:sp>
        <p:sp>
          <p:nvSpPr>
            <p:cNvPr name="AutoShape 11" id="11"/>
            <p:cNvSpPr/>
            <p:nvPr/>
          </p:nvSpPr>
          <p:spPr>
            <a:xfrm flipH="true" flipV="true">
              <a:off x="421601" y="2072718"/>
              <a:ext cx="403502" cy="583910"/>
            </a:xfrm>
            <a:prstGeom prst="line">
              <a:avLst/>
            </a:prstGeom>
            <a:ln cap="flat" w="50800">
              <a:solidFill>
                <a:srgbClr val="02244E"/>
              </a:solidFill>
              <a:prstDash val="solid"/>
              <a:headEnd type="none" len="sm" w="sm"/>
              <a:tailEnd type="none" len="sm" w="sm"/>
            </a:ln>
          </p:spPr>
        </p:sp>
        <p:sp>
          <p:nvSpPr>
            <p:cNvPr name="AutoShape 12" id="12"/>
            <p:cNvSpPr/>
            <p:nvPr/>
          </p:nvSpPr>
          <p:spPr>
            <a:xfrm flipH="true">
              <a:off x="49675" y="2072718"/>
              <a:ext cx="371926" cy="583910"/>
            </a:xfrm>
            <a:prstGeom prst="line">
              <a:avLst/>
            </a:prstGeom>
            <a:ln cap="flat" w="50800">
              <a:solidFill>
                <a:srgbClr val="02244E"/>
              </a:solidFill>
              <a:prstDash val="solid"/>
              <a:headEnd type="none" len="sm" w="sm"/>
              <a:tailEnd type="none" len="sm" w="sm"/>
            </a:ln>
          </p:spPr>
        </p:sp>
      </p:grpSp>
      <p:grpSp>
        <p:nvGrpSpPr>
          <p:cNvPr name="Group 13" id="13"/>
          <p:cNvGrpSpPr/>
          <p:nvPr/>
        </p:nvGrpSpPr>
        <p:grpSpPr>
          <a:xfrm rot="0">
            <a:off x="6225898" y="8141098"/>
            <a:ext cx="2403657" cy="1345123"/>
            <a:chOff x="0" y="0"/>
            <a:chExt cx="1452427" cy="812800"/>
          </a:xfrm>
        </p:grpSpPr>
        <p:sp>
          <p:nvSpPr>
            <p:cNvPr name="Freeform 14" id="14"/>
            <p:cNvSpPr/>
            <p:nvPr/>
          </p:nvSpPr>
          <p:spPr>
            <a:xfrm flipH="false" flipV="false" rot="0">
              <a:off x="0" y="0"/>
              <a:ext cx="1452427" cy="812800"/>
            </a:xfrm>
            <a:custGeom>
              <a:avLst/>
              <a:gdLst/>
              <a:ahLst/>
              <a:cxnLst/>
              <a:rect r="r" b="b" t="t" l="l"/>
              <a:pathLst>
                <a:path h="812800" w="1452427">
                  <a:moveTo>
                    <a:pt x="726213" y="0"/>
                  </a:moveTo>
                  <a:cubicBezTo>
                    <a:pt x="325137" y="0"/>
                    <a:pt x="0" y="181951"/>
                    <a:pt x="0" y="406400"/>
                  </a:cubicBezTo>
                  <a:cubicBezTo>
                    <a:pt x="0" y="630849"/>
                    <a:pt x="325137" y="812800"/>
                    <a:pt x="726213" y="812800"/>
                  </a:cubicBezTo>
                  <a:cubicBezTo>
                    <a:pt x="1127290" y="812800"/>
                    <a:pt x="1452427" y="630849"/>
                    <a:pt x="1452427" y="406400"/>
                  </a:cubicBezTo>
                  <a:cubicBezTo>
                    <a:pt x="1452427" y="181951"/>
                    <a:pt x="1127290" y="0"/>
                    <a:pt x="726213" y="0"/>
                  </a:cubicBezTo>
                  <a:close/>
                </a:path>
              </a:pathLst>
            </a:custGeom>
            <a:solidFill>
              <a:srgbClr val="000000">
                <a:alpha val="0"/>
              </a:srgbClr>
            </a:solidFill>
            <a:ln w="38100" cap="sq">
              <a:solidFill>
                <a:srgbClr val="02244E"/>
              </a:solidFill>
              <a:prstDash val="solid"/>
              <a:miter/>
            </a:ln>
          </p:spPr>
        </p:sp>
        <p:sp>
          <p:nvSpPr>
            <p:cNvPr name="TextBox 15" id="15"/>
            <p:cNvSpPr txBox="true"/>
            <p:nvPr/>
          </p:nvSpPr>
          <p:spPr>
            <a:xfrm>
              <a:off x="136165" y="57150"/>
              <a:ext cx="1180097" cy="679450"/>
            </a:xfrm>
            <a:prstGeom prst="rect">
              <a:avLst/>
            </a:prstGeom>
          </p:spPr>
          <p:txBody>
            <a:bodyPr anchor="ctr" rtlCol="false" tIns="50800" lIns="50800" bIns="50800" rIns="50800"/>
            <a:lstStyle/>
            <a:p>
              <a:pPr algn="ctr">
                <a:lnSpc>
                  <a:spcPts val="2984"/>
                </a:lnSpc>
              </a:pPr>
            </a:p>
          </p:txBody>
        </p:sp>
      </p:grpSp>
      <p:sp>
        <p:nvSpPr>
          <p:cNvPr name="TextBox 16" id="16"/>
          <p:cNvSpPr txBox="true"/>
          <p:nvPr/>
        </p:nvSpPr>
        <p:spPr>
          <a:xfrm rot="0">
            <a:off x="5256155" y="981075"/>
            <a:ext cx="7775690" cy="2151396"/>
          </a:xfrm>
          <a:prstGeom prst="rect">
            <a:avLst/>
          </a:prstGeom>
        </p:spPr>
        <p:txBody>
          <a:bodyPr anchor="t" rtlCol="false" tIns="0" lIns="0" bIns="0" rIns="0">
            <a:spAutoFit/>
          </a:bodyPr>
          <a:lstStyle/>
          <a:p>
            <a:pPr algn="ctr" marL="0" indent="0" lvl="0">
              <a:lnSpc>
                <a:spcPts val="8213"/>
              </a:lnSpc>
              <a:spcBef>
                <a:spcPct val="0"/>
              </a:spcBef>
            </a:pPr>
            <a:r>
              <a:rPr lang="en-US" b="true" sz="6960" spc="27">
                <a:solidFill>
                  <a:srgbClr val="3567A1"/>
                </a:solidFill>
                <a:latin typeface="Poppins Heavy"/>
                <a:ea typeface="Poppins Heavy"/>
                <a:cs typeface="Poppins Heavy"/>
                <a:sym typeface="Poppins Heavy"/>
              </a:rPr>
              <a:t>Diagramas de caso de uso</a:t>
            </a:r>
          </a:p>
        </p:txBody>
      </p:sp>
      <p:sp>
        <p:nvSpPr>
          <p:cNvPr name="TextBox 17" id="17"/>
          <p:cNvSpPr txBox="true"/>
          <p:nvPr/>
        </p:nvSpPr>
        <p:spPr>
          <a:xfrm rot="0">
            <a:off x="4272766" y="3708708"/>
            <a:ext cx="9742468" cy="15802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É uma representação visual que descreve como os usuários (atores) interagem com um sistema para alcançar determinados objetivos.</a:t>
            </a:r>
          </a:p>
        </p:txBody>
      </p:sp>
      <p:sp>
        <p:nvSpPr>
          <p:cNvPr name="TextBox 18" id="18"/>
          <p:cNvSpPr txBox="true"/>
          <p:nvPr/>
        </p:nvSpPr>
        <p:spPr>
          <a:xfrm rot="0">
            <a:off x="3698767" y="5553299"/>
            <a:ext cx="10890466" cy="1796181"/>
          </a:xfrm>
          <a:prstGeom prst="rect">
            <a:avLst/>
          </a:prstGeom>
        </p:spPr>
        <p:txBody>
          <a:bodyPr anchor="t" rtlCol="false" tIns="0" lIns="0" bIns="0" rIns="0">
            <a:spAutoFit/>
          </a:bodyPr>
          <a:lstStyle/>
          <a:p>
            <a:pPr algn="ctr" marL="0" indent="0" lvl="0">
              <a:lnSpc>
                <a:spcPts val="6864"/>
              </a:lnSpc>
              <a:spcBef>
                <a:spcPct val="0"/>
              </a:spcBef>
            </a:pPr>
            <a:r>
              <a:rPr lang="en-US" b="true" sz="5817" spc="23">
                <a:solidFill>
                  <a:srgbClr val="3567A1"/>
                </a:solidFill>
                <a:latin typeface="Poppins Heavy"/>
                <a:ea typeface="Poppins Heavy"/>
                <a:cs typeface="Poppins Heavy"/>
                <a:sym typeface="Poppins Heavy"/>
              </a:rPr>
              <a:t>Possui os seguintes elementos</a:t>
            </a:r>
          </a:p>
        </p:txBody>
      </p:sp>
      <p:sp>
        <p:nvSpPr>
          <p:cNvPr name="AutoShape 19" id="19"/>
          <p:cNvSpPr/>
          <p:nvPr/>
        </p:nvSpPr>
        <p:spPr>
          <a:xfrm flipV="true">
            <a:off x="9095815" y="8813660"/>
            <a:ext cx="2007760" cy="19050"/>
          </a:xfrm>
          <a:prstGeom prst="line">
            <a:avLst/>
          </a:prstGeom>
          <a:ln cap="flat" w="38100">
            <a:solidFill>
              <a:srgbClr val="02244E"/>
            </a:solidFill>
            <a:prstDash val="solid"/>
            <a:headEnd type="none" len="sm" w="sm"/>
            <a:tailEnd type="none" len="sm" w="sm"/>
          </a:ln>
        </p:spPr>
      </p:sp>
      <p:sp>
        <p:nvSpPr>
          <p:cNvPr name="AutoShape 20" id="20"/>
          <p:cNvSpPr/>
          <p:nvPr/>
        </p:nvSpPr>
        <p:spPr>
          <a:xfrm>
            <a:off x="11875266" y="8851760"/>
            <a:ext cx="1648273" cy="0"/>
          </a:xfrm>
          <a:prstGeom prst="line">
            <a:avLst/>
          </a:prstGeom>
          <a:ln cap="flat" w="38100">
            <a:solidFill>
              <a:srgbClr val="02244E"/>
            </a:solidFill>
            <a:prstDash val="sysDot"/>
            <a:headEnd type="none" len="sm" w="sm"/>
            <a:tailEnd type="arrow" len="sm" w="med"/>
          </a:ln>
        </p:spPr>
      </p:sp>
      <p:sp>
        <p:nvSpPr>
          <p:cNvPr name="TextBox 21" id="21"/>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14</a:t>
            </a:r>
          </a:p>
        </p:txBody>
      </p:sp>
    </p:spTree>
  </p:cSld>
  <p:clrMapOvr>
    <a:masterClrMapping/>
  </p:clrMapOvr>
  <p:transition spd="slow">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98523" y="-1468076"/>
            <a:ext cx="3060777" cy="3060777"/>
          </a:xfrm>
          <a:custGeom>
            <a:avLst/>
            <a:gdLst/>
            <a:ahLst/>
            <a:cxnLst/>
            <a:rect r="r" b="b" t="t" l="l"/>
            <a:pathLst>
              <a:path h="3060777" w="3060777">
                <a:moveTo>
                  <a:pt x="0" y="0"/>
                </a:moveTo>
                <a:lnTo>
                  <a:pt x="3060777" y="0"/>
                </a:lnTo>
                <a:lnTo>
                  <a:pt x="3060777" y="3060777"/>
                </a:lnTo>
                <a:lnTo>
                  <a:pt x="0" y="3060777"/>
                </a:lnTo>
                <a:lnTo>
                  <a:pt x="0" y="0"/>
                </a:lnTo>
                <a:close/>
              </a:path>
            </a:pathLst>
          </a:custGeom>
          <a:blipFill>
            <a:blip r:embed="rId2"/>
            <a:stretch>
              <a:fillRect l="0" t="0" r="0" b="0"/>
            </a:stretch>
          </a:blipFill>
        </p:spPr>
      </p:sp>
      <p:sp>
        <p:nvSpPr>
          <p:cNvPr name="TextBox 3" id="3"/>
          <p:cNvSpPr txBox="true"/>
          <p:nvPr/>
        </p:nvSpPr>
        <p:spPr>
          <a:xfrm rot="0">
            <a:off x="1028700" y="627358"/>
            <a:ext cx="3453356" cy="764584"/>
          </a:xfrm>
          <a:prstGeom prst="rect">
            <a:avLst/>
          </a:prstGeom>
        </p:spPr>
        <p:txBody>
          <a:bodyPr anchor="t" rtlCol="false" tIns="0" lIns="0" bIns="0" rIns="0">
            <a:spAutoFit/>
          </a:bodyPr>
          <a:lstStyle/>
          <a:p>
            <a:pPr algn="l" marL="0" indent="0" lvl="0">
              <a:lnSpc>
                <a:spcPts val="5625"/>
              </a:lnSpc>
              <a:spcBef>
                <a:spcPct val="0"/>
              </a:spcBef>
            </a:pPr>
            <a:r>
              <a:rPr lang="en-US" b="true" sz="4767" spc="19">
                <a:solidFill>
                  <a:srgbClr val="3567A1"/>
                </a:solidFill>
                <a:latin typeface="Poppins Heavy"/>
                <a:ea typeface="Poppins Heavy"/>
                <a:cs typeface="Poppins Heavy"/>
                <a:sym typeface="Poppins Heavy"/>
              </a:rPr>
              <a:t>Elementos</a:t>
            </a:r>
          </a:p>
        </p:txBody>
      </p:sp>
      <p:grpSp>
        <p:nvGrpSpPr>
          <p:cNvPr name="Group 4" id="4"/>
          <p:cNvGrpSpPr/>
          <p:nvPr/>
        </p:nvGrpSpPr>
        <p:grpSpPr>
          <a:xfrm rot="0">
            <a:off x="1847802" y="1592701"/>
            <a:ext cx="535067" cy="1673799"/>
            <a:chOff x="0" y="0"/>
            <a:chExt cx="713423" cy="2231733"/>
          </a:xfrm>
        </p:grpSpPr>
        <p:grpSp>
          <p:nvGrpSpPr>
            <p:cNvPr name="Group 5" id="5"/>
            <p:cNvGrpSpPr/>
            <p:nvPr/>
          </p:nvGrpSpPr>
          <p:grpSpPr>
            <a:xfrm rot="0">
              <a:off x="24376" y="0"/>
              <a:ext cx="655761" cy="65576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2244E"/>
                </a:solidFill>
                <a:prstDash val="solid"/>
                <a:miter/>
              </a:ln>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984"/>
                  </a:lnSpc>
                </a:pPr>
              </a:p>
            </p:txBody>
          </p:sp>
        </p:grpSp>
        <p:sp>
          <p:nvSpPr>
            <p:cNvPr name="AutoShape 8" id="8"/>
            <p:cNvSpPr/>
            <p:nvPr/>
          </p:nvSpPr>
          <p:spPr>
            <a:xfrm flipH="true" flipV="true">
              <a:off x="352257" y="655761"/>
              <a:ext cx="0" cy="1114223"/>
            </a:xfrm>
            <a:prstGeom prst="line">
              <a:avLst/>
            </a:prstGeom>
            <a:ln cap="flat" w="42444">
              <a:solidFill>
                <a:srgbClr val="02244E"/>
              </a:solidFill>
              <a:prstDash val="solid"/>
              <a:headEnd type="none" len="sm" w="sm"/>
              <a:tailEnd type="none" len="sm" w="sm"/>
            </a:ln>
          </p:spPr>
        </p:sp>
        <p:sp>
          <p:nvSpPr>
            <p:cNvPr name="AutoShape 9" id="9"/>
            <p:cNvSpPr/>
            <p:nvPr/>
          </p:nvSpPr>
          <p:spPr>
            <a:xfrm flipH="true" flipV="true">
              <a:off x="352257" y="849446"/>
              <a:ext cx="344502" cy="436936"/>
            </a:xfrm>
            <a:prstGeom prst="line">
              <a:avLst/>
            </a:prstGeom>
            <a:ln cap="flat" w="42444">
              <a:solidFill>
                <a:srgbClr val="02244E"/>
              </a:solidFill>
              <a:prstDash val="solid"/>
              <a:headEnd type="none" len="sm" w="sm"/>
              <a:tailEnd type="none" len="sm" w="sm"/>
            </a:ln>
          </p:spPr>
        </p:sp>
        <p:sp>
          <p:nvSpPr>
            <p:cNvPr name="AutoShape 10" id="10"/>
            <p:cNvSpPr/>
            <p:nvPr/>
          </p:nvSpPr>
          <p:spPr>
            <a:xfrm flipH="true">
              <a:off x="16834" y="849446"/>
              <a:ext cx="335423" cy="436936"/>
            </a:xfrm>
            <a:prstGeom prst="line">
              <a:avLst/>
            </a:prstGeom>
            <a:ln cap="flat" w="42444">
              <a:solidFill>
                <a:srgbClr val="02244E"/>
              </a:solidFill>
              <a:prstDash val="solid"/>
              <a:headEnd type="none" len="sm" w="sm"/>
              <a:tailEnd type="none" len="sm" w="sm"/>
            </a:ln>
          </p:spPr>
        </p:sp>
        <p:sp>
          <p:nvSpPr>
            <p:cNvPr name="AutoShape 11" id="11"/>
            <p:cNvSpPr/>
            <p:nvPr/>
          </p:nvSpPr>
          <p:spPr>
            <a:xfrm flipH="true" flipV="true">
              <a:off x="352257" y="1731799"/>
              <a:ext cx="337135" cy="487869"/>
            </a:xfrm>
            <a:prstGeom prst="line">
              <a:avLst/>
            </a:prstGeom>
            <a:ln cap="flat" w="42444">
              <a:solidFill>
                <a:srgbClr val="02244E"/>
              </a:solidFill>
              <a:prstDash val="solid"/>
              <a:headEnd type="none" len="sm" w="sm"/>
              <a:tailEnd type="none" len="sm" w="sm"/>
            </a:ln>
          </p:spPr>
        </p:sp>
        <p:sp>
          <p:nvSpPr>
            <p:cNvPr name="AutoShape 12" id="12"/>
            <p:cNvSpPr/>
            <p:nvPr/>
          </p:nvSpPr>
          <p:spPr>
            <a:xfrm flipH="true">
              <a:off x="41505" y="1731799"/>
              <a:ext cx="310752" cy="487869"/>
            </a:xfrm>
            <a:prstGeom prst="line">
              <a:avLst/>
            </a:prstGeom>
            <a:ln cap="flat" w="42444">
              <a:solidFill>
                <a:srgbClr val="02244E"/>
              </a:solidFill>
              <a:prstDash val="solid"/>
              <a:headEnd type="none" len="sm" w="sm"/>
              <a:tailEnd type="none" len="sm" w="sm"/>
            </a:ln>
          </p:spPr>
        </p:sp>
      </p:grpSp>
      <p:grpSp>
        <p:nvGrpSpPr>
          <p:cNvPr name="Group 13" id="13"/>
          <p:cNvGrpSpPr/>
          <p:nvPr/>
        </p:nvGrpSpPr>
        <p:grpSpPr>
          <a:xfrm rot="0">
            <a:off x="1028790" y="3694206"/>
            <a:ext cx="2173633" cy="1216398"/>
            <a:chOff x="0" y="0"/>
            <a:chExt cx="1452427" cy="812800"/>
          </a:xfrm>
        </p:grpSpPr>
        <p:sp>
          <p:nvSpPr>
            <p:cNvPr name="Freeform 14" id="14"/>
            <p:cNvSpPr/>
            <p:nvPr/>
          </p:nvSpPr>
          <p:spPr>
            <a:xfrm flipH="false" flipV="false" rot="0">
              <a:off x="0" y="0"/>
              <a:ext cx="1452427" cy="812800"/>
            </a:xfrm>
            <a:custGeom>
              <a:avLst/>
              <a:gdLst/>
              <a:ahLst/>
              <a:cxnLst/>
              <a:rect r="r" b="b" t="t" l="l"/>
              <a:pathLst>
                <a:path h="812800" w="1452427">
                  <a:moveTo>
                    <a:pt x="726213" y="0"/>
                  </a:moveTo>
                  <a:cubicBezTo>
                    <a:pt x="325137" y="0"/>
                    <a:pt x="0" y="181951"/>
                    <a:pt x="0" y="406400"/>
                  </a:cubicBezTo>
                  <a:cubicBezTo>
                    <a:pt x="0" y="630849"/>
                    <a:pt x="325137" y="812800"/>
                    <a:pt x="726213" y="812800"/>
                  </a:cubicBezTo>
                  <a:cubicBezTo>
                    <a:pt x="1127290" y="812800"/>
                    <a:pt x="1452427" y="630849"/>
                    <a:pt x="1452427" y="406400"/>
                  </a:cubicBezTo>
                  <a:cubicBezTo>
                    <a:pt x="1452427" y="181951"/>
                    <a:pt x="1127290" y="0"/>
                    <a:pt x="726213" y="0"/>
                  </a:cubicBezTo>
                  <a:close/>
                </a:path>
              </a:pathLst>
            </a:custGeom>
            <a:solidFill>
              <a:srgbClr val="000000">
                <a:alpha val="0"/>
              </a:srgbClr>
            </a:solidFill>
            <a:ln w="38100" cap="sq">
              <a:solidFill>
                <a:srgbClr val="02244E"/>
              </a:solidFill>
              <a:prstDash val="solid"/>
              <a:miter/>
            </a:ln>
          </p:spPr>
        </p:sp>
        <p:sp>
          <p:nvSpPr>
            <p:cNvPr name="TextBox 15" id="15"/>
            <p:cNvSpPr txBox="true"/>
            <p:nvPr/>
          </p:nvSpPr>
          <p:spPr>
            <a:xfrm>
              <a:off x="136165" y="57150"/>
              <a:ext cx="1180097" cy="679450"/>
            </a:xfrm>
            <a:prstGeom prst="rect">
              <a:avLst/>
            </a:prstGeom>
          </p:spPr>
          <p:txBody>
            <a:bodyPr anchor="ctr" rtlCol="false" tIns="50800" lIns="50800" bIns="50800" rIns="50800"/>
            <a:lstStyle/>
            <a:p>
              <a:pPr algn="ctr">
                <a:lnSpc>
                  <a:spcPts val="2984"/>
                </a:lnSpc>
              </a:pPr>
            </a:p>
          </p:txBody>
        </p:sp>
      </p:grpSp>
      <p:sp>
        <p:nvSpPr>
          <p:cNvPr name="AutoShape 16" id="16"/>
          <p:cNvSpPr/>
          <p:nvPr/>
        </p:nvSpPr>
        <p:spPr>
          <a:xfrm>
            <a:off x="1028790" y="5962682"/>
            <a:ext cx="2403477" cy="0"/>
          </a:xfrm>
          <a:prstGeom prst="line">
            <a:avLst/>
          </a:prstGeom>
          <a:ln cap="flat" w="38100">
            <a:solidFill>
              <a:srgbClr val="02244E"/>
            </a:solidFill>
            <a:prstDash val="solid"/>
            <a:headEnd type="none" len="sm" w="sm"/>
            <a:tailEnd type="none" len="sm" w="sm"/>
          </a:ln>
        </p:spPr>
      </p:sp>
      <p:sp>
        <p:nvSpPr>
          <p:cNvPr name="AutoShape 17" id="17"/>
          <p:cNvSpPr/>
          <p:nvPr/>
        </p:nvSpPr>
        <p:spPr>
          <a:xfrm>
            <a:off x="1028519" y="7486099"/>
            <a:ext cx="2403477" cy="0"/>
          </a:xfrm>
          <a:prstGeom prst="line">
            <a:avLst/>
          </a:prstGeom>
          <a:ln cap="flat" w="38100">
            <a:solidFill>
              <a:srgbClr val="02244E"/>
            </a:solidFill>
            <a:prstDash val="sysDot"/>
            <a:headEnd type="none" len="sm" w="sm"/>
            <a:tailEnd type="arrow" len="sm" w="med"/>
          </a:ln>
        </p:spPr>
      </p:sp>
      <p:sp>
        <p:nvSpPr>
          <p:cNvPr name="AutoShape 18" id="18"/>
          <p:cNvSpPr/>
          <p:nvPr/>
        </p:nvSpPr>
        <p:spPr>
          <a:xfrm>
            <a:off x="1028790" y="9020463"/>
            <a:ext cx="2403657" cy="0"/>
          </a:xfrm>
          <a:prstGeom prst="line">
            <a:avLst/>
          </a:prstGeom>
          <a:ln cap="flat" w="38100">
            <a:solidFill>
              <a:srgbClr val="02244E"/>
            </a:solidFill>
            <a:prstDash val="sysDot"/>
            <a:headEnd type="arrow" len="sm" w="med"/>
            <a:tailEnd type="none" len="sm" w="sm"/>
          </a:ln>
        </p:spPr>
      </p:sp>
      <p:sp>
        <p:nvSpPr>
          <p:cNvPr name="TextBox 19" id="19"/>
          <p:cNvSpPr txBox="true"/>
          <p:nvPr/>
        </p:nvSpPr>
        <p:spPr>
          <a:xfrm rot="0">
            <a:off x="3824478" y="1744692"/>
            <a:ext cx="3453356"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Atores</a:t>
            </a:r>
          </a:p>
        </p:txBody>
      </p:sp>
      <p:sp>
        <p:nvSpPr>
          <p:cNvPr name="TextBox 20" id="20"/>
          <p:cNvSpPr txBox="true"/>
          <p:nvPr/>
        </p:nvSpPr>
        <p:spPr>
          <a:xfrm rot="0">
            <a:off x="3824478" y="2334406"/>
            <a:ext cx="10359397"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Elemento externo que interage com o sistema.</a:t>
            </a:r>
          </a:p>
        </p:txBody>
      </p:sp>
      <p:sp>
        <p:nvSpPr>
          <p:cNvPr name="TextBox 21" id="21"/>
          <p:cNvSpPr txBox="true"/>
          <p:nvPr/>
        </p:nvSpPr>
        <p:spPr>
          <a:xfrm rot="0">
            <a:off x="3824749" y="3418901"/>
            <a:ext cx="3928807"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Caso de uso</a:t>
            </a:r>
          </a:p>
        </p:txBody>
      </p:sp>
      <p:sp>
        <p:nvSpPr>
          <p:cNvPr name="TextBox 22" id="22"/>
          <p:cNvSpPr txBox="true"/>
          <p:nvPr/>
        </p:nvSpPr>
        <p:spPr>
          <a:xfrm rot="0">
            <a:off x="3824749" y="4000539"/>
            <a:ext cx="10374045"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Descreve uma função que um sistema desempenha para alcançar a meta do usuário.</a:t>
            </a:r>
          </a:p>
        </p:txBody>
      </p:sp>
      <p:sp>
        <p:nvSpPr>
          <p:cNvPr name="TextBox 23" id="23"/>
          <p:cNvSpPr txBox="true"/>
          <p:nvPr/>
        </p:nvSpPr>
        <p:spPr>
          <a:xfrm rot="0">
            <a:off x="3824478" y="5399784"/>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Relacionamento</a:t>
            </a:r>
          </a:p>
        </p:txBody>
      </p:sp>
      <p:sp>
        <p:nvSpPr>
          <p:cNvPr name="TextBox 24" id="24"/>
          <p:cNvSpPr txBox="true"/>
          <p:nvPr/>
        </p:nvSpPr>
        <p:spPr>
          <a:xfrm rot="0">
            <a:off x="3824478" y="5981444"/>
            <a:ext cx="9742468"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É uma conexão entre elementos de modelo.</a:t>
            </a:r>
          </a:p>
        </p:txBody>
      </p:sp>
      <p:sp>
        <p:nvSpPr>
          <p:cNvPr name="TextBox 25" id="25"/>
          <p:cNvSpPr txBox="true"/>
          <p:nvPr/>
        </p:nvSpPr>
        <p:spPr>
          <a:xfrm rot="0">
            <a:off x="3824478" y="6662334"/>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Include</a:t>
            </a:r>
          </a:p>
        </p:txBody>
      </p:sp>
      <p:sp>
        <p:nvSpPr>
          <p:cNvPr name="TextBox 26" id="26"/>
          <p:cNvSpPr txBox="true"/>
          <p:nvPr/>
        </p:nvSpPr>
        <p:spPr>
          <a:xfrm rot="0">
            <a:off x="3824478" y="7243994"/>
            <a:ext cx="10359397"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Representa uma relação de dependência obrigatória entre casos de uso.</a:t>
            </a:r>
          </a:p>
        </p:txBody>
      </p:sp>
      <p:sp>
        <p:nvSpPr>
          <p:cNvPr name="TextBox 27" id="27"/>
          <p:cNvSpPr txBox="true"/>
          <p:nvPr/>
        </p:nvSpPr>
        <p:spPr>
          <a:xfrm rot="0">
            <a:off x="3824749" y="8452739"/>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Extend</a:t>
            </a:r>
          </a:p>
        </p:txBody>
      </p:sp>
      <p:sp>
        <p:nvSpPr>
          <p:cNvPr name="TextBox 28" id="28"/>
          <p:cNvSpPr txBox="true"/>
          <p:nvPr/>
        </p:nvSpPr>
        <p:spPr>
          <a:xfrm rot="0">
            <a:off x="3824749" y="9034399"/>
            <a:ext cx="10374045"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Indica um comportamento opcional ou condicional que estende o caso de uso principal.</a:t>
            </a:r>
          </a:p>
        </p:txBody>
      </p:sp>
      <p:sp>
        <p:nvSpPr>
          <p:cNvPr name="TextBox 29" id="29"/>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15</a:t>
            </a:r>
          </a:p>
        </p:txBody>
      </p:sp>
    </p:spTree>
  </p:cSld>
  <p:clrMapOvr>
    <a:masterClrMapping/>
  </p:clrMapOvr>
  <p:transition spd="slow">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87626" y="931808"/>
            <a:ext cx="15512748" cy="8423384"/>
          </a:xfrm>
          <a:custGeom>
            <a:avLst/>
            <a:gdLst/>
            <a:ahLst/>
            <a:cxnLst/>
            <a:rect r="r" b="b" t="t" l="l"/>
            <a:pathLst>
              <a:path h="8423384" w="15512748">
                <a:moveTo>
                  <a:pt x="0" y="0"/>
                </a:moveTo>
                <a:lnTo>
                  <a:pt x="15512748" y="0"/>
                </a:lnTo>
                <a:lnTo>
                  <a:pt x="15512748" y="8423384"/>
                </a:lnTo>
                <a:lnTo>
                  <a:pt x="0" y="8423384"/>
                </a:lnTo>
                <a:lnTo>
                  <a:pt x="0" y="0"/>
                </a:lnTo>
                <a:close/>
              </a:path>
            </a:pathLst>
          </a:custGeom>
          <a:blipFill>
            <a:blip r:embed="rId2"/>
            <a:stretch>
              <a:fillRect l="0" t="0" r="0" b="0"/>
            </a:stretch>
          </a:blipFill>
        </p:spPr>
      </p:sp>
      <p:sp>
        <p:nvSpPr>
          <p:cNvPr name="TextBox 3" id="3"/>
          <p:cNvSpPr txBox="true"/>
          <p:nvPr/>
        </p:nvSpPr>
        <p:spPr>
          <a:xfrm rot="0">
            <a:off x="1028700" y="260499"/>
            <a:ext cx="9387972" cy="1498269"/>
          </a:xfrm>
          <a:prstGeom prst="rect">
            <a:avLst/>
          </a:prstGeom>
        </p:spPr>
        <p:txBody>
          <a:bodyPr anchor="t" rtlCol="false" tIns="0" lIns="0" bIns="0" rIns="0">
            <a:spAutoFit/>
          </a:bodyPr>
          <a:lstStyle/>
          <a:p>
            <a:pPr algn="l">
              <a:lnSpc>
                <a:spcPts val="5900"/>
              </a:lnSpc>
            </a:pPr>
            <a:r>
              <a:rPr lang="en-US" sz="5000" spc="20" b="true">
                <a:solidFill>
                  <a:srgbClr val="3567A1"/>
                </a:solidFill>
                <a:latin typeface="Poppins Heavy"/>
                <a:ea typeface="Poppins Heavy"/>
                <a:cs typeface="Poppins Heavy"/>
                <a:sym typeface="Poppins Heavy"/>
              </a:rPr>
              <a:t> Login e cadastro do usuário</a:t>
            </a:r>
          </a:p>
          <a:p>
            <a:pPr algn="l" marL="0" indent="0" lvl="0">
              <a:lnSpc>
                <a:spcPts val="5622"/>
              </a:lnSpc>
              <a:spcBef>
                <a:spcPct val="0"/>
              </a:spcBef>
            </a:pPr>
          </a:p>
        </p:txBody>
      </p:sp>
      <p:sp>
        <p:nvSpPr>
          <p:cNvPr name="TextBox 4" id="4"/>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16</a:t>
            </a:r>
          </a:p>
        </p:txBody>
      </p:sp>
    </p:spTree>
  </p:cSld>
  <p:clrMapOvr>
    <a:masterClrMapping/>
  </p:clrMapOvr>
  <p:transition spd="slow">
    <p:cover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4350" y="1574025"/>
            <a:ext cx="17259300" cy="7138950"/>
          </a:xfrm>
          <a:custGeom>
            <a:avLst/>
            <a:gdLst/>
            <a:ahLst/>
            <a:cxnLst/>
            <a:rect r="r" b="b" t="t" l="l"/>
            <a:pathLst>
              <a:path h="7138950" w="17259300">
                <a:moveTo>
                  <a:pt x="0" y="0"/>
                </a:moveTo>
                <a:lnTo>
                  <a:pt x="17259300" y="0"/>
                </a:lnTo>
                <a:lnTo>
                  <a:pt x="17259300" y="7138950"/>
                </a:lnTo>
                <a:lnTo>
                  <a:pt x="0" y="7138950"/>
                </a:lnTo>
                <a:lnTo>
                  <a:pt x="0" y="0"/>
                </a:lnTo>
                <a:close/>
              </a:path>
            </a:pathLst>
          </a:custGeom>
          <a:blipFill>
            <a:blip r:embed="rId2"/>
            <a:stretch>
              <a:fillRect l="0" t="0" r="0" b="0"/>
            </a:stretch>
          </a:blipFill>
        </p:spPr>
      </p:sp>
      <p:sp>
        <p:nvSpPr>
          <p:cNvPr name="TextBox 3" id="3"/>
          <p:cNvSpPr txBox="true"/>
          <p:nvPr/>
        </p:nvSpPr>
        <p:spPr>
          <a:xfrm rot="0">
            <a:off x="1028700" y="260499"/>
            <a:ext cx="1455958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Planejamento de projetos</a:t>
            </a:r>
          </a:p>
        </p:txBody>
      </p:sp>
      <p:sp>
        <p:nvSpPr>
          <p:cNvPr name="TextBox 4" id="4"/>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17</a:t>
            </a:r>
          </a:p>
        </p:txBody>
      </p:sp>
    </p:spTree>
  </p:cSld>
  <p:clrMapOvr>
    <a:masterClrMapping/>
  </p:clrMapOvr>
  <p:transition spd="slow">
    <p:cover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07811" y="1263057"/>
            <a:ext cx="11672378" cy="8401659"/>
          </a:xfrm>
          <a:custGeom>
            <a:avLst/>
            <a:gdLst/>
            <a:ahLst/>
            <a:cxnLst/>
            <a:rect r="r" b="b" t="t" l="l"/>
            <a:pathLst>
              <a:path h="8401659" w="11672378">
                <a:moveTo>
                  <a:pt x="0" y="0"/>
                </a:moveTo>
                <a:lnTo>
                  <a:pt x="11672378" y="0"/>
                </a:lnTo>
                <a:lnTo>
                  <a:pt x="11672378" y="8401659"/>
                </a:lnTo>
                <a:lnTo>
                  <a:pt x="0" y="8401659"/>
                </a:lnTo>
                <a:lnTo>
                  <a:pt x="0" y="0"/>
                </a:lnTo>
                <a:close/>
              </a:path>
            </a:pathLst>
          </a:custGeom>
          <a:blipFill>
            <a:blip r:embed="rId2"/>
            <a:stretch>
              <a:fillRect l="0" t="0" r="0" b="0"/>
            </a:stretch>
          </a:blipFill>
        </p:spPr>
      </p:sp>
      <p:sp>
        <p:nvSpPr>
          <p:cNvPr name="TextBox 3" id="3"/>
          <p:cNvSpPr txBox="true"/>
          <p:nvPr/>
        </p:nvSpPr>
        <p:spPr>
          <a:xfrm rot="0">
            <a:off x="1028700" y="260499"/>
            <a:ext cx="1455958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Refinamento de requisitos</a:t>
            </a:r>
          </a:p>
        </p:txBody>
      </p:sp>
      <p:sp>
        <p:nvSpPr>
          <p:cNvPr name="TextBox 4" id="4"/>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18</a:t>
            </a:r>
          </a:p>
        </p:txBody>
      </p:sp>
    </p:spTree>
  </p:cSld>
  <p:clrMapOvr>
    <a:masterClrMapping/>
  </p:clrMapOvr>
  <p:transition spd="slow">
    <p:cover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32427" y="1346751"/>
            <a:ext cx="16423146" cy="7593498"/>
          </a:xfrm>
          <a:custGeom>
            <a:avLst/>
            <a:gdLst/>
            <a:ahLst/>
            <a:cxnLst/>
            <a:rect r="r" b="b" t="t" l="l"/>
            <a:pathLst>
              <a:path h="7593498" w="16423146">
                <a:moveTo>
                  <a:pt x="0" y="0"/>
                </a:moveTo>
                <a:lnTo>
                  <a:pt x="16423146" y="0"/>
                </a:lnTo>
                <a:lnTo>
                  <a:pt x="16423146" y="7593498"/>
                </a:lnTo>
                <a:lnTo>
                  <a:pt x="0" y="7593498"/>
                </a:lnTo>
                <a:lnTo>
                  <a:pt x="0" y="0"/>
                </a:lnTo>
                <a:close/>
              </a:path>
            </a:pathLst>
          </a:custGeom>
          <a:blipFill>
            <a:blip r:embed="rId2"/>
            <a:stretch>
              <a:fillRect l="0" t="0" r="0" b="0"/>
            </a:stretch>
          </a:blipFill>
        </p:spPr>
      </p:sp>
      <p:sp>
        <p:nvSpPr>
          <p:cNvPr name="TextBox 3" id="3"/>
          <p:cNvSpPr txBox="true"/>
          <p:nvPr/>
        </p:nvSpPr>
        <p:spPr>
          <a:xfrm rot="0">
            <a:off x="1028700" y="260499"/>
            <a:ext cx="14559582" cy="793750"/>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Análise de impacto em casos de uso</a:t>
            </a:r>
          </a:p>
        </p:txBody>
      </p:sp>
      <p:sp>
        <p:nvSpPr>
          <p:cNvPr name="TextBox 4" id="4"/>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19</a:t>
            </a:r>
          </a:p>
        </p:txBody>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76926" y="-1153886"/>
            <a:ext cx="20568349" cy="15323420"/>
          </a:xfrm>
          <a:custGeom>
            <a:avLst/>
            <a:gdLst/>
            <a:ahLst/>
            <a:cxnLst/>
            <a:rect r="r" b="b" t="t" l="l"/>
            <a:pathLst>
              <a:path h="15323420" w="20568349">
                <a:moveTo>
                  <a:pt x="0" y="0"/>
                </a:moveTo>
                <a:lnTo>
                  <a:pt x="20568349" y="0"/>
                </a:lnTo>
                <a:lnTo>
                  <a:pt x="20568349" y="15323420"/>
                </a:lnTo>
                <a:lnTo>
                  <a:pt x="0" y="15323420"/>
                </a:lnTo>
                <a:lnTo>
                  <a:pt x="0" y="0"/>
                </a:lnTo>
                <a:close/>
              </a:path>
            </a:pathLst>
          </a:custGeom>
          <a:blipFill>
            <a:blip r:embed="rId2">
              <a:alphaModFix amt="69000"/>
            </a:blip>
            <a:stretch>
              <a:fillRect l="0" t="0" r="0" b="0"/>
            </a:stretch>
          </a:blipFill>
        </p:spPr>
      </p:sp>
      <p:sp>
        <p:nvSpPr>
          <p:cNvPr name="Freeform 3" id="3"/>
          <p:cNvSpPr/>
          <p:nvPr/>
        </p:nvSpPr>
        <p:spPr>
          <a:xfrm flipH="false" flipV="false" rot="0">
            <a:off x="8316113" y="188591"/>
            <a:ext cx="1655774" cy="1655774"/>
          </a:xfrm>
          <a:custGeom>
            <a:avLst/>
            <a:gdLst/>
            <a:ahLst/>
            <a:cxnLst/>
            <a:rect r="r" b="b" t="t" l="l"/>
            <a:pathLst>
              <a:path h="1655774" w="1655774">
                <a:moveTo>
                  <a:pt x="0" y="0"/>
                </a:moveTo>
                <a:lnTo>
                  <a:pt x="1655774" y="0"/>
                </a:lnTo>
                <a:lnTo>
                  <a:pt x="1655774" y="1655773"/>
                </a:lnTo>
                <a:lnTo>
                  <a:pt x="0" y="1655773"/>
                </a:lnTo>
                <a:lnTo>
                  <a:pt x="0" y="0"/>
                </a:lnTo>
                <a:close/>
              </a:path>
            </a:pathLst>
          </a:custGeom>
          <a:blipFill>
            <a:blip r:embed="rId3"/>
            <a:stretch>
              <a:fillRect l="0" t="0" r="0" b="0"/>
            </a:stretch>
          </a:blipFill>
        </p:spPr>
      </p:sp>
      <p:sp>
        <p:nvSpPr>
          <p:cNvPr name="Freeform 4" id="4"/>
          <p:cNvSpPr/>
          <p:nvPr/>
        </p:nvSpPr>
        <p:spPr>
          <a:xfrm flipH="false" flipV="false" rot="0">
            <a:off x="7754967" y="1900037"/>
            <a:ext cx="2778066" cy="500052"/>
          </a:xfrm>
          <a:custGeom>
            <a:avLst/>
            <a:gdLst/>
            <a:ahLst/>
            <a:cxnLst/>
            <a:rect r="r" b="b" t="t" l="l"/>
            <a:pathLst>
              <a:path h="500052" w="2778066">
                <a:moveTo>
                  <a:pt x="0" y="0"/>
                </a:moveTo>
                <a:lnTo>
                  <a:pt x="2778066" y="0"/>
                </a:lnTo>
                <a:lnTo>
                  <a:pt x="2778066" y="500052"/>
                </a:lnTo>
                <a:lnTo>
                  <a:pt x="0" y="500052"/>
                </a:lnTo>
                <a:lnTo>
                  <a:pt x="0" y="0"/>
                </a:lnTo>
                <a:close/>
              </a:path>
            </a:pathLst>
          </a:custGeom>
          <a:blipFill>
            <a:blip r:embed="rId4"/>
            <a:stretch>
              <a:fillRect l="0" t="0" r="0" b="0"/>
            </a:stretch>
          </a:blipFill>
        </p:spPr>
      </p:sp>
      <p:sp>
        <p:nvSpPr>
          <p:cNvPr name="TextBox 5" id="5"/>
          <p:cNvSpPr txBox="true"/>
          <p:nvPr/>
        </p:nvSpPr>
        <p:spPr>
          <a:xfrm rot="0">
            <a:off x="3038598" y="2511694"/>
            <a:ext cx="7471136" cy="7660280"/>
          </a:xfrm>
          <a:prstGeom prst="rect">
            <a:avLst/>
          </a:prstGeom>
        </p:spPr>
        <p:txBody>
          <a:bodyPr anchor="t" rtlCol="false" tIns="0" lIns="0" bIns="0" rIns="0">
            <a:spAutoFit/>
          </a:bodyPr>
          <a:lstStyle/>
          <a:p>
            <a:pPr algn="l">
              <a:lnSpc>
                <a:spcPts val="6101"/>
              </a:lnSpc>
            </a:pPr>
            <a:r>
              <a:rPr lang="en-US" sz="3352" spc="13" b="true">
                <a:solidFill>
                  <a:srgbClr val="02244E"/>
                </a:solidFill>
                <a:latin typeface="Sarabun Bold"/>
                <a:ea typeface="Sarabun Bold"/>
                <a:cs typeface="Sarabun Bold"/>
                <a:sym typeface="Sarabun Bold"/>
              </a:rPr>
              <a:t>Quem somos</a:t>
            </a:r>
          </a:p>
          <a:p>
            <a:pPr algn="l">
              <a:lnSpc>
                <a:spcPts val="6101"/>
              </a:lnSpc>
            </a:pPr>
            <a:r>
              <a:rPr lang="en-US" sz="3352" spc="13" b="true">
                <a:solidFill>
                  <a:srgbClr val="02244E"/>
                </a:solidFill>
                <a:latin typeface="Sarabun Bold"/>
                <a:ea typeface="Sarabun Bold"/>
                <a:cs typeface="Sarabun Bold"/>
                <a:sym typeface="Sarabun Bold"/>
              </a:rPr>
              <a:t>Contextualização</a:t>
            </a:r>
          </a:p>
          <a:p>
            <a:pPr algn="l">
              <a:lnSpc>
                <a:spcPts val="6101"/>
              </a:lnSpc>
            </a:pPr>
            <a:r>
              <a:rPr lang="en-US" sz="3352" spc="13" b="true">
                <a:solidFill>
                  <a:srgbClr val="02244E"/>
                </a:solidFill>
                <a:latin typeface="Sarabun Bold"/>
                <a:ea typeface="Sarabun Bold"/>
                <a:cs typeface="Sarabun Bold"/>
                <a:sym typeface="Sarabun Bold"/>
              </a:rPr>
              <a:t>O problema</a:t>
            </a:r>
          </a:p>
          <a:p>
            <a:pPr algn="l">
              <a:lnSpc>
                <a:spcPts val="6101"/>
              </a:lnSpc>
            </a:pPr>
            <a:r>
              <a:rPr lang="en-US" sz="3352" spc="13" b="true">
                <a:solidFill>
                  <a:srgbClr val="02244E"/>
                </a:solidFill>
                <a:latin typeface="Sarabun Bold"/>
                <a:ea typeface="Sarabun Bold"/>
                <a:cs typeface="Sarabun Bold"/>
                <a:sym typeface="Sarabun Bold"/>
              </a:rPr>
              <a:t>O que são requisitos</a:t>
            </a:r>
          </a:p>
          <a:p>
            <a:pPr algn="l">
              <a:lnSpc>
                <a:spcPts val="6101"/>
              </a:lnSpc>
            </a:pPr>
            <a:r>
              <a:rPr lang="en-US" sz="3352" spc="13" b="true">
                <a:solidFill>
                  <a:srgbClr val="02244E"/>
                </a:solidFill>
                <a:latin typeface="Sarabun Bold"/>
                <a:ea typeface="Sarabun Bold"/>
                <a:cs typeface="Sarabun Bold"/>
                <a:sym typeface="Sarabun Bold"/>
              </a:rPr>
              <a:t>Requisitos funcionais e não funcionais</a:t>
            </a:r>
          </a:p>
          <a:p>
            <a:pPr algn="l">
              <a:lnSpc>
                <a:spcPts val="6101"/>
              </a:lnSpc>
            </a:pPr>
            <a:r>
              <a:rPr lang="en-US" sz="3352" spc="13" b="true">
                <a:solidFill>
                  <a:srgbClr val="02244E"/>
                </a:solidFill>
                <a:latin typeface="Sarabun Bold"/>
                <a:ea typeface="Sarabun Bold"/>
                <a:cs typeface="Sarabun Bold"/>
                <a:sym typeface="Sarabun Bold"/>
              </a:rPr>
              <a:t>Diagramas de caso de uso</a:t>
            </a:r>
          </a:p>
          <a:p>
            <a:pPr algn="l">
              <a:lnSpc>
                <a:spcPts val="6101"/>
              </a:lnSpc>
            </a:pPr>
            <a:r>
              <a:rPr lang="en-US" sz="3352" spc="13" b="true">
                <a:solidFill>
                  <a:srgbClr val="02244E"/>
                </a:solidFill>
                <a:latin typeface="Sarabun Bold"/>
                <a:ea typeface="Sarabun Bold"/>
                <a:cs typeface="Sarabun Bold"/>
                <a:sym typeface="Sarabun Bold"/>
              </a:rPr>
              <a:t>Diagrama de classe</a:t>
            </a:r>
          </a:p>
          <a:p>
            <a:pPr algn="l">
              <a:lnSpc>
                <a:spcPts val="6101"/>
              </a:lnSpc>
            </a:pPr>
            <a:r>
              <a:rPr lang="en-US" sz="3352" spc="13" b="true">
                <a:solidFill>
                  <a:srgbClr val="02244E"/>
                </a:solidFill>
                <a:latin typeface="Sarabun Bold"/>
                <a:ea typeface="Sarabun Bold"/>
                <a:cs typeface="Sarabun Bold"/>
                <a:sym typeface="Sarabun Bold"/>
              </a:rPr>
              <a:t>Diagramas de atividade</a:t>
            </a:r>
          </a:p>
          <a:p>
            <a:pPr algn="l">
              <a:lnSpc>
                <a:spcPts val="6101"/>
              </a:lnSpc>
            </a:pPr>
            <a:r>
              <a:rPr lang="en-US" sz="3352" spc="13" b="true">
                <a:solidFill>
                  <a:srgbClr val="02244E"/>
                </a:solidFill>
                <a:latin typeface="Sarabun Bold"/>
                <a:ea typeface="Sarabun Bold"/>
                <a:cs typeface="Sarabun Bold"/>
                <a:sym typeface="Sarabun Bold"/>
              </a:rPr>
              <a:t>Diagramas de sequência</a:t>
            </a:r>
          </a:p>
          <a:p>
            <a:pPr algn="l">
              <a:lnSpc>
                <a:spcPts val="6101"/>
              </a:lnSpc>
            </a:pPr>
            <a:r>
              <a:rPr lang="en-US" sz="3352" spc="13" b="true">
                <a:solidFill>
                  <a:srgbClr val="02244E"/>
                </a:solidFill>
                <a:latin typeface="Sarabun Bold"/>
                <a:ea typeface="Sarabun Bold"/>
                <a:cs typeface="Sarabun Bold"/>
                <a:sym typeface="Sarabun Bold"/>
              </a:rPr>
              <a:t>Diagramas de estado</a:t>
            </a:r>
          </a:p>
        </p:txBody>
      </p:sp>
      <p:sp>
        <p:nvSpPr>
          <p:cNvPr name="TextBox 6" id="6"/>
          <p:cNvSpPr txBox="true"/>
          <p:nvPr/>
        </p:nvSpPr>
        <p:spPr>
          <a:xfrm rot="0">
            <a:off x="1028700" y="2483119"/>
            <a:ext cx="784222" cy="7690058"/>
          </a:xfrm>
          <a:prstGeom prst="rect">
            <a:avLst/>
          </a:prstGeom>
        </p:spPr>
        <p:txBody>
          <a:bodyPr anchor="t" rtlCol="false" tIns="0" lIns="0" bIns="0" rIns="0">
            <a:spAutoFit/>
          </a:bodyPr>
          <a:lstStyle/>
          <a:p>
            <a:pPr algn="r">
              <a:lnSpc>
                <a:spcPts val="6101"/>
              </a:lnSpc>
            </a:pPr>
            <a:r>
              <a:rPr lang="en-US" b="true" sz="3352" spc="13">
                <a:solidFill>
                  <a:srgbClr val="30A2CA"/>
                </a:solidFill>
                <a:latin typeface="Poppins Heavy"/>
                <a:ea typeface="Poppins Heavy"/>
                <a:cs typeface="Poppins Heavy"/>
                <a:sym typeface="Poppins Heavy"/>
              </a:rPr>
              <a:t>1</a:t>
            </a:r>
          </a:p>
          <a:p>
            <a:pPr algn="r">
              <a:lnSpc>
                <a:spcPts val="6101"/>
              </a:lnSpc>
            </a:pPr>
            <a:r>
              <a:rPr lang="en-US" b="true" sz="3352" spc="13">
                <a:solidFill>
                  <a:srgbClr val="30A2CA"/>
                </a:solidFill>
                <a:latin typeface="Poppins Heavy"/>
                <a:ea typeface="Poppins Heavy"/>
                <a:cs typeface="Poppins Heavy"/>
                <a:sym typeface="Poppins Heavy"/>
              </a:rPr>
              <a:t>2</a:t>
            </a:r>
          </a:p>
          <a:p>
            <a:pPr algn="r">
              <a:lnSpc>
                <a:spcPts val="6101"/>
              </a:lnSpc>
            </a:pPr>
            <a:r>
              <a:rPr lang="en-US" b="true" sz="3352" spc="13">
                <a:solidFill>
                  <a:srgbClr val="30A2CA"/>
                </a:solidFill>
                <a:latin typeface="Poppins Heavy"/>
                <a:ea typeface="Poppins Heavy"/>
                <a:cs typeface="Poppins Heavy"/>
                <a:sym typeface="Poppins Heavy"/>
              </a:rPr>
              <a:t>3</a:t>
            </a:r>
          </a:p>
          <a:p>
            <a:pPr algn="r">
              <a:lnSpc>
                <a:spcPts val="6101"/>
              </a:lnSpc>
            </a:pPr>
            <a:r>
              <a:rPr lang="en-US" b="true" sz="3352" spc="13">
                <a:solidFill>
                  <a:srgbClr val="30A2CA"/>
                </a:solidFill>
                <a:latin typeface="Poppins Heavy"/>
                <a:ea typeface="Poppins Heavy"/>
                <a:cs typeface="Poppins Heavy"/>
                <a:sym typeface="Poppins Heavy"/>
              </a:rPr>
              <a:t>4</a:t>
            </a:r>
          </a:p>
          <a:p>
            <a:pPr algn="r">
              <a:lnSpc>
                <a:spcPts val="6101"/>
              </a:lnSpc>
            </a:pPr>
            <a:r>
              <a:rPr lang="en-US" b="true" sz="3352" spc="13">
                <a:solidFill>
                  <a:srgbClr val="30A2CA"/>
                </a:solidFill>
                <a:latin typeface="Poppins Heavy"/>
                <a:ea typeface="Poppins Heavy"/>
                <a:cs typeface="Poppins Heavy"/>
                <a:sym typeface="Poppins Heavy"/>
              </a:rPr>
              <a:t>5</a:t>
            </a:r>
          </a:p>
          <a:p>
            <a:pPr algn="r">
              <a:lnSpc>
                <a:spcPts val="6101"/>
              </a:lnSpc>
            </a:pPr>
            <a:r>
              <a:rPr lang="en-US" b="true" sz="3352" spc="13">
                <a:solidFill>
                  <a:srgbClr val="30A2CA"/>
                </a:solidFill>
                <a:latin typeface="Poppins Heavy"/>
                <a:ea typeface="Poppins Heavy"/>
                <a:cs typeface="Poppins Heavy"/>
                <a:sym typeface="Poppins Heavy"/>
              </a:rPr>
              <a:t>6</a:t>
            </a:r>
          </a:p>
          <a:p>
            <a:pPr algn="r">
              <a:lnSpc>
                <a:spcPts val="6101"/>
              </a:lnSpc>
            </a:pPr>
            <a:r>
              <a:rPr lang="en-US" b="true" sz="3352" spc="13">
                <a:solidFill>
                  <a:srgbClr val="30A2CA"/>
                </a:solidFill>
                <a:latin typeface="Poppins Heavy"/>
                <a:ea typeface="Poppins Heavy"/>
                <a:cs typeface="Poppins Heavy"/>
                <a:sym typeface="Poppins Heavy"/>
              </a:rPr>
              <a:t>7</a:t>
            </a:r>
          </a:p>
          <a:p>
            <a:pPr algn="r">
              <a:lnSpc>
                <a:spcPts val="6101"/>
              </a:lnSpc>
            </a:pPr>
            <a:r>
              <a:rPr lang="en-US" b="true" sz="3352" spc="13">
                <a:solidFill>
                  <a:srgbClr val="30A2CA"/>
                </a:solidFill>
                <a:latin typeface="Poppins Heavy"/>
                <a:ea typeface="Poppins Heavy"/>
                <a:cs typeface="Poppins Heavy"/>
                <a:sym typeface="Poppins Heavy"/>
              </a:rPr>
              <a:t>8</a:t>
            </a:r>
          </a:p>
          <a:p>
            <a:pPr algn="r">
              <a:lnSpc>
                <a:spcPts val="6101"/>
              </a:lnSpc>
            </a:pPr>
            <a:r>
              <a:rPr lang="en-US" b="true" sz="3352" spc="13">
                <a:solidFill>
                  <a:srgbClr val="30A2CA"/>
                </a:solidFill>
                <a:latin typeface="Poppins Heavy"/>
                <a:ea typeface="Poppins Heavy"/>
                <a:cs typeface="Poppins Heavy"/>
                <a:sym typeface="Poppins Heavy"/>
              </a:rPr>
              <a:t>9</a:t>
            </a:r>
          </a:p>
          <a:p>
            <a:pPr algn="r">
              <a:lnSpc>
                <a:spcPts val="6101"/>
              </a:lnSpc>
            </a:pPr>
            <a:r>
              <a:rPr lang="en-US" b="true" sz="3352" spc="13">
                <a:solidFill>
                  <a:srgbClr val="30A2CA"/>
                </a:solidFill>
                <a:latin typeface="Poppins Heavy"/>
                <a:ea typeface="Poppins Heavy"/>
                <a:cs typeface="Poppins Heavy"/>
                <a:sym typeface="Poppins Heavy"/>
              </a:rPr>
              <a:t>10</a:t>
            </a:r>
          </a:p>
        </p:txBody>
      </p:sp>
      <p:sp>
        <p:nvSpPr>
          <p:cNvPr name="TextBox 7" id="7"/>
          <p:cNvSpPr txBox="true"/>
          <p:nvPr/>
        </p:nvSpPr>
        <p:spPr>
          <a:xfrm rot="0">
            <a:off x="1420811" y="2040834"/>
            <a:ext cx="1934535" cy="623260"/>
          </a:xfrm>
          <a:prstGeom prst="rect">
            <a:avLst/>
          </a:prstGeom>
        </p:spPr>
        <p:txBody>
          <a:bodyPr anchor="t" rtlCol="false" tIns="0" lIns="0" bIns="0" rIns="0">
            <a:spAutoFit/>
          </a:bodyPr>
          <a:lstStyle/>
          <a:p>
            <a:pPr algn="ctr">
              <a:lnSpc>
                <a:spcPts val="4861"/>
              </a:lnSpc>
            </a:pPr>
            <a:r>
              <a:rPr lang="en-US" sz="3472" b="true">
                <a:solidFill>
                  <a:srgbClr val="02244E"/>
                </a:solidFill>
                <a:latin typeface="Poppins Bold"/>
                <a:ea typeface="Poppins Bold"/>
                <a:cs typeface="Poppins Bold"/>
                <a:sym typeface="Poppins Bold"/>
              </a:rPr>
              <a:t>Sumário</a:t>
            </a:r>
          </a:p>
        </p:txBody>
      </p:sp>
    </p:spTree>
  </p:cSld>
  <p:clrMapOvr>
    <a:masterClrMapping/>
  </p:clrMapOvr>
  <p:transition spd="slow">
    <p:fade/>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32427" y="2430267"/>
            <a:ext cx="16423146" cy="5426466"/>
          </a:xfrm>
          <a:custGeom>
            <a:avLst/>
            <a:gdLst/>
            <a:ahLst/>
            <a:cxnLst/>
            <a:rect r="r" b="b" t="t" l="l"/>
            <a:pathLst>
              <a:path h="5426466" w="16423146">
                <a:moveTo>
                  <a:pt x="0" y="0"/>
                </a:moveTo>
                <a:lnTo>
                  <a:pt x="16423146" y="0"/>
                </a:lnTo>
                <a:lnTo>
                  <a:pt x="16423146" y="5426466"/>
                </a:lnTo>
                <a:lnTo>
                  <a:pt x="0" y="5426466"/>
                </a:lnTo>
                <a:lnTo>
                  <a:pt x="0" y="0"/>
                </a:lnTo>
                <a:close/>
              </a:path>
            </a:pathLst>
          </a:custGeom>
          <a:blipFill>
            <a:blip r:embed="rId2"/>
            <a:stretch>
              <a:fillRect l="0" t="0" r="0" b="0"/>
            </a:stretch>
          </a:blipFill>
        </p:spPr>
      </p:sp>
      <p:sp>
        <p:nvSpPr>
          <p:cNvPr name="TextBox 3" id="3"/>
          <p:cNvSpPr txBox="true"/>
          <p:nvPr/>
        </p:nvSpPr>
        <p:spPr>
          <a:xfrm rot="0">
            <a:off x="1028700" y="260499"/>
            <a:ext cx="1455958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Exportar documentos</a:t>
            </a:r>
          </a:p>
        </p:txBody>
      </p:sp>
      <p:sp>
        <p:nvSpPr>
          <p:cNvPr name="TextBox 4" id="4"/>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20</a:t>
            </a:r>
          </a:p>
        </p:txBody>
      </p:sp>
    </p:spTree>
  </p:cSld>
  <p:clrMapOvr>
    <a:masterClrMapping/>
  </p:clrMapOvr>
  <p:transition spd="slow">
    <p:cover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9256" y="-259256"/>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13154" y="3381498"/>
            <a:ext cx="12461691" cy="3447803"/>
          </a:xfrm>
          <a:prstGeom prst="rect">
            <a:avLst/>
          </a:prstGeom>
        </p:spPr>
        <p:txBody>
          <a:bodyPr anchor="t" rtlCol="false" tIns="0" lIns="0" bIns="0" rIns="0">
            <a:spAutoFit/>
          </a:bodyPr>
          <a:lstStyle/>
          <a:p>
            <a:pPr algn="ctr" marL="0" indent="0" lvl="0">
              <a:lnSpc>
                <a:spcPts val="13163"/>
              </a:lnSpc>
              <a:spcBef>
                <a:spcPct val="0"/>
              </a:spcBef>
            </a:pPr>
            <a:r>
              <a:rPr lang="en-US" b="true" sz="11155" spc="44">
                <a:solidFill>
                  <a:srgbClr val="3567A1"/>
                </a:solidFill>
                <a:latin typeface="Poppins Heavy"/>
                <a:ea typeface="Poppins Heavy"/>
                <a:cs typeface="Poppins Heavy"/>
                <a:sym typeface="Poppins Heavy"/>
              </a:rPr>
              <a:t>Diagrama de classe</a:t>
            </a:r>
          </a:p>
        </p:txBody>
      </p:sp>
      <p:sp>
        <p:nvSpPr>
          <p:cNvPr name="Freeform 4" id="4"/>
          <p:cNvSpPr/>
          <p:nvPr/>
        </p:nvSpPr>
        <p:spPr>
          <a:xfrm flipH="false" flipV="false" rot="0">
            <a:off x="15971344" y="-259256"/>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9256" y="7970344"/>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7451846"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21</a:t>
            </a:r>
          </a:p>
        </p:txBody>
      </p:sp>
    </p:spTree>
  </p:cSld>
  <p:clrMapOvr>
    <a:masterClrMapping/>
  </p:clrMapOvr>
  <p:transition spd="slow">
    <p:cover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00155" y="3636766"/>
            <a:ext cx="1781252" cy="1781252"/>
          </a:xfrm>
          <a:custGeom>
            <a:avLst/>
            <a:gdLst/>
            <a:ahLst/>
            <a:cxnLst/>
            <a:rect r="r" b="b" t="t" l="l"/>
            <a:pathLst>
              <a:path h="1781252" w="1781252">
                <a:moveTo>
                  <a:pt x="0" y="0"/>
                </a:moveTo>
                <a:lnTo>
                  <a:pt x="1781252" y="0"/>
                </a:lnTo>
                <a:lnTo>
                  <a:pt x="1781252" y="1781253"/>
                </a:lnTo>
                <a:lnTo>
                  <a:pt x="0" y="1781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05734" y="3636766"/>
            <a:ext cx="1781252" cy="1781252"/>
          </a:xfrm>
          <a:custGeom>
            <a:avLst/>
            <a:gdLst/>
            <a:ahLst/>
            <a:cxnLst/>
            <a:rect r="r" b="b" t="t" l="l"/>
            <a:pathLst>
              <a:path h="1781252" w="1781252">
                <a:moveTo>
                  <a:pt x="0" y="0"/>
                </a:moveTo>
                <a:lnTo>
                  <a:pt x="1781252" y="0"/>
                </a:lnTo>
                <a:lnTo>
                  <a:pt x="1781252" y="1781253"/>
                </a:lnTo>
                <a:lnTo>
                  <a:pt x="0" y="1781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7099481" y="7547099"/>
            <a:ext cx="2318883" cy="2631453"/>
            <a:chOff x="0" y="0"/>
            <a:chExt cx="610735" cy="693058"/>
          </a:xfrm>
        </p:grpSpPr>
        <p:sp>
          <p:nvSpPr>
            <p:cNvPr name="Freeform 5" id="5"/>
            <p:cNvSpPr/>
            <p:nvPr/>
          </p:nvSpPr>
          <p:spPr>
            <a:xfrm flipH="false" flipV="false" rot="0">
              <a:off x="0" y="0"/>
              <a:ext cx="610735" cy="693058"/>
            </a:xfrm>
            <a:custGeom>
              <a:avLst/>
              <a:gdLst/>
              <a:ahLst/>
              <a:cxnLst/>
              <a:rect r="r" b="b" t="t" l="l"/>
              <a:pathLst>
                <a:path h="693058" w="610735">
                  <a:moveTo>
                    <a:pt x="0" y="0"/>
                  </a:moveTo>
                  <a:lnTo>
                    <a:pt x="610735" y="0"/>
                  </a:lnTo>
                  <a:lnTo>
                    <a:pt x="610735" y="693058"/>
                  </a:lnTo>
                  <a:lnTo>
                    <a:pt x="0" y="693058"/>
                  </a:lnTo>
                  <a:close/>
                </a:path>
              </a:pathLst>
            </a:custGeom>
            <a:solidFill>
              <a:srgbClr val="FFFFFF"/>
            </a:solidFill>
            <a:ln w="38100" cap="sq">
              <a:solidFill>
                <a:srgbClr val="02244E"/>
              </a:solidFill>
              <a:prstDash val="solid"/>
              <a:miter/>
            </a:ln>
          </p:spPr>
        </p:sp>
        <p:sp>
          <p:nvSpPr>
            <p:cNvPr name="TextBox 6" id="6"/>
            <p:cNvSpPr txBox="true"/>
            <p:nvPr/>
          </p:nvSpPr>
          <p:spPr>
            <a:xfrm>
              <a:off x="0" y="-19050"/>
              <a:ext cx="610735" cy="712108"/>
            </a:xfrm>
            <a:prstGeom prst="rect">
              <a:avLst/>
            </a:prstGeom>
          </p:spPr>
          <p:txBody>
            <a:bodyPr anchor="ctr" rtlCol="false" tIns="50800" lIns="50800" bIns="50800" rIns="50800"/>
            <a:lstStyle/>
            <a:p>
              <a:pPr algn="ctr">
                <a:lnSpc>
                  <a:spcPts val="2984"/>
                </a:lnSpc>
              </a:pPr>
            </a:p>
          </p:txBody>
        </p:sp>
      </p:grpSp>
      <p:sp>
        <p:nvSpPr>
          <p:cNvPr name="TextBox 7" id="7"/>
          <p:cNvSpPr txBox="true"/>
          <p:nvPr/>
        </p:nvSpPr>
        <p:spPr>
          <a:xfrm rot="0">
            <a:off x="5256155" y="981075"/>
            <a:ext cx="7775690" cy="2151396"/>
          </a:xfrm>
          <a:prstGeom prst="rect">
            <a:avLst/>
          </a:prstGeom>
        </p:spPr>
        <p:txBody>
          <a:bodyPr anchor="t" rtlCol="false" tIns="0" lIns="0" bIns="0" rIns="0">
            <a:spAutoFit/>
          </a:bodyPr>
          <a:lstStyle/>
          <a:p>
            <a:pPr algn="ctr" marL="0" indent="0" lvl="0">
              <a:lnSpc>
                <a:spcPts val="8213"/>
              </a:lnSpc>
              <a:spcBef>
                <a:spcPct val="0"/>
              </a:spcBef>
            </a:pPr>
            <a:r>
              <a:rPr lang="en-US" b="true" sz="6960" spc="27">
                <a:solidFill>
                  <a:srgbClr val="3567A1"/>
                </a:solidFill>
                <a:latin typeface="Poppins Heavy"/>
                <a:ea typeface="Poppins Heavy"/>
                <a:cs typeface="Poppins Heavy"/>
                <a:sym typeface="Poppins Heavy"/>
              </a:rPr>
              <a:t>Diagrama de classe</a:t>
            </a:r>
          </a:p>
        </p:txBody>
      </p:sp>
      <p:sp>
        <p:nvSpPr>
          <p:cNvPr name="TextBox 8" id="8"/>
          <p:cNvSpPr txBox="true"/>
          <p:nvPr/>
        </p:nvSpPr>
        <p:spPr>
          <a:xfrm rot="0">
            <a:off x="4272766" y="3708708"/>
            <a:ext cx="9742468" cy="15802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Uma representação visual das classes que compõem um sistema, suas propriedades, métodos e as relações entre elas. </a:t>
            </a:r>
          </a:p>
        </p:txBody>
      </p:sp>
      <p:sp>
        <p:nvSpPr>
          <p:cNvPr name="TextBox 9" id="9"/>
          <p:cNvSpPr txBox="true"/>
          <p:nvPr/>
        </p:nvSpPr>
        <p:spPr>
          <a:xfrm rot="0">
            <a:off x="3698767" y="5553299"/>
            <a:ext cx="10890466" cy="1796181"/>
          </a:xfrm>
          <a:prstGeom prst="rect">
            <a:avLst/>
          </a:prstGeom>
        </p:spPr>
        <p:txBody>
          <a:bodyPr anchor="t" rtlCol="false" tIns="0" lIns="0" bIns="0" rIns="0">
            <a:spAutoFit/>
          </a:bodyPr>
          <a:lstStyle/>
          <a:p>
            <a:pPr algn="ctr" marL="0" indent="0" lvl="0">
              <a:lnSpc>
                <a:spcPts val="6864"/>
              </a:lnSpc>
              <a:spcBef>
                <a:spcPct val="0"/>
              </a:spcBef>
            </a:pPr>
            <a:r>
              <a:rPr lang="en-US" b="true" sz="5817" spc="23">
                <a:solidFill>
                  <a:srgbClr val="3567A1"/>
                </a:solidFill>
                <a:latin typeface="Poppins Heavy"/>
                <a:ea typeface="Poppins Heavy"/>
                <a:cs typeface="Poppins Heavy"/>
                <a:sym typeface="Poppins Heavy"/>
              </a:rPr>
              <a:t>Possui os seguintes elementos</a:t>
            </a:r>
          </a:p>
        </p:txBody>
      </p:sp>
      <p:sp>
        <p:nvSpPr>
          <p:cNvPr name="AutoShape 10" id="10"/>
          <p:cNvSpPr/>
          <p:nvPr/>
        </p:nvSpPr>
        <p:spPr>
          <a:xfrm>
            <a:off x="7099481" y="8087275"/>
            <a:ext cx="2318883" cy="0"/>
          </a:xfrm>
          <a:prstGeom prst="line">
            <a:avLst/>
          </a:prstGeom>
          <a:ln cap="flat" w="38100">
            <a:solidFill>
              <a:srgbClr val="02244E"/>
            </a:solidFill>
            <a:prstDash val="solid"/>
            <a:headEnd type="none" len="sm" w="sm"/>
            <a:tailEnd type="none" len="sm" w="sm"/>
          </a:ln>
        </p:spPr>
      </p:sp>
      <p:sp>
        <p:nvSpPr>
          <p:cNvPr name="AutoShape 11" id="11"/>
          <p:cNvSpPr/>
          <p:nvPr/>
        </p:nvSpPr>
        <p:spPr>
          <a:xfrm>
            <a:off x="7099481" y="9075971"/>
            <a:ext cx="2318883" cy="0"/>
          </a:xfrm>
          <a:prstGeom prst="line">
            <a:avLst/>
          </a:prstGeom>
          <a:ln cap="flat" w="38100">
            <a:solidFill>
              <a:srgbClr val="02244E"/>
            </a:solidFill>
            <a:prstDash val="solid"/>
            <a:headEnd type="none" len="sm" w="sm"/>
            <a:tailEnd type="none" len="sm" w="sm"/>
          </a:ln>
        </p:spPr>
      </p:sp>
      <p:sp>
        <p:nvSpPr>
          <p:cNvPr name="TextBox 12" id="12"/>
          <p:cNvSpPr txBox="true"/>
          <p:nvPr/>
        </p:nvSpPr>
        <p:spPr>
          <a:xfrm rot="0">
            <a:off x="7707798" y="7572712"/>
            <a:ext cx="1102248" cy="422275"/>
          </a:xfrm>
          <a:prstGeom prst="rect">
            <a:avLst/>
          </a:prstGeom>
        </p:spPr>
        <p:txBody>
          <a:bodyPr anchor="t" rtlCol="false" tIns="0" lIns="0" bIns="0" rIns="0">
            <a:spAutoFit/>
          </a:bodyPr>
          <a:lstStyle/>
          <a:p>
            <a:pPr algn="just" marL="0" indent="0" lvl="0">
              <a:lnSpc>
                <a:spcPts val="3499"/>
              </a:lnSpc>
              <a:spcBef>
                <a:spcPct val="0"/>
              </a:spcBef>
            </a:pPr>
            <a:r>
              <a:rPr lang="en-US" b="true" sz="2499">
                <a:solidFill>
                  <a:srgbClr val="3567A1"/>
                </a:solidFill>
                <a:latin typeface="Sarabun Bold"/>
                <a:ea typeface="Sarabun Bold"/>
                <a:cs typeface="Sarabun Bold"/>
                <a:sym typeface="Sarabun Bold"/>
              </a:rPr>
              <a:t>Usuario</a:t>
            </a:r>
          </a:p>
        </p:txBody>
      </p:sp>
      <p:sp>
        <p:nvSpPr>
          <p:cNvPr name="TextBox 13" id="13"/>
          <p:cNvSpPr txBox="true"/>
          <p:nvPr/>
        </p:nvSpPr>
        <p:spPr>
          <a:xfrm rot="0">
            <a:off x="7171463" y="8127598"/>
            <a:ext cx="2174918" cy="860425"/>
          </a:xfrm>
          <a:prstGeom prst="rect">
            <a:avLst/>
          </a:prstGeom>
        </p:spPr>
        <p:txBody>
          <a:bodyPr anchor="t" rtlCol="false" tIns="0" lIns="0" bIns="0" rIns="0">
            <a:spAutoFit/>
          </a:bodyPr>
          <a:lstStyle/>
          <a:p>
            <a:pPr algn="just">
              <a:lnSpc>
                <a:spcPts val="3499"/>
              </a:lnSpc>
            </a:pPr>
            <a:r>
              <a:rPr lang="en-US" sz="2499" b="true">
                <a:solidFill>
                  <a:srgbClr val="3567A1"/>
                </a:solidFill>
                <a:latin typeface="Sarabun Bold"/>
                <a:ea typeface="Sarabun Bold"/>
                <a:cs typeface="Sarabun Bold"/>
                <a:sym typeface="Sarabun Bold"/>
              </a:rPr>
              <a:t>+nome: String</a:t>
            </a:r>
          </a:p>
          <a:p>
            <a:pPr algn="just" marL="0" indent="0" lvl="0">
              <a:lnSpc>
                <a:spcPts val="3499"/>
              </a:lnSpc>
              <a:spcBef>
                <a:spcPct val="0"/>
              </a:spcBef>
            </a:pPr>
            <a:r>
              <a:rPr lang="en-US" b="true" sz="2499">
                <a:solidFill>
                  <a:srgbClr val="3567A1"/>
                </a:solidFill>
                <a:latin typeface="Sarabun Bold"/>
                <a:ea typeface="Sarabun Bold"/>
                <a:cs typeface="Sarabun Bold"/>
                <a:sym typeface="Sarabun Bold"/>
              </a:rPr>
              <a:t>+email: String</a:t>
            </a:r>
          </a:p>
        </p:txBody>
      </p:sp>
      <p:sp>
        <p:nvSpPr>
          <p:cNvPr name="TextBox 14" id="14"/>
          <p:cNvSpPr txBox="true"/>
          <p:nvPr/>
        </p:nvSpPr>
        <p:spPr>
          <a:xfrm rot="0">
            <a:off x="7171463" y="9114071"/>
            <a:ext cx="2174918" cy="860425"/>
          </a:xfrm>
          <a:prstGeom prst="rect">
            <a:avLst/>
          </a:prstGeom>
        </p:spPr>
        <p:txBody>
          <a:bodyPr anchor="t" rtlCol="false" tIns="0" lIns="0" bIns="0" rIns="0">
            <a:spAutoFit/>
          </a:bodyPr>
          <a:lstStyle/>
          <a:p>
            <a:pPr algn="just">
              <a:lnSpc>
                <a:spcPts val="3499"/>
              </a:lnSpc>
            </a:pPr>
            <a:r>
              <a:rPr lang="en-US" sz="2499" b="true">
                <a:solidFill>
                  <a:srgbClr val="3567A1"/>
                </a:solidFill>
                <a:latin typeface="Sarabun Bold"/>
                <a:ea typeface="Sarabun Bold"/>
                <a:cs typeface="Sarabun Bold"/>
                <a:sym typeface="Sarabun Bold"/>
              </a:rPr>
              <a:t>+funcao1()</a:t>
            </a:r>
          </a:p>
          <a:p>
            <a:pPr algn="just" marL="0" indent="0" lvl="0">
              <a:lnSpc>
                <a:spcPts val="3499"/>
              </a:lnSpc>
              <a:spcBef>
                <a:spcPct val="0"/>
              </a:spcBef>
            </a:pPr>
            <a:r>
              <a:rPr lang="en-US" b="true" sz="2499">
                <a:solidFill>
                  <a:srgbClr val="3567A1"/>
                </a:solidFill>
                <a:latin typeface="Sarabun Bold"/>
                <a:ea typeface="Sarabun Bold"/>
                <a:cs typeface="Sarabun Bold"/>
                <a:sym typeface="Sarabun Bold"/>
              </a:rPr>
              <a:t>+funcao2()</a:t>
            </a:r>
          </a:p>
        </p:txBody>
      </p:sp>
      <p:sp>
        <p:nvSpPr>
          <p:cNvPr name="TextBox 15" id="15"/>
          <p:cNvSpPr txBox="true"/>
          <p:nvPr/>
        </p:nvSpPr>
        <p:spPr>
          <a:xfrm rot="0">
            <a:off x="5157843" y="7544137"/>
            <a:ext cx="425885" cy="2634415"/>
          </a:xfrm>
          <a:prstGeom prst="rect">
            <a:avLst/>
          </a:prstGeom>
        </p:spPr>
        <p:txBody>
          <a:bodyPr anchor="t" rtlCol="false" tIns="0" lIns="0" bIns="0" rIns="0">
            <a:spAutoFit/>
          </a:bodyPr>
          <a:lstStyle/>
          <a:p>
            <a:pPr algn="just">
              <a:lnSpc>
                <a:spcPts val="5300"/>
              </a:lnSpc>
            </a:pPr>
            <a:r>
              <a:rPr lang="en-US" sz="3786" b="true">
                <a:solidFill>
                  <a:srgbClr val="3567A1"/>
                </a:solidFill>
                <a:latin typeface="Sarabun Bold"/>
                <a:ea typeface="Sarabun Bold"/>
                <a:cs typeface="Sarabun Bold"/>
                <a:sym typeface="Sarabun Bold"/>
              </a:rPr>
              <a:t>+</a:t>
            </a:r>
          </a:p>
          <a:p>
            <a:pPr algn="just">
              <a:lnSpc>
                <a:spcPts val="5300"/>
              </a:lnSpc>
            </a:pPr>
            <a:r>
              <a:rPr lang="en-US" sz="3786" b="true">
                <a:solidFill>
                  <a:srgbClr val="3567A1"/>
                </a:solidFill>
                <a:latin typeface="Sarabun Bold"/>
                <a:ea typeface="Sarabun Bold"/>
                <a:cs typeface="Sarabun Bold"/>
                <a:sym typeface="Sarabun Bold"/>
              </a:rPr>
              <a:t>-</a:t>
            </a:r>
          </a:p>
          <a:p>
            <a:pPr algn="just">
              <a:lnSpc>
                <a:spcPts val="5300"/>
              </a:lnSpc>
            </a:pPr>
            <a:r>
              <a:rPr lang="en-US" sz="3786" b="true">
                <a:solidFill>
                  <a:srgbClr val="3567A1"/>
                </a:solidFill>
                <a:latin typeface="Sarabun Bold"/>
                <a:ea typeface="Sarabun Bold"/>
                <a:cs typeface="Sarabun Bold"/>
                <a:sym typeface="Sarabun Bold"/>
              </a:rPr>
              <a:t>#</a:t>
            </a:r>
          </a:p>
          <a:p>
            <a:pPr algn="just" marL="0" indent="0" lvl="0">
              <a:lnSpc>
                <a:spcPts val="5300"/>
              </a:lnSpc>
              <a:spcBef>
                <a:spcPct val="0"/>
              </a:spcBef>
            </a:pPr>
            <a:r>
              <a:rPr lang="en-US" b="true" sz="3786">
                <a:solidFill>
                  <a:srgbClr val="3567A1"/>
                </a:solidFill>
                <a:latin typeface="Sarabun Bold"/>
                <a:ea typeface="Sarabun Bold"/>
                <a:cs typeface="Sarabun Bold"/>
                <a:sym typeface="Sarabun Bold"/>
              </a:rPr>
              <a:t>~</a:t>
            </a:r>
          </a:p>
        </p:txBody>
      </p:sp>
      <p:sp>
        <p:nvSpPr>
          <p:cNvPr name="AutoShape 16" id="16"/>
          <p:cNvSpPr/>
          <p:nvPr/>
        </p:nvSpPr>
        <p:spPr>
          <a:xfrm>
            <a:off x="10075262" y="7836900"/>
            <a:ext cx="3054895" cy="0"/>
          </a:xfrm>
          <a:prstGeom prst="line">
            <a:avLst/>
          </a:prstGeom>
          <a:ln cap="flat" w="47625">
            <a:solidFill>
              <a:srgbClr val="02244E"/>
            </a:solidFill>
            <a:prstDash val="solid"/>
            <a:headEnd type="none" len="sm" w="sm"/>
            <a:tailEnd type="triangle" len="med" w="lg"/>
          </a:ln>
        </p:spPr>
      </p:sp>
      <p:sp>
        <p:nvSpPr>
          <p:cNvPr name="AutoShape 17" id="17"/>
          <p:cNvSpPr/>
          <p:nvPr/>
        </p:nvSpPr>
        <p:spPr>
          <a:xfrm>
            <a:off x="10075262" y="8468935"/>
            <a:ext cx="3054895" cy="0"/>
          </a:xfrm>
          <a:prstGeom prst="line">
            <a:avLst/>
          </a:prstGeom>
          <a:ln cap="flat" w="47625">
            <a:solidFill>
              <a:srgbClr val="02244E"/>
            </a:solidFill>
            <a:prstDash val="solid"/>
            <a:headEnd type="none" len="sm" w="sm"/>
            <a:tailEnd type="none" len="sm" w="sm"/>
          </a:ln>
        </p:spPr>
      </p:sp>
      <p:sp>
        <p:nvSpPr>
          <p:cNvPr name="AutoShape 18" id="18"/>
          <p:cNvSpPr/>
          <p:nvPr/>
        </p:nvSpPr>
        <p:spPr>
          <a:xfrm>
            <a:off x="10075262" y="9179375"/>
            <a:ext cx="3054895" cy="0"/>
          </a:xfrm>
          <a:prstGeom prst="line">
            <a:avLst/>
          </a:prstGeom>
          <a:ln cap="flat" w="47625">
            <a:solidFill>
              <a:srgbClr val="02244E"/>
            </a:solidFill>
            <a:prstDash val="solid"/>
            <a:headEnd type="none" len="sm" w="sm"/>
            <a:tailEnd type="diamond" len="lg" w="lg"/>
          </a:ln>
        </p:spPr>
      </p:sp>
      <p:sp>
        <p:nvSpPr>
          <p:cNvPr name="AutoShape 19" id="19"/>
          <p:cNvSpPr/>
          <p:nvPr/>
        </p:nvSpPr>
        <p:spPr>
          <a:xfrm>
            <a:off x="10075262" y="9888751"/>
            <a:ext cx="3054895" cy="0"/>
          </a:xfrm>
          <a:prstGeom prst="line">
            <a:avLst/>
          </a:prstGeom>
          <a:ln cap="flat" w="47625">
            <a:solidFill>
              <a:srgbClr val="02244E"/>
            </a:solidFill>
            <a:prstDash val="solid"/>
            <a:headEnd type="none" len="sm" w="sm"/>
            <a:tailEnd type="diamond" len="lg" w="lg"/>
          </a:ln>
        </p:spPr>
      </p:sp>
      <p:sp>
        <p:nvSpPr>
          <p:cNvPr name="TextBox 20" id="20"/>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22</a:t>
            </a:r>
          </a:p>
        </p:txBody>
      </p:sp>
    </p:spTree>
  </p:cSld>
  <p:clrMapOvr>
    <a:masterClrMapping/>
  </p:clrMapOvr>
  <p:transition spd="slow">
    <p:fade/>
  </p:transition>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608974"/>
            <a:ext cx="5290175" cy="6003255"/>
            <a:chOff x="0" y="0"/>
            <a:chExt cx="610735" cy="693058"/>
          </a:xfrm>
        </p:grpSpPr>
        <p:sp>
          <p:nvSpPr>
            <p:cNvPr name="Freeform 3" id="3"/>
            <p:cNvSpPr/>
            <p:nvPr/>
          </p:nvSpPr>
          <p:spPr>
            <a:xfrm flipH="false" flipV="false" rot="0">
              <a:off x="0" y="0"/>
              <a:ext cx="610735" cy="693058"/>
            </a:xfrm>
            <a:custGeom>
              <a:avLst/>
              <a:gdLst/>
              <a:ahLst/>
              <a:cxnLst/>
              <a:rect r="r" b="b" t="t" l="l"/>
              <a:pathLst>
                <a:path h="693058" w="610735">
                  <a:moveTo>
                    <a:pt x="0" y="0"/>
                  </a:moveTo>
                  <a:lnTo>
                    <a:pt x="610735" y="0"/>
                  </a:lnTo>
                  <a:lnTo>
                    <a:pt x="610735" y="693058"/>
                  </a:lnTo>
                  <a:lnTo>
                    <a:pt x="0" y="693058"/>
                  </a:lnTo>
                  <a:close/>
                </a:path>
              </a:pathLst>
            </a:custGeom>
            <a:solidFill>
              <a:srgbClr val="FFFFFF"/>
            </a:solidFill>
            <a:ln w="38100" cap="sq">
              <a:solidFill>
                <a:srgbClr val="02244E"/>
              </a:solidFill>
              <a:prstDash val="solid"/>
              <a:miter/>
            </a:ln>
          </p:spPr>
        </p:sp>
        <p:sp>
          <p:nvSpPr>
            <p:cNvPr name="TextBox 4" id="4"/>
            <p:cNvSpPr txBox="true"/>
            <p:nvPr/>
          </p:nvSpPr>
          <p:spPr>
            <a:xfrm>
              <a:off x="0" y="-19050"/>
              <a:ext cx="610735" cy="712108"/>
            </a:xfrm>
            <a:prstGeom prst="rect">
              <a:avLst/>
            </a:prstGeom>
          </p:spPr>
          <p:txBody>
            <a:bodyPr anchor="ctr" rtlCol="false" tIns="50800" lIns="50800" bIns="50800" rIns="50800"/>
            <a:lstStyle/>
            <a:p>
              <a:pPr algn="ctr">
                <a:lnSpc>
                  <a:spcPts val="2984"/>
                </a:lnSpc>
              </a:pPr>
            </a:p>
          </p:txBody>
        </p:sp>
      </p:grpSp>
      <p:sp>
        <p:nvSpPr>
          <p:cNvPr name="TextBox 5" id="5"/>
          <p:cNvSpPr txBox="true"/>
          <p:nvPr/>
        </p:nvSpPr>
        <p:spPr>
          <a:xfrm rot="0">
            <a:off x="1028700" y="264109"/>
            <a:ext cx="3553892"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Elementos</a:t>
            </a:r>
          </a:p>
        </p:txBody>
      </p:sp>
      <p:sp>
        <p:nvSpPr>
          <p:cNvPr name="AutoShape 6" id="6"/>
          <p:cNvSpPr/>
          <p:nvPr/>
        </p:nvSpPr>
        <p:spPr>
          <a:xfrm>
            <a:off x="1028700" y="3841303"/>
            <a:ext cx="5290175" cy="0"/>
          </a:xfrm>
          <a:prstGeom prst="line">
            <a:avLst/>
          </a:prstGeom>
          <a:ln cap="flat" w="38100">
            <a:solidFill>
              <a:srgbClr val="02244E"/>
            </a:solidFill>
            <a:prstDash val="solid"/>
            <a:headEnd type="none" len="sm" w="sm"/>
            <a:tailEnd type="none" len="sm" w="sm"/>
          </a:ln>
        </p:spPr>
      </p:sp>
      <p:sp>
        <p:nvSpPr>
          <p:cNvPr name="AutoShape 7" id="7"/>
          <p:cNvSpPr/>
          <p:nvPr/>
        </p:nvSpPr>
        <p:spPr>
          <a:xfrm>
            <a:off x="1028700" y="6096861"/>
            <a:ext cx="5290175" cy="0"/>
          </a:xfrm>
          <a:prstGeom prst="line">
            <a:avLst/>
          </a:prstGeom>
          <a:ln cap="flat" w="38100">
            <a:solidFill>
              <a:srgbClr val="02244E"/>
            </a:solidFill>
            <a:prstDash val="solid"/>
            <a:headEnd type="none" len="sm" w="sm"/>
            <a:tailEnd type="none" len="sm" w="sm"/>
          </a:ln>
        </p:spPr>
      </p:sp>
      <p:sp>
        <p:nvSpPr>
          <p:cNvPr name="TextBox 8" id="8"/>
          <p:cNvSpPr txBox="true"/>
          <p:nvPr/>
        </p:nvSpPr>
        <p:spPr>
          <a:xfrm rot="0">
            <a:off x="2416483" y="2671280"/>
            <a:ext cx="2514610" cy="959481"/>
          </a:xfrm>
          <a:prstGeom prst="rect">
            <a:avLst/>
          </a:prstGeom>
        </p:spPr>
        <p:txBody>
          <a:bodyPr anchor="t" rtlCol="false" tIns="0" lIns="0" bIns="0" rIns="0">
            <a:spAutoFit/>
          </a:bodyPr>
          <a:lstStyle/>
          <a:p>
            <a:pPr algn="just" marL="0" indent="0" lvl="0">
              <a:lnSpc>
                <a:spcPts val="7984"/>
              </a:lnSpc>
              <a:spcBef>
                <a:spcPct val="0"/>
              </a:spcBef>
            </a:pPr>
            <a:r>
              <a:rPr lang="en-US" b="true" sz="5703">
                <a:solidFill>
                  <a:srgbClr val="3567A1"/>
                </a:solidFill>
                <a:latin typeface="Sarabun Bold"/>
                <a:ea typeface="Sarabun Bold"/>
                <a:cs typeface="Sarabun Bold"/>
                <a:sym typeface="Sarabun Bold"/>
              </a:rPr>
              <a:t>Usuario</a:t>
            </a:r>
          </a:p>
        </p:txBody>
      </p:sp>
      <p:sp>
        <p:nvSpPr>
          <p:cNvPr name="TextBox 9" id="9"/>
          <p:cNvSpPr txBox="true"/>
          <p:nvPr/>
        </p:nvSpPr>
        <p:spPr>
          <a:xfrm rot="0">
            <a:off x="1192917" y="3937168"/>
            <a:ext cx="4961741" cy="1959053"/>
          </a:xfrm>
          <a:prstGeom prst="rect">
            <a:avLst/>
          </a:prstGeom>
        </p:spPr>
        <p:txBody>
          <a:bodyPr anchor="t" rtlCol="false" tIns="0" lIns="0" bIns="0" rIns="0">
            <a:spAutoFit/>
          </a:bodyPr>
          <a:lstStyle/>
          <a:p>
            <a:pPr algn="just">
              <a:lnSpc>
                <a:spcPts val="7984"/>
              </a:lnSpc>
            </a:pPr>
            <a:r>
              <a:rPr lang="en-US" sz="5703" b="true">
                <a:solidFill>
                  <a:srgbClr val="3567A1"/>
                </a:solidFill>
                <a:latin typeface="Sarabun Bold"/>
                <a:ea typeface="Sarabun Bold"/>
                <a:cs typeface="Sarabun Bold"/>
                <a:sym typeface="Sarabun Bold"/>
              </a:rPr>
              <a:t>+nome: String</a:t>
            </a:r>
          </a:p>
          <a:p>
            <a:pPr algn="just" marL="0" indent="0" lvl="0">
              <a:lnSpc>
                <a:spcPts val="7984"/>
              </a:lnSpc>
              <a:spcBef>
                <a:spcPct val="0"/>
              </a:spcBef>
            </a:pPr>
            <a:r>
              <a:rPr lang="en-US" b="true" sz="5703">
                <a:solidFill>
                  <a:srgbClr val="3567A1"/>
                </a:solidFill>
                <a:latin typeface="Sarabun Bold"/>
                <a:ea typeface="Sarabun Bold"/>
                <a:cs typeface="Sarabun Bold"/>
                <a:sym typeface="Sarabun Bold"/>
              </a:rPr>
              <a:t>+email: String</a:t>
            </a:r>
          </a:p>
        </p:txBody>
      </p:sp>
      <p:sp>
        <p:nvSpPr>
          <p:cNvPr name="TextBox 10" id="10"/>
          <p:cNvSpPr txBox="true"/>
          <p:nvPr/>
        </p:nvSpPr>
        <p:spPr>
          <a:xfrm rot="0">
            <a:off x="1192917" y="6187654"/>
            <a:ext cx="4961741" cy="1959053"/>
          </a:xfrm>
          <a:prstGeom prst="rect">
            <a:avLst/>
          </a:prstGeom>
        </p:spPr>
        <p:txBody>
          <a:bodyPr anchor="t" rtlCol="false" tIns="0" lIns="0" bIns="0" rIns="0">
            <a:spAutoFit/>
          </a:bodyPr>
          <a:lstStyle/>
          <a:p>
            <a:pPr algn="just">
              <a:lnSpc>
                <a:spcPts val="7984"/>
              </a:lnSpc>
            </a:pPr>
            <a:r>
              <a:rPr lang="en-US" sz="5703" b="true">
                <a:solidFill>
                  <a:srgbClr val="3567A1"/>
                </a:solidFill>
                <a:latin typeface="Sarabun Bold"/>
                <a:ea typeface="Sarabun Bold"/>
                <a:cs typeface="Sarabun Bold"/>
                <a:sym typeface="Sarabun Bold"/>
              </a:rPr>
              <a:t>+funcao1()</a:t>
            </a:r>
          </a:p>
          <a:p>
            <a:pPr algn="just" marL="0" indent="0" lvl="0">
              <a:lnSpc>
                <a:spcPts val="7984"/>
              </a:lnSpc>
              <a:spcBef>
                <a:spcPct val="0"/>
              </a:spcBef>
            </a:pPr>
            <a:r>
              <a:rPr lang="en-US" b="true" sz="5703">
                <a:solidFill>
                  <a:srgbClr val="3567A1"/>
                </a:solidFill>
                <a:latin typeface="Sarabun Bold"/>
                <a:ea typeface="Sarabun Bold"/>
                <a:cs typeface="Sarabun Bold"/>
                <a:sym typeface="Sarabun Bold"/>
              </a:rPr>
              <a:t>+funcao2()</a:t>
            </a:r>
          </a:p>
        </p:txBody>
      </p:sp>
      <p:sp>
        <p:nvSpPr>
          <p:cNvPr name="TextBox 11" id="11"/>
          <p:cNvSpPr txBox="true"/>
          <p:nvPr/>
        </p:nvSpPr>
        <p:spPr>
          <a:xfrm rot="0">
            <a:off x="5157843" y="7544137"/>
            <a:ext cx="425885" cy="2634415"/>
          </a:xfrm>
          <a:prstGeom prst="rect">
            <a:avLst/>
          </a:prstGeom>
        </p:spPr>
        <p:txBody>
          <a:bodyPr anchor="t" rtlCol="false" tIns="0" lIns="0" bIns="0" rIns="0">
            <a:spAutoFit/>
          </a:bodyPr>
          <a:lstStyle/>
          <a:p>
            <a:pPr algn="just">
              <a:lnSpc>
                <a:spcPts val="5300"/>
              </a:lnSpc>
            </a:pPr>
            <a:r>
              <a:rPr lang="en-US" sz="3786" b="true">
                <a:solidFill>
                  <a:srgbClr val="FFFFFF"/>
                </a:solidFill>
                <a:latin typeface="Sarabun Bold"/>
                <a:ea typeface="Sarabun Bold"/>
                <a:cs typeface="Sarabun Bold"/>
                <a:sym typeface="Sarabun Bold"/>
              </a:rPr>
              <a:t>+</a:t>
            </a:r>
          </a:p>
          <a:p>
            <a:pPr algn="just">
              <a:lnSpc>
                <a:spcPts val="5300"/>
              </a:lnSpc>
            </a:pPr>
            <a:r>
              <a:rPr lang="en-US" sz="3786" b="true">
                <a:solidFill>
                  <a:srgbClr val="FFFFFF"/>
                </a:solidFill>
                <a:latin typeface="Sarabun Bold"/>
                <a:ea typeface="Sarabun Bold"/>
                <a:cs typeface="Sarabun Bold"/>
                <a:sym typeface="Sarabun Bold"/>
              </a:rPr>
              <a:t>-</a:t>
            </a:r>
          </a:p>
          <a:p>
            <a:pPr algn="just">
              <a:lnSpc>
                <a:spcPts val="5300"/>
              </a:lnSpc>
            </a:pPr>
            <a:r>
              <a:rPr lang="en-US" sz="3786" b="true">
                <a:solidFill>
                  <a:srgbClr val="FFFFFF"/>
                </a:solidFill>
                <a:latin typeface="Sarabun Bold"/>
                <a:ea typeface="Sarabun Bold"/>
                <a:cs typeface="Sarabun Bold"/>
                <a:sym typeface="Sarabun Bold"/>
              </a:rPr>
              <a:t>#</a:t>
            </a:r>
          </a:p>
          <a:p>
            <a:pPr algn="just" marL="0" indent="0" lvl="0">
              <a:lnSpc>
                <a:spcPts val="5300"/>
              </a:lnSpc>
              <a:spcBef>
                <a:spcPct val="0"/>
              </a:spcBef>
            </a:pPr>
            <a:r>
              <a:rPr lang="en-US" b="true" sz="3786">
                <a:solidFill>
                  <a:srgbClr val="FFFFFF"/>
                </a:solidFill>
                <a:latin typeface="Sarabun Bold"/>
                <a:ea typeface="Sarabun Bold"/>
                <a:cs typeface="Sarabun Bold"/>
                <a:sym typeface="Sarabun Bold"/>
              </a:rPr>
              <a:t>~</a:t>
            </a:r>
          </a:p>
        </p:txBody>
      </p:sp>
      <p:sp>
        <p:nvSpPr>
          <p:cNvPr name="AutoShape 12" id="12"/>
          <p:cNvSpPr/>
          <p:nvPr/>
        </p:nvSpPr>
        <p:spPr>
          <a:xfrm>
            <a:off x="9675900" y="7739646"/>
            <a:ext cx="3054895" cy="0"/>
          </a:xfrm>
          <a:prstGeom prst="line">
            <a:avLst/>
          </a:prstGeom>
          <a:ln cap="flat" w="47625">
            <a:solidFill>
              <a:srgbClr val="FFFFFF"/>
            </a:solidFill>
            <a:prstDash val="solid"/>
            <a:headEnd type="none" len="sm" w="sm"/>
            <a:tailEnd type="triangle" len="med" w="lg"/>
          </a:ln>
        </p:spPr>
      </p:sp>
      <p:sp>
        <p:nvSpPr>
          <p:cNvPr name="AutoShape 13" id="13"/>
          <p:cNvSpPr/>
          <p:nvPr/>
        </p:nvSpPr>
        <p:spPr>
          <a:xfrm>
            <a:off x="9675900" y="8371681"/>
            <a:ext cx="3054895" cy="0"/>
          </a:xfrm>
          <a:prstGeom prst="line">
            <a:avLst/>
          </a:prstGeom>
          <a:ln cap="flat" w="47625">
            <a:solidFill>
              <a:srgbClr val="FFFFFF"/>
            </a:solidFill>
            <a:prstDash val="solid"/>
            <a:headEnd type="none" len="sm" w="sm"/>
            <a:tailEnd type="none" len="sm" w="sm"/>
          </a:ln>
        </p:spPr>
      </p:sp>
      <p:sp>
        <p:nvSpPr>
          <p:cNvPr name="AutoShape 14" id="14"/>
          <p:cNvSpPr/>
          <p:nvPr/>
        </p:nvSpPr>
        <p:spPr>
          <a:xfrm>
            <a:off x="9675900" y="9082121"/>
            <a:ext cx="3054895" cy="0"/>
          </a:xfrm>
          <a:prstGeom prst="line">
            <a:avLst/>
          </a:prstGeom>
          <a:ln cap="flat" w="47625">
            <a:solidFill>
              <a:srgbClr val="FFFFFF"/>
            </a:solidFill>
            <a:prstDash val="solid"/>
            <a:headEnd type="none" len="sm" w="sm"/>
            <a:tailEnd type="diamond" len="lg" w="lg"/>
          </a:ln>
        </p:spPr>
      </p:sp>
      <p:sp>
        <p:nvSpPr>
          <p:cNvPr name="AutoShape 15" id="15"/>
          <p:cNvSpPr/>
          <p:nvPr/>
        </p:nvSpPr>
        <p:spPr>
          <a:xfrm>
            <a:off x="9675900" y="9791497"/>
            <a:ext cx="3054895" cy="0"/>
          </a:xfrm>
          <a:prstGeom prst="line">
            <a:avLst/>
          </a:prstGeom>
          <a:ln cap="flat" w="47625">
            <a:solidFill>
              <a:srgbClr val="FFFFFF"/>
            </a:solidFill>
            <a:prstDash val="solid"/>
            <a:headEnd type="none" len="sm" w="sm"/>
            <a:tailEnd type="diamond" len="lg" w="lg"/>
          </a:ln>
        </p:spPr>
      </p:sp>
      <p:sp>
        <p:nvSpPr>
          <p:cNvPr name="TextBox 16" id="16"/>
          <p:cNvSpPr txBox="true"/>
          <p:nvPr/>
        </p:nvSpPr>
        <p:spPr>
          <a:xfrm rot="0">
            <a:off x="4455454" y="1205832"/>
            <a:ext cx="9377091"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Classes, métodos e atributos</a:t>
            </a:r>
          </a:p>
        </p:txBody>
      </p:sp>
      <p:sp>
        <p:nvSpPr>
          <p:cNvPr name="AutoShape 17" id="17"/>
          <p:cNvSpPr/>
          <p:nvPr/>
        </p:nvSpPr>
        <p:spPr>
          <a:xfrm>
            <a:off x="6318875" y="3184359"/>
            <a:ext cx="5209196" cy="19050"/>
          </a:xfrm>
          <a:prstGeom prst="line">
            <a:avLst/>
          </a:prstGeom>
          <a:ln cap="flat" w="38100">
            <a:solidFill>
              <a:srgbClr val="02244E"/>
            </a:solidFill>
            <a:prstDash val="solid"/>
            <a:headEnd type="none" len="sm" w="sm"/>
            <a:tailEnd type="none" len="sm" w="sm"/>
          </a:ln>
        </p:spPr>
      </p:sp>
      <p:sp>
        <p:nvSpPr>
          <p:cNvPr name="TextBox 18" id="18"/>
          <p:cNvSpPr txBox="true"/>
          <p:nvPr/>
        </p:nvSpPr>
        <p:spPr>
          <a:xfrm rot="0">
            <a:off x="11528071" y="2802063"/>
            <a:ext cx="5187344"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Nome da classe</a:t>
            </a:r>
          </a:p>
        </p:txBody>
      </p:sp>
      <p:sp>
        <p:nvSpPr>
          <p:cNvPr name="AutoShape 19" id="19"/>
          <p:cNvSpPr/>
          <p:nvPr/>
        </p:nvSpPr>
        <p:spPr>
          <a:xfrm>
            <a:off x="6318875" y="4969082"/>
            <a:ext cx="5220156" cy="0"/>
          </a:xfrm>
          <a:prstGeom prst="line">
            <a:avLst/>
          </a:prstGeom>
          <a:ln cap="flat" w="38100">
            <a:solidFill>
              <a:srgbClr val="02244E"/>
            </a:solidFill>
            <a:prstDash val="solid"/>
            <a:headEnd type="none" len="sm" w="sm"/>
            <a:tailEnd type="none" len="sm" w="sm"/>
          </a:ln>
        </p:spPr>
      </p:sp>
      <p:sp>
        <p:nvSpPr>
          <p:cNvPr name="TextBox 20" id="20"/>
          <p:cNvSpPr txBox="true"/>
          <p:nvPr/>
        </p:nvSpPr>
        <p:spPr>
          <a:xfrm rot="0">
            <a:off x="11539031" y="4567736"/>
            <a:ext cx="5720269"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Lista de atributos</a:t>
            </a:r>
          </a:p>
        </p:txBody>
      </p:sp>
      <p:sp>
        <p:nvSpPr>
          <p:cNvPr name="AutoShape 21" id="21"/>
          <p:cNvSpPr/>
          <p:nvPr/>
        </p:nvSpPr>
        <p:spPr>
          <a:xfrm>
            <a:off x="6318945" y="7200518"/>
            <a:ext cx="5209196" cy="19050"/>
          </a:xfrm>
          <a:prstGeom prst="line">
            <a:avLst/>
          </a:prstGeom>
          <a:ln cap="flat" w="38100">
            <a:solidFill>
              <a:srgbClr val="02244E"/>
            </a:solidFill>
            <a:prstDash val="solid"/>
            <a:headEnd type="none" len="sm" w="sm"/>
            <a:tailEnd type="none" len="sm" w="sm"/>
          </a:ln>
        </p:spPr>
      </p:sp>
      <p:sp>
        <p:nvSpPr>
          <p:cNvPr name="TextBox 22" id="22"/>
          <p:cNvSpPr txBox="true"/>
          <p:nvPr/>
        </p:nvSpPr>
        <p:spPr>
          <a:xfrm rot="0">
            <a:off x="11528071" y="6818223"/>
            <a:ext cx="5720269"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Lista de métodos</a:t>
            </a:r>
          </a:p>
        </p:txBody>
      </p:sp>
      <p:sp>
        <p:nvSpPr>
          <p:cNvPr name="TextBox 23" id="23"/>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23</a:t>
            </a:r>
          </a:p>
        </p:txBody>
      </p:sp>
    </p:spTree>
  </p:cSld>
  <p:clrMapOvr>
    <a:masterClrMapping/>
  </p:clrMapOvr>
  <p:transition spd="slow">
    <p:fade/>
  </p:transition>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64109"/>
            <a:ext cx="3553892"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Elementos</a:t>
            </a:r>
          </a:p>
        </p:txBody>
      </p:sp>
      <p:sp>
        <p:nvSpPr>
          <p:cNvPr name="TextBox 3" id="3"/>
          <p:cNvSpPr txBox="true"/>
          <p:nvPr/>
        </p:nvSpPr>
        <p:spPr>
          <a:xfrm rot="0">
            <a:off x="4582592" y="2128605"/>
            <a:ext cx="801598" cy="2787649"/>
          </a:xfrm>
          <a:prstGeom prst="rect">
            <a:avLst/>
          </a:prstGeom>
        </p:spPr>
        <p:txBody>
          <a:bodyPr anchor="t" rtlCol="false" tIns="0" lIns="0" bIns="0" rIns="0">
            <a:spAutoFit/>
          </a:bodyPr>
          <a:lstStyle/>
          <a:p>
            <a:pPr algn="just">
              <a:lnSpc>
                <a:spcPts val="11200"/>
              </a:lnSpc>
            </a:pPr>
            <a:r>
              <a:rPr lang="en-US" sz="8000" b="true">
                <a:solidFill>
                  <a:srgbClr val="02244E"/>
                </a:solidFill>
                <a:latin typeface="Sarabun Bold"/>
                <a:ea typeface="Sarabun Bold"/>
                <a:cs typeface="Sarabun Bold"/>
                <a:sym typeface="Sarabun Bold"/>
              </a:rPr>
              <a:t>+</a:t>
            </a:r>
          </a:p>
          <a:p>
            <a:pPr algn="just" marL="0" indent="0" lvl="0">
              <a:lnSpc>
                <a:spcPts val="11200"/>
              </a:lnSpc>
              <a:spcBef>
                <a:spcPct val="0"/>
              </a:spcBef>
            </a:pPr>
          </a:p>
        </p:txBody>
      </p:sp>
      <p:sp>
        <p:nvSpPr>
          <p:cNvPr name="AutoShape 4" id="4"/>
          <p:cNvSpPr/>
          <p:nvPr/>
        </p:nvSpPr>
        <p:spPr>
          <a:xfrm>
            <a:off x="9675900" y="7739646"/>
            <a:ext cx="3054895" cy="0"/>
          </a:xfrm>
          <a:prstGeom prst="line">
            <a:avLst/>
          </a:prstGeom>
          <a:ln cap="flat" w="47625">
            <a:solidFill>
              <a:srgbClr val="FFFFFF"/>
            </a:solidFill>
            <a:prstDash val="solid"/>
            <a:headEnd type="none" len="sm" w="sm"/>
            <a:tailEnd type="triangle" len="med" w="lg"/>
          </a:ln>
        </p:spPr>
      </p:sp>
      <p:sp>
        <p:nvSpPr>
          <p:cNvPr name="AutoShape 5" id="5"/>
          <p:cNvSpPr/>
          <p:nvPr/>
        </p:nvSpPr>
        <p:spPr>
          <a:xfrm>
            <a:off x="9675900" y="8371681"/>
            <a:ext cx="3054895" cy="0"/>
          </a:xfrm>
          <a:prstGeom prst="line">
            <a:avLst/>
          </a:prstGeom>
          <a:ln cap="flat" w="47625">
            <a:solidFill>
              <a:srgbClr val="FFFFFF"/>
            </a:solidFill>
            <a:prstDash val="solid"/>
            <a:headEnd type="none" len="sm" w="sm"/>
            <a:tailEnd type="none" len="sm" w="sm"/>
          </a:ln>
        </p:spPr>
      </p:sp>
      <p:sp>
        <p:nvSpPr>
          <p:cNvPr name="AutoShape 6" id="6"/>
          <p:cNvSpPr/>
          <p:nvPr/>
        </p:nvSpPr>
        <p:spPr>
          <a:xfrm>
            <a:off x="9675900" y="9082121"/>
            <a:ext cx="3054895" cy="0"/>
          </a:xfrm>
          <a:prstGeom prst="line">
            <a:avLst/>
          </a:prstGeom>
          <a:ln cap="flat" w="47625">
            <a:solidFill>
              <a:srgbClr val="FFFFFF"/>
            </a:solidFill>
            <a:prstDash val="solid"/>
            <a:headEnd type="none" len="sm" w="sm"/>
            <a:tailEnd type="diamond" len="lg" w="lg"/>
          </a:ln>
        </p:spPr>
      </p:sp>
      <p:sp>
        <p:nvSpPr>
          <p:cNvPr name="AutoShape 7" id="7"/>
          <p:cNvSpPr/>
          <p:nvPr/>
        </p:nvSpPr>
        <p:spPr>
          <a:xfrm>
            <a:off x="9675900" y="9791497"/>
            <a:ext cx="3054895" cy="0"/>
          </a:xfrm>
          <a:prstGeom prst="line">
            <a:avLst/>
          </a:prstGeom>
          <a:ln cap="flat" w="47625">
            <a:solidFill>
              <a:srgbClr val="FFFFFF"/>
            </a:solidFill>
            <a:prstDash val="solid"/>
            <a:headEnd type="none" len="sm" w="sm"/>
            <a:tailEnd type="diamond" len="lg" w="lg"/>
          </a:ln>
        </p:spPr>
      </p:sp>
      <p:sp>
        <p:nvSpPr>
          <p:cNvPr name="TextBox 8" id="8"/>
          <p:cNvSpPr txBox="true"/>
          <p:nvPr/>
        </p:nvSpPr>
        <p:spPr>
          <a:xfrm rot="0">
            <a:off x="7174880" y="990600"/>
            <a:ext cx="3938240"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Visibilidade</a:t>
            </a:r>
          </a:p>
        </p:txBody>
      </p:sp>
      <p:sp>
        <p:nvSpPr>
          <p:cNvPr name="AutoShape 9" id="9"/>
          <p:cNvSpPr/>
          <p:nvPr/>
        </p:nvSpPr>
        <p:spPr>
          <a:xfrm>
            <a:off x="5265994" y="3050678"/>
            <a:ext cx="5209196" cy="19050"/>
          </a:xfrm>
          <a:prstGeom prst="line">
            <a:avLst/>
          </a:prstGeom>
          <a:ln cap="flat" w="38100">
            <a:solidFill>
              <a:srgbClr val="02244E"/>
            </a:solidFill>
            <a:prstDash val="solid"/>
            <a:headEnd type="none" len="sm" w="sm"/>
            <a:tailEnd type="none" len="sm" w="sm"/>
          </a:ln>
        </p:spPr>
      </p:sp>
      <p:sp>
        <p:nvSpPr>
          <p:cNvPr name="AutoShape 10" id="10"/>
          <p:cNvSpPr/>
          <p:nvPr/>
        </p:nvSpPr>
        <p:spPr>
          <a:xfrm>
            <a:off x="5266063" y="4546263"/>
            <a:ext cx="5209196" cy="19050"/>
          </a:xfrm>
          <a:prstGeom prst="line">
            <a:avLst/>
          </a:prstGeom>
          <a:ln cap="flat" w="38100">
            <a:solidFill>
              <a:srgbClr val="02244E"/>
            </a:solidFill>
            <a:prstDash val="solid"/>
            <a:headEnd type="none" len="sm" w="sm"/>
            <a:tailEnd type="none" len="sm" w="sm"/>
          </a:ln>
        </p:spPr>
      </p:sp>
      <p:sp>
        <p:nvSpPr>
          <p:cNvPr name="AutoShape 11" id="11"/>
          <p:cNvSpPr/>
          <p:nvPr/>
        </p:nvSpPr>
        <p:spPr>
          <a:xfrm>
            <a:off x="5266133" y="5911900"/>
            <a:ext cx="5209196" cy="19050"/>
          </a:xfrm>
          <a:prstGeom prst="line">
            <a:avLst/>
          </a:prstGeom>
          <a:ln cap="flat" w="38100">
            <a:solidFill>
              <a:srgbClr val="02244E"/>
            </a:solidFill>
            <a:prstDash val="solid"/>
            <a:headEnd type="none" len="sm" w="sm"/>
            <a:tailEnd type="none" len="sm" w="sm"/>
          </a:ln>
        </p:spPr>
      </p:sp>
      <p:sp>
        <p:nvSpPr>
          <p:cNvPr name="TextBox 12" id="12"/>
          <p:cNvSpPr txBox="true"/>
          <p:nvPr/>
        </p:nvSpPr>
        <p:spPr>
          <a:xfrm rot="0">
            <a:off x="4751379" y="3473890"/>
            <a:ext cx="801598" cy="1616084"/>
          </a:xfrm>
          <a:prstGeom prst="rect">
            <a:avLst/>
          </a:prstGeom>
        </p:spPr>
        <p:txBody>
          <a:bodyPr anchor="t" rtlCol="false" tIns="0" lIns="0" bIns="0" rIns="0">
            <a:spAutoFit/>
          </a:bodyPr>
          <a:lstStyle/>
          <a:p>
            <a:pPr algn="just" marL="0" indent="0" lvl="0">
              <a:lnSpc>
                <a:spcPts val="13299"/>
              </a:lnSpc>
              <a:spcBef>
                <a:spcPct val="0"/>
              </a:spcBef>
            </a:pPr>
            <a:r>
              <a:rPr lang="en-US" b="true" sz="9499">
                <a:solidFill>
                  <a:srgbClr val="02244E"/>
                </a:solidFill>
                <a:latin typeface="Sarabun Bold"/>
                <a:ea typeface="Sarabun Bold"/>
                <a:cs typeface="Sarabun Bold"/>
                <a:sym typeface="Sarabun Bold"/>
              </a:rPr>
              <a:t>-</a:t>
            </a:r>
          </a:p>
        </p:txBody>
      </p:sp>
      <p:sp>
        <p:nvSpPr>
          <p:cNvPr name="TextBox 13" id="13"/>
          <p:cNvSpPr txBox="true"/>
          <p:nvPr/>
        </p:nvSpPr>
        <p:spPr>
          <a:xfrm rot="0">
            <a:off x="4582592" y="5175698"/>
            <a:ext cx="801598" cy="1193796"/>
          </a:xfrm>
          <a:prstGeom prst="rect">
            <a:avLst/>
          </a:prstGeom>
        </p:spPr>
        <p:txBody>
          <a:bodyPr anchor="t" rtlCol="false" tIns="0" lIns="0" bIns="0" rIns="0">
            <a:spAutoFit/>
          </a:bodyPr>
          <a:lstStyle/>
          <a:p>
            <a:pPr algn="just" marL="0" indent="0" lvl="0">
              <a:lnSpc>
                <a:spcPts val="9800"/>
              </a:lnSpc>
              <a:spcBef>
                <a:spcPct val="0"/>
              </a:spcBef>
            </a:pPr>
            <a:r>
              <a:rPr lang="en-US" b="true" sz="7000">
                <a:solidFill>
                  <a:srgbClr val="02244E"/>
                </a:solidFill>
                <a:latin typeface="Sarabun Bold"/>
                <a:ea typeface="Sarabun Bold"/>
                <a:cs typeface="Sarabun Bold"/>
                <a:sym typeface="Sarabun Bold"/>
              </a:rPr>
              <a:t>#</a:t>
            </a:r>
          </a:p>
        </p:txBody>
      </p:sp>
      <p:sp>
        <p:nvSpPr>
          <p:cNvPr name="TextBox 14" id="14"/>
          <p:cNvSpPr txBox="true"/>
          <p:nvPr/>
        </p:nvSpPr>
        <p:spPr>
          <a:xfrm rot="0">
            <a:off x="4582592" y="6788594"/>
            <a:ext cx="801598" cy="1193796"/>
          </a:xfrm>
          <a:prstGeom prst="rect">
            <a:avLst/>
          </a:prstGeom>
        </p:spPr>
        <p:txBody>
          <a:bodyPr anchor="t" rtlCol="false" tIns="0" lIns="0" bIns="0" rIns="0">
            <a:spAutoFit/>
          </a:bodyPr>
          <a:lstStyle/>
          <a:p>
            <a:pPr algn="just" marL="0" indent="0" lvl="0">
              <a:lnSpc>
                <a:spcPts val="9800"/>
              </a:lnSpc>
              <a:spcBef>
                <a:spcPct val="0"/>
              </a:spcBef>
            </a:pPr>
            <a:r>
              <a:rPr lang="en-US" b="true" sz="7000">
                <a:solidFill>
                  <a:srgbClr val="02244E"/>
                </a:solidFill>
                <a:latin typeface="Sarabun Bold"/>
                <a:ea typeface="Sarabun Bold"/>
                <a:cs typeface="Sarabun Bold"/>
                <a:sym typeface="Sarabun Bold"/>
              </a:rPr>
              <a:t>~</a:t>
            </a:r>
          </a:p>
        </p:txBody>
      </p:sp>
      <p:sp>
        <p:nvSpPr>
          <p:cNvPr name="AutoShape 15" id="15"/>
          <p:cNvSpPr/>
          <p:nvPr/>
        </p:nvSpPr>
        <p:spPr>
          <a:xfrm>
            <a:off x="5266203" y="7580440"/>
            <a:ext cx="5209196" cy="19050"/>
          </a:xfrm>
          <a:prstGeom prst="line">
            <a:avLst/>
          </a:prstGeom>
          <a:ln cap="flat" w="38100">
            <a:solidFill>
              <a:srgbClr val="02244E"/>
            </a:solidFill>
            <a:prstDash val="solid"/>
            <a:headEnd type="none" len="sm" w="sm"/>
            <a:tailEnd type="none" len="sm" w="sm"/>
          </a:ln>
        </p:spPr>
      </p:sp>
      <p:sp>
        <p:nvSpPr>
          <p:cNvPr name="TextBox 16" id="16"/>
          <p:cNvSpPr txBox="true"/>
          <p:nvPr/>
        </p:nvSpPr>
        <p:spPr>
          <a:xfrm rot="0">
            <a:off x="10647285" y="4163968"/>
            <a:ext cx="2544987"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Privado</a:t>
            </a:r>
          </a:p>
        </p:txBody>
      </p:sp>
      <p:sp>
        <p:nvSpPr>
          <p:cNvPr name="TextBox 17" id="17"/>
          <p:cNvSpPr txBox="true"/>
          <p:nvPr/>
        </p:nvSpPr>
        <p:spPr>
          <a:xfrm rot="0">
            <a:off x="10647285" y="2668382"/>
            <a:ext cx="2544987"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Público</a:t>
            </a:r>
          </a:p>
        </p:txBody>
      </p:sp>
      <p:sp>
        <p:nvSpPr>
          <p:cNvPr name="TextBox 18" id="18"/>
          <p:cNvSpPr txBox="true"/>
          <p:nvPr/>
        </p:nvSpPr>
        <p:spPr>
          <a:xfrm rot="0">
            <a:off x="10647285" y="5489076"/>
            <a:ext cx="3161537"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Protegido</a:t>
            </a:r>
          </a:p>
        </p:txBody>
      </p:sp>
      <p:sp>
        <p:nvSpPr>
          <p:cNvPr name="TextBox 19" id="19"/>
          <p:cNvSpPr txBox="true"/>
          <p:nvPr/>
        </p:nvSpPr>
        <p:spPr>
          <a:xfrm rot="0">
            <a:off x="10647285" y="7168066"/>
            <a:ext cx="4857050"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Pacote/Padrão</a:t>
            </a:r>
          </a:p>
        </p:txBody>
      </p:sp>
      <p:sp>
        <p:nvSpPr>
          <p:cNvPr name="TextBox 20" id="20"/>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24</a:t>
            </a:r>
          </a:p>
        </p:txBody>
      </p:sp>
    </p:spTree>
  </p:cSld>
  <p:clrMapOvr>
    <a:masterClrMapping/>
  </p:clrMapOvr>
  <p:transition spd="slow">
    <p:cover dir="l"/>
  </p:transition>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64109"/>
            <a:ext cx="3553892"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Elementos</a:t>
            </a:r>
          </a:p>
        </p:txBody>
      </p:sp>
      <p:sp>
        <p:nvSpPr>
          <p:cNvPr name="AutoShape 3" id="3"/>
          <p:cNvSpPr/>
          <p:nvPr/>
        </p:nvSpPr>
        <p:spPr>
          <a:xfrm>
            <a:off x="3999761" y="3010899"/>
            <a:ext cx="6350237" cy="0"/>
          </a:xfrm>
          <a:prstGeom prst="line">
            <a:avLst/>
          </a:prstGeom>
          <a:ln cap="flat" w="95250">
            <a:solidFill>
              <a:srgbClr val="02244E"/>
            </a:solidFill>
            <a:prstDash val="solid"/>
            <a:headEnd type="none" len="sm" w="sm"/>
            <a:tailEnd type="triangle" len="med" w="lg"/>
          </a:ln>
        </p:spPr>
      </p:sp>
      <p:sp>
        <p:nvSpPr>
          <p:cNvPr name="AutoShape 4" id="4"/>
          <p:cNvSpPr/>
          <p:nvPr/>
        </p:nvSpPr>
        <p:spPr>
          <a:xfrm>
            <a:off x="3999761" y="4324717"/>
            <a:ext cx="6350237" cy="0"/>
          </a:xfrm>
          <a:prstGeom prst="line">
            <a:avLst/>
          </a:prstGeom>
          <a:ln cap="flat" w="95250">
            <a:solidFill>
              <a:srgbClr val="02244E"/>
            </a:solidFill>
            <a:prstDash val="solid"/>
            <a:headEnd type="none" len="sm" w="sm"/>
            <a:tailEnd type="none" len="sm" w="sm"/>
          </a:ln>
        </p:spPr>
      </p:sp>
      <p:sp>
        <p:nvSpPr>
          <p:cNvPr name="AutoShape 5" id="5"/>
          <p:cNvSpPr/>
          <p:nvPr/>
        </p:nvSpPr>
        <p:spPr>
          <a:xfrm>
            <a:off x="3999761" y="5801515"/>
            <a:ext cx="6350237" cy="0"/>
          </a:xfrm>
          <a:prstGeom prst="line">
            <a:avLst/>
          </a:prstGeom>
          <a:ln cap="flat" w="95250">
            <a:solidFill>
              <a:srgbClr val="02244E"/>
            </a:solidFill>
            <a:prstDash val="solid"/>
            <a:headEnd type="none" len="sm" w="sm"/>
            <a:tailEnd type="diamond" len="lg" w="lg"/>
          </a:ln>
        </p:spPr>
      </p:sp>
      <p:sp>
        <p:nvSpPr>
          <p:cNvPr name="AutoShape 6" id="6"/>
          <p:cNvSpPr/>
          <p:nvPr/>
        </p:nvSpPr>
        <p:spPr>
          <a:xfrm>
            <a:off x="3999761" y="7276101"/>
            <a:ext cx="6350237" cy="0"/>
          </a:xfrm>
          <a:prstGeom prst="line">
            <a:avLst/>
          </a:prstGeom>
          <a:ln cap="flat" w="95250">
            <a:solidFill>
              <a:srgbClr val="02244E"/>
            </a:solidFill>
            <a:prstDash val="solid"/>
            <a:headEnd type="none" len="sm" w="sm"/>
            <a:tailEnd type="diamond" len="lg" w="lg"/>
          </a:ln>
        </p:spPr>
      </p:sp>
      <p:sp>
        <p:nvSpPr>
          <p:cNvPr name="TextBox 7" id="7"/>
          <p:cNvSpPr txBox="true"/>
          <p:nvPr/>
        </p:nvSpPr>
        <p:spPr>
          <a:xfrm rot="0">
            <a:off x="6294094" y="990600"/>
            <a:ext cx="5699811"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Relacionamentos</a:t>
            </a:r>
          </a:p>
        </p:txBody>
      </p:sp>
      <p:sp>
        <p:nvSpPr>
          <p:cNvPr name="TextBox 8" id="8"/>
          <p:cNvSpPr txBox="true"/>
          <p:nvPr/>
        </p:nvSpPr>
        <p:spPr>
          <a:xfrm rot="0">
            <a:off x="10578284" y="2609553"/>
            <a:ext cx="2758798"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Herança</a:t>
            </a:r>
          </a:p>
        </p:txBody>
      </p:sp>
      <p:sp>
        <p:nvSpPr>
          <p:cNvPr name="TextBox 9" id="9"/>
          <p:cNvSpPr txBox="true"/>
          <p:nvPr/>
        </p:nvSpPr>
        <p:spPr>
          <a:xfrm rot="0">
            <a:off x="10578284" y="3923371"/>
            <a:ext cx="3723406"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Associação</a:t>
            </a:r>
          </a:p>
        </p:txBody>
      </p:sp>
      <p:sp>
        <p:nvSpPr>
          <p:cNvPr name="TextBox 10" id="10"/>
          <p:cNvSpPr txBox="true"/>
          <p:nvPr/>
        </p:nvSpPr>
        <p:spPr>
          <a:xfrm rot="0">
            <a:off x="10578284" y="5401253"/>
            <a:ext cx="3554369"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Agregação</a:t>
            </a:r>
          </a:p>
        </p:txBody>
      </p:sp>
      <p:sp>
        <p:nvSpPr>
          <p:cNvPr name="TextBox 11" id="11"/>
          <p:cNvSpPr txBox="true"/>
          <p:nvPr/>
        </p:nvSpPr>
        <p:spPr>
          <a:xfrm rot="0">
            <a:off x="10578284" y="6874756"/>
            <a:ext cx="4064343"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Composição</a:t>
            </a:r>
          </a:p>
        </p:txBody>
      </p:sp>
      <p:sp>
        <p:nvSpPr>
          <p:cNvPr name="TextBox 12" id="12"/>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25</a:t>
            </a:r>
          </a:p>
        </p:txBody>
      </p:sp>
    </p:spTree>
  </p:cSld>
  <p:clrMapOvr>
    <a:masterClrMapping/>
  </p:clrMapOvr>
  <p:transition spd="slow">
    <p:cover dir="l"/>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60713" y="1028700"/>
            <a:ext cx="12766573" cy="8761061"/>
          </a:xfrm>
          <a:custGeom>
            <a:avLst/>
            <a:gdLst/>
            <a:ahLst/>
            <a:cxnLst/>
            <a:rect r="r" b="b" t="t" l="l"/>
            <a:pathLst>
              <a:path h="8761061" w="12766573">
                <a:moveTo>
                  <a:pt x="0" y="0"/>
                </a:moveTo>
                <a:lnTo>
                  <a:pt x="12766574" y="0"/>
                </a:lnTo>
                <a:lnTo>
                  <a:pt x="12766574" y="8761061"/>
                </a:lnTo>
                <a:lnTo>
                  <a:pt x="0" y="8761061"/>
                </a:lnTo>
                <a:lnTo>
                  <a:pt x="0" y="0"/>
                </a:lnTo>
                <a:close/>
              </a:path>
            </a:pathLst>
          </a:custGeom>
          <a:blipFill>
            <a:blip r:embed="rId2"/>
            <a:stretch>
              <a:fillRect l="0" t="0" r="0" b="0"/>
            </a:stretch>
          </a:blipFill>
        </p:spPr>
      </p:sp>
      <p:sp>
        <p:nvSpPr>
          <p:cNvPr name="TextBox 3" id="3"/>
          <p:cNvSpPr txBox="true"/>
          <p:nvPr/>
        </p:nvSpPr>
        <p:spPr>
          <a:xfrm rot="0">
            <a:off x="1028700" y="260499"/>
            <a:ext cx="9387972" cy="793750"/>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Diagrama completo</a:t>
            </a:r>
          </a:p>
        </p:txBody>
      </p:sp>
      <p:sp>
        <p:nvSpPr>
          <p:cNvPr name="TextBox 4" id="4"/>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26</a:t>
            </a:r>
          </a:p>
        </p:txBody>
      </p:sp>
    </p:spTree>
  </p:cSld>
  <p:clrMapOvr>
    <a:masterClrMapping/>
  </p:clrMapOvr>
  <p:transition spd="slow">
    <p:cover dir="l"/>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92069" y="7092452"/>
            <a:ext cx="3717139" cy="671978"/>
            <a:chOff x="0" y="0"/>
            <a:chExt cx="979000" cy="176982"/>
          </a:xfrm>
        </p:grpSpPr>
        <p:sp>
          <p:nvSpPr>
            <p:cNvPr name="Freeform 3" id="3"/>
            <p:cNvSpPr/>
            <p:nvPr/>
          </p:nvSpPr>
          <p:spPr>
            <a:xfrm flipH="false" flipV="false" rot="0">
              <a:off x="0" y="0"/>
              <a:ext cx="979000" cy="176982"/>
            </a:xfrm>
            <a:custGeom>
              <a:avLst/>
              <a:gdLst/>
              <a:ahLst/>
              <a:cxnLst/>
              <a:rect r="r" b="b" t="t" l="l"/>
              <a:pathLst>
                <a:path h="176982" w="979000">
                  <a:moveTo>
                    <a:pt x="0" y="0"/>
                  </a:moveTo>
                  <a:lnTo>
                    <a:pt x="979000" y="0"/>
                  </a:lnTo>
                  <a:lnTo>
                    <a:pt x="979000" y="176982"/>
                  </a:lnTo>
                  <a:lnTo>
                    <a:pt x="0" y="176982"/>
                  </a:lnTo>
                  <a:close/>
                </a:path>
              </a:pathLst>
            </a:custGeom>
            <a:solidFill>
              <a:srgbClr val="FFFFFF"/>
            </a:solidFill>
          </p:spPr>
        </p:sp>
        <p:sp>
          <p:nvSpPr>
            <p:cNvPr name="TextBox 4" id="4"/>
            <p:cNvSpPr txBox="true"/>
            <p:nvPr/>
          </p:nvSpPr>
          <p:spPr>
            <a:xfrm>
              <a:off x="0" y="-38100"/>
              <a:ext cx="979000" cy="21508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260499"/>
            <a:ext cx="9387972" cy="793750"/>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Diagrama de classe</a:t>
            </a:r>
          </a:p>
        </p:txBody>
      </p:sp>
      <p:sp>
        <p:nvSpPr>
          <p:cNvPr name="TextBox 6" id="6"/>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27</a:t>
            </a:r>
          </a:p>
        </p:txBody>
      </p:sp>
      <p:sp>
        <p:nvSpPr>
          <p:cNvPr name="Freeform 7" id="7"/>
          <p:cNvSpPr/>
          <p:nvPr/>
        </p:nvSpPr>
        <p:spPr>
          <a:xfrm flipH="false" flipV="false" rot="0">
            <a:off x="1028700" y="1894448"/>
            <a:ext cx="16230600" cy="5869983"/>
          </a:xfrm>
          <a:custGeom>
            <a:avLst/>
            <a:gdLst/>
            <a:ahLst/>
            <a:cxnLst/>
            <a:rect r="r" b="b" t="t" l="l"/>
            <a:pathLst>
              <a:path h="5869983" w="16230600">
                <a:moveTo>
                  <a:pt x="0" y="0"/>
                </a:moveTo>
                <a:lnTo>
                  <a:pt x="16230600" y="0"/>
                </a:lnTo>
                <a:lnTo>
                  <a:pt x="16230600" y="5869982"/>
                </a:lnTo>
                <a:lnTo>
                  <a:pt x="0" y="5869982"/>
                </a:lnTo>
                <a:lnTo>
                  <a:pt x="0" y="0"/>
                </a:lnTo>
                <a:close/>
              </a:path>
            </a:pathLst>
          </a:custGeom>
          <a:blipFill>
            <a:blip r:embed="rId2"/>
            <a:stretch>
              <a:fillRect l="0" t="0" r="0" b="-89749"/>
            </a:stretch>
          </a:blipFill>
        </p:spPr>
      </p:sp>
    </p:spTree>
  </p:cSld>
  <p:clrMapOvr>
    <a:masterClrMapping/>
  </p:clrMapOvr>
  <p:transition spd="slow">
    <p:cover dir="l"/>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9387972" cy="793750"/>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Diagrama de classe</a:t>
            </a:r>
          </a:p>
        </p:txBody>
      </p:sp>
      <p:sp>
        <p:nvSpPr>
          <p:cNvPr name="TextBox 3" id="3"/>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28</a:t>
            </a:r>
          </a:p>
        </p:txBody>
      </p:sp>
      <p:grpSp>
        <p:nvGrpSpPr>
          <p:cNvPr name="Group 4" id="4"/>
          <p:cNvGrpSpPr/>
          <p:nvPr/>
        </p:nvGrpSpPr>
        <p:grpSpPr>
          <a:xfrm rot="0">
            <a:off x="11169949" y="1888616"/>
            <a:ext cx="5860722" cy="1264884"/>
            <a:chOff x="0" y="0"/>
            <a:chExt cx="1543565" cy="333138"/>
          </a:xfrm>
        </p:grpSpPr>
        <p:sp>
          <p:nvSpPr>
            <p:cNvPr name="Freeform 5" id="5"/>
            <p:cNvSpPr/>
            <p:nvPr/>
          </p:nvSpPr>
          <p:spPr>
            <a:xfrm flipH="false" flipV="false" rot="0">
              <a:off x="0" y="0"/>
              <a:ext cx="1543565" cy="333138"/>
            </a:xfrm>
            <a:custGeom>
              <a:avLst/>
              <a:gdLst/>
              <a:ahLst/>
              <a:cxnLst/>
              <a:rect r="r" b="b" t="t" l="l"/>
              <a:pathLst>
                <a:path h="333138" w="1543565">
                  <a:moveTo>
                    <a:pt x="0" y="0"/>
                  </a:moveTo>
                  <a:lnTo>
                    <a:pt x="1543565" y="0"/>
                  </a:lnTo>
                  <a:lnTo>
                    <a:pt x="1543565" y="333138"/>
                  </a:lnTo>
                  <a:lnTo>
                    <a:pt x="0" y="333138"/>
                  </a:lnTo>
                  <a:close/>
                </a:path>
              </a:pathLst>
            </a:custGeom>
            <a:solidFill>
              <a:srgbClr val="FFFFFF"/>
            </a:solidFill>
          </p:spPr>
        </p:sp>
        <p:sp>
          <p:nvSpPr>
            <p:cNvPr name="TextBox 6" id="6"/>
            <p:cNvSpPr txBox="true"/>
            <p:nvPr/>
          </p:nvSpPr>
          <p:spPr>
            <a:xfrm>
              <a:off x="0" y="-38100"/>
              <a:ext cx="1543565" cy="37123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28700" y="1358104"/>
            <a:ext cx="16230600" cy="7570793"/>
          </a:xfrm>
          <a:custGeom>
            <a:avLst/>
            <a:gdLst/>
            <a:ahLst/>
            <a:cxnLst/>
            <a:rect r="r" b="b" t="t" l="l"/>
            <a:pathLst>
              <a:path h="7570793" w="16230600">
                <a:moveTo>
                  <a:pt x="0" y="0"/>
                </a:moveTo>
                <a:lnTo>
                  <a:pt x="16230600" y="0"/>
                </a:lnTo>
                <a:lnTo>
                  <a:pt x="16230600" y="7570792"/>
                </a:lnTo>
                <a:lnTo>
                  <a:pt x="0" y="7570792"/>
                </a:lnTo>
                <a:lnTo>
                  <a:pt x="0" y="0"/>
                </a:lnTo>
                <a:close/>
              </a:path>
            </a:pathLst>
          </a:custGeom>
          <a:blipFill>
            <a:blip r:embed="rId2"/>
            <a:stretch>
              <a:fillRect l="0" t="-47121" r="0" b="0"/>
            </a:stretch>
          </a:blipFill>
        </p:spPr>
      </p:sp>
    </p:spTree>
  </p:cSld>
  <p:clrMapOvr>
    <a:masterClrMapping/>
  </p:clrMapOvr>
  <p:transition spd="slow">
    <p:cover dir="l"/>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9256" y="-259256"/>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13154" y="3381498"/>
            <a:ext cx="12461691" cy="3447803"/>
          </a:xfrm>
          <a:prstGeom prst="rect">
            <a:avLst/>
          </a:prstGeom>
        </p:spPr>
        <p:txBody>
          <a:bodyPr anchor="t" rtlCol="false" tIns="0" lIns="0" bIns="0" rIns="0">
            <a:spAutoFit/>
          </a:bodyPr>
          <a:lstStyle/>
          <a:p>
            <a:pPr algn="ctr" marL="0" indent="0" lvl="0">
              <a:lnSpc>
                <a:spcPts val="13163"/>
              </a:lnSpc>
              <a:spcBef>
                <a:spcPct val="0"/>
              </a:spcBef>
            </a:pPr>
            <a:r>
              <a:rPr lang="en-US" b="true" sz="11155" spc="44">
                <a:solidFill>
                  <a:srgbClr val="3567A1"/>
                </a:solidFill>
                <a:latin typeface="Poppins Heavy"/>
                <a:ea typeface="Poppins Heavy"/>
                <a:cs typeface="Poppins Heavy"/>
                <a:sym typeface="Poppins Heavy"/>
              </a:rPr>
              <a:t>Diagramas de atividade</a:t>
            </a:r>
          </a:p>
        </p:txBody>
      </p:sp>
      <p:sp>
        <p:nvSpPr>
          <p:cNvPr name="Freeform 4" id="4"/>
          <p:cNvSpPr/>
          <p:nvPr/>
        </p:nvSpPr>
        <p:spPr>
          <a:xfrm flipH="false" flipV="false" rot="0">
            <a:off x="15971344" y="-259256"/>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9256" y="7970344"/>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29</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6949" y="4660476"/>
            <a:ext cx="19044949" cy="6062327"/>
            <a:chOff x="0" y="0"/>
            <a:chExt cx="5015954" cy="1596662"/>
          </a:xfrm>
        </p:grpSpPr>
        <p:sp>
          <p:nvSpPr>
            <p:cNvPr name="Freeform 3" id="3"/>
            <p:cNvSpPr/>
            <p:nvPr/>
          </p:nvSpPr>
          <p:spPr>
            <a:xfrm flipH="false" flipV="false" rot="0">
              <a:off x="0" y="0"/>
              <a:ext cx="5015954" cy="1596662"/>
            </a:xfrm>
            <a:custGeom>
              <a:avLst/>
              <a:gdLst/>
              <a:ahLst/>
              <a:cxnLst/>
              <a:rect r="r" b="b" t="t" l="l"/>
              <a:pathLst>
                <a:path h="1596662" w="5015954">
                  <a:moveTo>
                    <a:pt x="0" y="0"/>
                  </a:moveTo>
                  <a:lnTo>
                    <a:pt x="5015954" y="0"/>
                  </a:lnTo>
                  <a:lnTo>
                    <a:pt x="5015954" y="1596662"/>
                  </a:lnTo>
                  <a:lnTo>
                    <a:pt x="0" y="1596662"/>
                  </a:lnTo>
                  <a:close/>
                </a:path>
              </a:pathLst>
            </a:custGeom>
            <a:solidFill>
              <a:srgbClr val="02244E"/>
            </a:solidFill>
          </p:spPr>
        </p:sp>
        <p:sp>
          <p:nvSpPr>
            <p:cNvPr name="TextBox 4" id="4"/>
            <p:cNvSpPr txBox="true"/>
            <p:nvPr/>
          </p:nvSpPr>
          <p:spPr>
            <a:xfrm>
              <a:off x="0" y="-38100"/>
              <a:ext cx="5015954" cy="163476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2392427"/>
            <a:ext cx="4256431"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Quem somos</a:t>
            </a:r>
          </a:p>
        </p:txBody>
      </p:sp>
      <p:sp>
        <p:nvSpPr>
          <p:cNvPr name="TextBox 6" id="6"/>
          <p:cNvSpPr txBox="true"/>
          <p:nvPr/>
        </p:nvSpPr>
        <p:spPr>
          <a:xfrm rot="0">
            <a:off x="5689023" y="1695457"/>
            <a:ext cx="11570277" cy="1422516"/>
          </a:xfrm>
          <a:prstGeom prst="rect">
            <a:avLst/>
          </a:prstGeom>
        </p:spPr>
        <p:txBody>
          <a:bodyPr anchor="t" rtlCol="false" tIns="0" lIns="0" bIns="0" rIns="0">
            <a:spAutoFit/>
          </a:bodyPr>
          <a:lstStyle/>
          <a:p>
            <a:pPr algn="just">
              <a:lnSpc>
                <a:spcPts val="3809"/>
              </a:lnSpc>
            </a:pPr>
            <a:r>
              <a:rPr lang="en-US" sz="2721" b="true">
                <a:solidFill>
                  <a:srgbClr val="5B89BD"/>
                </a:solidFill>
                <a:latin typeface="Sarabun Semi-Bold"/>
                <a:ea typeface="Sarabun Semi-Bold"/>
                <a:cs typeface="Sarabun Semi-Bold"/>
                <a:sym typeface="Sarabun Semi-Bold"/>
              </a:rPr>
              <a:t>A Pixel Forge é uma empresa de desenvolvimento de software que transforma ideias em soluções digitais inovadoras. Com foco em qualidade e personalização.</a:t>
            </a:r>
          </a:p>
        </p:txBody>
      </p:sp>
      <p:sp>
        <p:nvSpPr>
          <p:cNvPr name="TextBox 7" id="7"/>
          <p:cNvSpPr txBox="true"/>
          <p:nvPr/>
        </p:nvSpPr>
        <p:spPr>
          <a:xfrm rot="0">
            <a:off x="1076371" y="5646182"/>
            <a:ext cx="2361375" cy="474345"/>
          </a:xfrm>
          <a:prstGeom prst="rect">
            <a:avLst/>
          </a:prstGeom>
        </p:spPr>
        <p:txBody>
          <a:bodyPr anchor="t" rtlCol="false" tIns="0" lIns="0" bIns="0" rIns="0">
            <a:spAutoFit/>
          </a:bodyPr>
          <a:lstStyle/>
          <a:p>
            <a:pPr algn="just">
              <a:lnSpc>
                <a:spcPts val="3540"/>
              </a:lnSpc>
              <a:spcBef>
                <a:spcPct val="0"/>
              </a:spcBef>
            </a:pPr>
            <a:r>
              <a:rPr lang="en-US" b="true" sz="3000" spc="12">
                <a:solidFill>
                  <a:srgbClr val="8EAED4"/>
                </a:solidFill>
                <a:latin typeface="Poppins Heavy"/>
                <a:ea typeface="Poppins Heavy"/>
                <a:cs typeface="Poppins Heavy"/>
                <a:sym typeface="Poppins Heavy"/>
              </a:rPr>
              <a:t>MISSÃO</a:t>
            </a:r>
          </a:p>
        </p:txBody>
      </p:sp>
      <p:sp>
        <p:nvSpPr>
          <p:cNvPr name="TextBox 8" id="8"/>
          <p:cNvSpPr txBox="true"/>
          <p:nvPr/>
        </p:nvSpPr>
        <p:spPr>
          <a:xfrm rot="0">
            <a:off x="7053770" y="5646182"/>
            <a:ext cx="2361375" cy="474345"/>
          </a:xfrm>
          <a:prstGeom prst="rect">
            <a:avLst/>
          </a:prstGeom>
        </p:spPr>
        <p:txBody>
          <a:bodyPr anchor="t" rtlCol="false" tIns="0" lIns="0" bIns="0" rIns="0">
            <a:spAutoFit/>
          </a:bodyPr>
          <a:lstStyle/>
          <a:p>
            <a:pPr algn="l">
              <a:lnSpc>
                <a:spcPts val="3540"/>
              </a:lnSpc>
              <a:spcBef>
                <a:spcPct val="0"/>
              </a:spcBef>
            </a:pPr>
            <a:r>
              <a:rPr lang="en-US" b="true" sz="3000" spc="12">
                <a:solidFill>
                  <a:srgbClr val="8EAED4"/>
                </a:solidFill>
                <a:latin typeface="Poppins Heavy"/>
                <a:ea typeface="Poppins Heavy"/>
                <a:cs typeface="Poppins Heavy"/>
                <a:sym typeface="Poppins Heavy"/>
              </a:rPr>
              <a:t>VISÃO</a:t>
            </a:r>
          </a:p>
        </p:txBody>
      </p:sp>
      <p:sp>
        <p:nvSpPr>
          <p:cNvPr name="TextBox 9" id="9"/>
          <p:cNvSpPr txBox="true"/>
          <p:nvPr/>
        </p:nvSpPr>
        <p:spPr>
          <a:xfrm rot="0">
            <a:off x="12954574" y="5646182"/>
            <a:ext cx="3695130" cy="474345"/>
          </a:xfrm>
          <a:prstGeom prst="rect">
            <a:avLst/>
          </a:prstGeom>
        </p:spPr>
        <p:txBody>
          <a:bodyPr anchor="t" rtlCol="false" tIns="0" lIns="0" bIns="0" rIns="0">
            <a:spAutoFit/>
          </a:bodyPr>
          <a:lstStyle/>
          <a:p>
            <a:pPr algn="l">
              <a:lnSpc>
                <a:spcPts val="3540"/>
              </a:lnSpc>
            </a:pPr>
            <a:r>
              <a:rPr lang="en-US" b="true" sz="3000" spc="12">
                <a:solidFill>
                  <a:srgbClr val="8EAED4"/>
                </a:solidFill>
                <a:latin typeface="Poppins Heavy"/>
                <a:ea typeface="Poppins Heavy"/>
                <a:cs typeface="Poppins Heavy"/>
                <a:sym typeface="Poppins Heavy"/>
              </a:rPr>
              <a:t>PRINCÍPIOS</a:t>
            </a:r>
          </a:p>
        </p:txBody>
      </p:sp>
      <p:sp>
        <p:nvSpPr>
          <p:cNvPr name="TextBox 10" id="10"/>
          <p:cNvSpPr txBox="true"/>
          <p:nvPr/>
        </p:nvSpPr>
        <p:spPr>
          <a:xfrm rot="0">
            <a:off x="1076371" y="6400893"/>
            <a:ext cx="4208759" cy="3051175"/>
          </a:xfrm>
          <a:prstGeom prst="rect">
            <a:avLst/>
          </a:prstGeom>
        </p:spPr>
        <p:txBody>
          <a:bodyPr anchor="t" rtlCol="false" tIns="0" lIns="0" bIns="0" rIns="0">
            <a:spAutoFit/>
          </a:bodyPr>
          <a:lstStyle/>
          <a:p>
            <a:pPr algn="just">
              <a:lnSpc>
                <a:spcPts val="3499"/>
              </a:lnSpc>
            </a:pPr>
            <a:r>
              <a:rPr lang="en-US" sz="2499" b="true">
                <a:solidFill>
                  <a:srgbClr val="FFFFFF"/>
                </a:solidFill>
                <a:latin typeface="Sarabun Semi-Bold"/>
                <a:ea typeface="Sarabun Semi-Bold"/>
                <a:cs typeface="Sarabun Semi-Bold"/>
                <a:sym typeface="Sarabun Semi-Bold"/>
              </a:rPr>
              <a:t>Desenvolver softwares que simplifiquem processos, inspirem inovação e entreguem valor real aos nossos clientes, transformando desafios em oportunidades digitais.</a:t>
            </a:r>
          </a:p>
        </p:txBody>
      </p:sp>
      <p:sp>
        <p:nvSpPr>
          <p:cNvPr name="TextBox 11" id="11"/>
          <p:cNvSpPr txBox="true"/>
          <p:nvPr/>
        </p:nvSpPr>
        <p:spPr>
          <a:xfrm rot="0">
            <a:off x="7053770" y="6400893"/>
            <a:ext cx="4083574" cy="2174875"/>
          </a:xfrm>
          <a:prstGeom prst="rect">
            <a:avLst/>
          </a:prstGeom>
        </p:spPr>
        <p:txBody>
          <a:bodyPr anchor="t" rtlCol="false" tIns="0" lIns="0" bIns="0" rIns="0">
            <a:spAutoFit/>
          </a:bodyPr>
          <a:lstStyle/>
          <a:p>
            <a:pPr algn="just">
              <a:lnSpc>
                <a:spcPts val="3499"/>
              </a:lnSpc>
            </a:pPr>
            <a:r>
              <a:rPr lang="en-US" sz="2499" b="true">
                <a:solidFill>
                  <a:srgbClr val="FFFFFF"/>
                </a:solidFill>
                <a:latin typeface="Sarabun Semi-Bold"/>
                <a:ea typeface="Sarabun Semi-Bold"/>
                <a:cs typeface="Sarabun Semi-Bold"/>
                <a:sym typeface="Sarabun Semi-Bold"/>
              </a:rPr>
              <a:t>Ser uma referência global em inovação e desenvolvimento de software, impulsionando o sucesso de nossos clientes.</a:t>
            </a:r>
          </a:p>
        </p:txBody>
      </p:sp>
      <p:sp>
        <p:nvSpPr>
          <p:cNvPr name="TextBox 12" id="12"/>
          <p:cNvSpPr txBox="true"/>
          <p:nvPr/>
        </p:nvSpPr>
        <p:spPr>
          <a:xfrm rot="0">
            <a:off x="12954574" y="6400893"/>
            <a:ext cx="4304726" cy="3489325"/>
          </a:xfrm>
          <a:prstGeom prst="rect">
            <a:avLst/>
          </a:prstGeom>
        </p:spPr>
        <p:txBody>
          <a:bodyPr anchor="t" rtlCol="false" tIns="0" lIns="0" bIns="0" rIns="0">
            <a:spAutoFit/>
          </a:bodyPr>
          <a:lstStyle/>
          <a:p>
            <a:pPr algn="just">
              <a:lnSpc>
                <a:spcPts val="3499"/>
              </a:lnSpc>
            </a:pPr>
            <a:r>
              <a:rPr lang="en-US" sz="2499" b="true">
                <a:solidFill>
                  <a:srgbClr val="FFFFFF"/>
                </a:solidFill>
                <a:latin typeface="Sarabun Semi-Bold"/>
                <a:ea typeface="Sarabun Semi-Bold"/>
                <a:cs typeface="Sarabun Semi-Bold"/>
                <a:sym typeface="Sarabun Semi-Bold"/>
              </a:rPr>
              <a:t>Prezamos pela inovação, excelência e colaboração, sempre atuando com ética e foco no cliente. Buscamos soluções personalizadas que agreguem valor e acompanhem as demandas do mercado tecnológico.</a:t>
            </a:r>
          </a:p>
        </p:txBody>
      </p:sp>
      <p:sp>
        <p:nvSpPr>
          <p:cNvPr name="Freeform 13" id="13"/>
          <p:cNvSpPr/>
          <p:nvPr/>
        </p:nvSpPr>
        <p:spPr>
          <a:xfrm flipH="false" flipV="false" rot="0">
            <a:off x="2209240" y="487504"/>
            <a:ext cx="1943023" cy="1943023"/>
          </a:xfrm>
          <a:custGeom>
            <a:avLst/>
            <a:gdLst/>
            <a:ahLst/>
            <a:cxnLst/>
            <a:rect r="r" b="b" t="t" l="l"/>
            <a:pathLst>
              <a:path h="1943023" w="1943023">
                <a:moveTo>
                  <a:pt x="0" y="0"/>
                </a:moveTo>
                <a:lnTo>
                  <a:pt x="1943023" y="0"/>
                </a:lnTo>
                <a:lnTo>
                  <a:pt x="1943023" y="1943023"/>
                </a:lnTo>
                <a:lnTo>
                  <a:pt x="0" y="1943023"/>
                </a:lnTo>
                <a:lnTo>
                  <a:pt x="0" y="0"/>
                </a:lnTo>
                <a:close/>
              </a:path>
            </a:pathLst>
          </a:custGeom>
          <a:blipFill>
            <a:blip r:embed="rId2"/>
            <a:stretch>
              <a:fillRect l="0" t="0" r="0" b="0"/>
            </a:stretch>
          </a:blipFill>
        </p:spPr>
      </p:sp>
      <p:sp>
        <p:nvSpPr>
          <p:cNvPr name="TextBox 14" id="14"/>
          <p:cNvSpPr txBox="true"/>
          <p:nvPr/>
        </p:nvSpPr>
        <p:spPr>
          <a:xfrm rot="0">
            <a:off x="17693327" y="9413968"/>
            <a:ext cx="313862"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a:t>
            </a:r>
          </a:p>
        </p:txBody>
      </p:sp>
    </p:spTree>
  </p:cSld>
  <p:clrMapOvr>
    <a:masterClrMapping/>
  </p:clrMapOvr>
  <p:transition spd="slow">
    <p:fade/>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96275" y="3224863"/>
            <a:ext cx="2185561" cy="2185561"/>
          </a:xfrm>
          <a:custGeom>
            <a:avLst/>
            <a:gdLst/>
            <a:ahLst/>
            <a:cxnLst/>
            <a:rect r="r" b="b" t="t" l="l"/>
            <a:pathLst>
              <a:path h="2185561" w="2185561">
                <a:moveTo>
                  <a:pt x="0" y="0"/>
                </a:moveTo>
                <a:lnTo>
                  <a:pt x="2185562" y="0"/>
                </a:lnTo>
                <a:lnTo>
                  <a:pt x="2185562" y="2185561"/>
                </a:lnTo>
                <a:lnTo>
                  <a:pt x="0" y="21855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06163" y="3224863"/>
            <a:ext cx="2185561" cy="2185561"/>
          </a:xfrm>
          <a:custGeom>
            <a:avLst/>
            <a:gdLst/>
            <a:ahLst/>
            <a:cxnLst/>
            <a:rect r="r" b="b" t="t" l="l"/>
            <a:pathLst>
              <a:path h="2185561" w="2185561">
                <a:moveTo>
                  <a:pt x="0" y="0"/>
                </a:moveTo>
                <a:lnTo>
                  <a:pt x="2185562" y="0"/>
                </a:lnTo>
                <a:lnTo>
                  <a:pt x="2185562" y="2185561"/>
                </a:lnTo>
                <a:lnTo>
                  <a:pt x="0" y="21855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176003" y="7777508"/>
            <a:ext cx="1148878" cy="114887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244E"/>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6576618" y="7777508"/>
            <a:ext cx="2000913" cy="1148878"/>
            <a:chOff x="0" y="0"/>
            <a:chExt cx="526989" cy="302585"/>
          </a:xfrm>
        </p:grpSpPr>
        <p:sp>
          <p:nvSpPr>
            <p:cNvPr name="Freeform 8" id="8"/>
            <p:cNvSpPr/>
            <p:nvPr/>
          </p:nvSpPr>
          <p:spPr>
            <a:xfrm flipH="false" flipV="false" rot="0">
              <a:off x="0" y="0"/>
              <a:ext cx="526989" cy="302585"/>
            </a:xfrm>
            <a:custGeom>
              <a:avLst/>
              <a:gdLst/>
              <a:ahLst/>
              <a:cxnLst/>
              <a:rect r="r" b="b" t="t" l="l"/>
              <a:pathLst>
                <a:path h="302585" w="526989">
                  <a:moveTo>
                    <a:pt x="151293" y="0"/>
                  </a:moveTo>
                  <a:lnTo>
                    <a:pt x="375697" y="0"/>
                  </a:lnTo>
                  <a:cubicBezTo>
                    <a:pt x="459253" y="0"/>
                    <a:pt x="526989" y="67736"/>
                    <a:pt x="526989" y="151293"/>
                  </a:cubicBezTo>
                  <a:lnTo>
                    <a:pt x="526989" y="151293"/>
                  </a:lnTo>
                  <a:cubicBezTo>
                    <a:pt x="526989" y="234849"/>
                    <a:pt x="459253" y="302585"/>
                    <a:pt x="375697" y="302585"/>
                  </a:cubicBezTo>
                  <a:lnTo>
                    <a:pt x="151293" y="302585"/>
                  </a:lnTo>
                  <a:cubicBezTo>
                    <a:pt x="67736" y="302585"/>
                    <a:pt x="0" y="234849"/>
                    <a:pt x="0" y="151293"/>
                  </a:cubicBezTo>
                  <a:lnTo>
                    <a:pt x="0" y="151293"/>
                  </a:lnTo>
                  <a:cubicBezTo>
                    <a:pt x="0" y="67736"/>
                    <a:pt x="67736" y="0"/>
                    <a:pt x="151293" y="0"/>
                  </a:cubicBezTo>
                  <a:close/>
                </a:path>
              </a:pathLst>
            </a:custGeom>
            <a:solidFill>
              <a:srgbClr val="FFFFFF"/>
            </a:solidFill>
            <a:ln w="38100" cap="rnd">
              <a:solidFill>
                <a:srgbClr val="02244E"/>
              </a:solidFill>
              <a:prstDash val="solid"/>
              <a:round/>
            </a:ln>
          </p:spPr>
        </p:sp>
        <p:sp>
          <p:nvSpPr>
            <p:cNvPr name="TextBox 9" id="9"/>
            <p:cNvSpPr txBox="true"/>
            <p:nvPr/>
          </p:nvSpPr>
          <p:spPr>
            <a:xfrm>
              <a:off x="0" y="-38100"/>
              <a:ext cx="526989" cy="34068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8825181" y="7740782"/>
            <a:ext cx="1185604" cy="118560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a:ln w="38100" cap="sq">
              <a:solidFill>
                <a:srgbClr val="02244E"/>
              </a:solidFill>
              <a:prstDash val="solid"/>
              <a:miter/>
            </a:ln>
          </p:spPr>
        </p:sp>
        <p:sp>
          <p:nvSpPr>
            <p:cNvPr name="TextBox 12" id="12"/>
            <p:cNvSpPr txBox="true"/>
            <p:nvPr/>
          </p:nvSpPr>
          <p:spPr>
            <a:xfrm>
              <a:off x="139700" y="101600"/>
              <a:ext cx="533400" cy="571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5256155" y="981075"/>
            <a:ext cx="7775690" cy="2151396"/>
          </a:xfrm>
          <a:prstGeom prst="rect">
            <a:avLst/>
          </a:prstGeom>
        </p:spPr>
        <p:txBody>
          <a:bodyPr anchor="t" rtlCol="false" tIns="0" lIns="0" bIns="0" rIns="0">
            <a:spAutoFit/>
          </a:bodyPr>
          <a:lstStyle/>
          <a:p>
            <a:pPr algn="ctr" marL="0" indent="0" lvl="0">
              <a:lnSpc>
                <a:spcPts val="8213"/>
              </a:lnSpc>
              <a:spcBef>
                <a:spcPct val="0"/>
              </a:spcBef>
            </a:pPr>
            <a:r>
              <a:rPr lang="en-US" b="true" sz="6960" spc="27">
                <a:solidFill>
                  <a:srgbClr val="3567A1"/>
                </a:solidFill>
                <a:latin typeface="Poppins Heavy"/>
                <a:ea typeface="Poppins Heavy"/>
                <a:cs typeface="Poppins Heavy"/>
                <a:sym typeface="Poppins Heavy"/>
              </a:rPr>
              <a:t>Diagramas de atividade</a:t>
            </a:r>
          </a:p>
        </p:txBody>
      </p:sp>
      <p:sp>
        <p:nvSpPr>
          <p:cNvPr name="TextBox 14" id="14"/>
          <p:cNvSpPr txBox="true"/>
          <p:nvPr/>
        </p:nvSpPr>
        <p:spPr>
          <a:xfrm rot="0">
            <a:off x="4273195" y="3296804"/>
            <a:ext cx="9742468" cy="21136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É uma ferramenta visual que representa, de forma clara, o passo a passo de um processo ou sistema. Ele ajuda a entender a sequência de tarefas, identificar quem realiza cada etapa e visualizar fluxos complexos.</a:t>
            </a:r>
          </a:p>
        </p:txBody>
      </p:sp>
      <p:sp>
        <p:nvSpPr>
          <p:cNvPr name="TextBox 15" id="15"/>
          <p:cNvSpPr txBox="true"/>
          <p:nvPr/>
        </p:nvSpPr>
        <p:spPr>
          <a:xfrm rot="0">
            <a:off x="3698767" y="5553299"/>
            <a:ext cx="10890466" cy="1796181"/>
          </a:xfrm>
          <a:prstGeom prst="rect">
            <a:avLst/>
          </a:prstGeom>
        </p:spPr>
        <p:txBody>
          <a:bodyPr anchor="t" rtlCol="false" tIns="0" lIns="0" bIns="0" rIns="0">
            <a:spAutoFit/>
          </a:bodyPr>
          <a:lstStyle/>
          <a:p>
            <a:pPr algn="ctr" marL="0" indent="0" lvl="0">
              <a:lnSpc>
                <a:spcPts val="6864"/>
              </a:lnSpc>
              <a:spcBef>
                <a:spcPct val="0"/>
              </a:spcBef>
            </a:pPr>
            <a:r>
              <a:rPr lang="en-US" b="true" sz="5817" spc="23">
                <a:solidFill>
                  <a:srgbClr val="3567A1"/>
                </a:solidFill>
                <a:latin typeface="Poppins Heavy"/>
                <a:ea typeface="Poppins Heavy"/>
                <a:cs typeface="Poppins Heavy"/>
                <a:sym typeface="Poppins Heavy"/>
              </a:rPr>
              <a:t>Os principais elementos são</a:t>
            </a:r>
          </a:p>
        </p:txBody>
      </p:sp>
      <p:grpSp>
        <p:nvGrpSpPr>
          <p:cNvPr name="Group 16" id="16"/>
          <p:cNvGrpSpPr/>
          <p:nvPr/>
        </p:nvGrpSpPr>
        <p:grpSpPr>
          <a:xfrm rot="0">
            <a:off x="10258435" y="7777508"/>
            <a:ext cx="1002144" cy="1002144"/>
            <a:chOff x="0" y="0"/>
            <a:chExt cx="1336193" cy="1336193"/>
          </a:xfrm>
        </p:grpSpPr>
        <p:grpSp>
          <p:nvGrpSpPr>
            <p:cNvPr name="Group 17" id="17"/>
            <p:cNvGrpSpPr/>
            <p:nvPr/>
          </p:nvGrpSpPr>
          <p:grpSpPr>
            <a:xfrm rot="0">
              <a:off x="122306" y="122306"/>
              <a:ext cx="1091580" cy="109158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244E"/>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0" y="0"/>
              <a:ext cx="1336193" cy="133619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2244E"/>
                </a:solid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AutoShape 23" id="23"/>
          <p:cNvSpPr/>
          <p:nvPr/>
        </p:nvSpPr>
        <p:spPr>
          <a:xfrm>
            <a:off x="11508229" y="8314534"/>
            <a:ext cx="1604627" cy="0"/>
          </a:xfrm>
          <a:prstGeom prst="line">
            <a:avLst/>
          </a:prstGeom>
          <a:ln cap="flat" w="38100">
            <a:solidFill>
              <a:srgbClr val="02244E"/>
            </a:solidFill>
            <a:prstDash val="solid"/>
            <a:headEnd type="none" len="sm" w="sm"/>
            <a:tailEnd type="arrow" len="sm" w="med"/>
          </a:ln>
        </p:spPr>
      </p:sp>
      <p:sp>
        <p:nvSpPr>
          <p:cNvPr name="TextBox 24" id="24"/>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30</a:t>
            </a:r>
          </a:p>
        </p:txBody>
      </p:sp>
    </p:spTree>
  </p:cSld>
  <p:clrMapOvr>
    <a:masterClrMapping/>
  </p:clrMapOvr>
  <p:transition spd="slow">
    <p:fade/>
  </p:transition>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231207" y="1700922"/>
            <a:ext cx="1148878" cy="11488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244E"/>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05189" y="3526076"/>
            <a:ext cx="2000913" cy="1148878"/>
            <a:chOff x="0" y="0"/>
            <a:chExt cx="526989" cy="302585"/>
          </a:xfrm>
        </p:grpSpPr>
        <p:sp>
          <p:nvSpPr>
            <p:cNvPr name="Freeform 6" id="6"/>
            <p:cNvSpPr/>
            <p:nvPr/>
          </p:nvSpPr>
          <p:spPr>
            <a:xfrm flipH="false" flipV="false" rot="0">
              <a:off x="0" y="0"/>
              <a:ext cx="526989" cy="302585"/>
            </a:xfrm>
            <a:custGeom>
              <a:avLst/>
              <a:gdLst/>
              <a:ahLst/>
              <a:cxnLst/>
              <a:rect r="r" b="b" t="t" l="l"/>
              <a:pathLst>
                <a:path h="302585" w="526989">
                  <a:moveTo>
                    <a:pt x="151293" y="0"/>
                  </a:moveTo>
                  <a:lnTo>
                    <a:pt x="375697" y="0"/>
                  </a:lnTo>
                  <a:cubicBezTo>
                    <a:pt x="459253" y="0"/>
                    <a:pt x="526989" y="67736"/>
                    <a:pt x="526989" y="151293"/>
                  </a:cubicBezTo>
                  <a:lnTo>
                    <a:pt x="526989" y="151293"/>
                  </a:lnTo>
                  <a:cubicBezTo>
                    <a:pt x="526989" y="234849"/>
                    <a:pt x="459253" y="302585"/>
                    <a:pt x="375697" y="302585"/>
                  </a:cubicBezTo>
                  <a:lnTo>
                    <a:pt x="151293" y="302585"/>
                  </a:lnTo>
                  <a:cubicBezTo>
                    <a:pt x="67736" y="302585"/>
                    <a:pt x="0" y="234849"/>
                    <a:pt x="0" y="151293"/>
                  </a:cubicBezTo>
                  <a:lnTo>
                    <a:pt x="0" y="151293"/>
                  </a:lnTo>
                  <a:cubicBezTo>
                    <a:pt x="0" y="67736"/>
                    <a:pt x="67736" y="0"/>
                    <a:pt x="151293" y="0"/>
                  </a:cubicBezTo>
                  <a:close/>
                </a:path>
              </a:pathLst>
            </a:custGeom>
            <a:solidFill>
              <a:srgbClr val="FFFFFF"/>
            </a:solidFill>
            <a:ln w="38100" cap="rnd">
              <a:solidFill>
                <a:srgbClr val="02244E"/>
              </a:solidFill>
              <a:prstDash val="solid"/>
              <a:round/>
            </a:ln>
          </p:spPr>
        </p:sp>
        <p:sp>
          <p:nvSpPr>
            <p:cNvPr name="TextBox 7" id="7"/>
            <p:cNvSpPr txBox="true"/>
            <p:nvPr/>
          </p:nvSpPr>
          <p:spPr>
            <a:xfrm>
              <a:off x="0" y="-38100"/>
              <a:ext cx="526989" cy="34068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194481" y="5130537"/>
            <a:ext cx="1185604" cy="118560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a:ln w="38100" cap="sq">
              <a:solidFill>
                <a:srgbClr val="02244E"/>
              </a:solidFill>
              <a:prstDash val="solid"/>
              <a:miter/>
            </a:ln>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31207" y="7213108"/>
            <a:ext cx="1002144" cy="1002144"/>
            <a:chOff x="0" y="0"/>
            <a:chExt cx="1336193" cy="1336193"/>
          </a:xfrm>
        </p:grpSpPr>
        <p:grpSp>
          <p:nvGrpSpPr>
            <p:cNvPr name="Group 12" id="12"/>
            <p:cNvGrpSpPr/>
            <p:nvPr/>
          </p:nvGrpSpPr>
          <p:grpSpPr>
            <a:xfrm rot="0">
              <a:off x="122306" y="122306"/>
              <a:ext cx="1091580" cy="109158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244E"/>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0" y="0"/>
              <a:ext cx="1336193" cy="133619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2244E"/>
                </a:solidFill>
                <a:prstDash val="solid"/>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AutoShape 18" id="18"/>
          <p:cNvSpPr/>
          <p:nvPr/>
        </p:nvSpPr>
        <p:spPr>
          <a:xfrm>
            <a:off x="1929965" y="9082024"/>
            <a:ext cx="1604627" cy="0"/>
          </a:xfrm>
          <a:prstGeom prst="line">
            <a:avLst/>
          </a:prstGeom>
          <a:ln cap="flat" w="38100">
            <a:solidFill>
              <a:srgbClr val="02244E"/>
            </a:solidFill>
            <a:prstDash val="solid"/>
            <a:headEnd type="none" len="sm" w="sm"/>
            <a:tailEnd type="arrow" len="sm" w="med"/>
          </a:ln>
        </p:spPr>
      </p:sp>
      <p:sp>
        <p:nvSpPr>
          <p:cNvPr name="TextBox 19" id="19"/>
          <p:cNvSpPr txBox="true"/>
          <p:nvPr/>
        </p:nvSpPr>
        <p:spPr>
          <a:xfrm rot="0">
            <a:off x="1028700" y="264109"/>
            <a:ext cx="3553892"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Elementos</a:t>
            </a:r>
          </a:p>
        </p:txBody>
      </p:sp>
      <p:sp>
        <p:nvSpPr>
          <p:cNvPr name="TextBox 20" id="20"/>
          <p:cNvSpPr txBox="true"/>
          <p:nvPr/>
        </p:nvSpPr>
        <p:spPr>
          <a:xfrm rot="0">
            <a:off x="4182195" y="1662822"/>
            <a:ext cx="3453356"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Início</a:t>
            </a:r>
          </a:p>
        </p:txBody>
      </p:sp>
      <p:sp>
        <p:nvSpPr>
          <p:cNvPr name="TextBox 21" id="21"/>
          <p:cNvSpPr txBox="true"/>
          <p:nvPr/>
        </p:nvSpPr>
        <p:spPr>
          <a:xfrm rot="0">
            <a:off x="4182195" y="2355431"/>
            <a:ext cx="10359397"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Representa o começo de um processo ou fluxo de trabalho.</a:t>
            </a:r>
          </a:p>
        </p:txBody>
      </p:sp>
      <p:sp>
        <p:nvSpPr>
          <p:cNvPr name="TextBox 22" id="22"/>
          <p:cNvSpPr txBox="true"/>
          <p:nvPr/>
        </p:nvSpPr>
        <p:spPr>
          <a:xfrm rot="0">
            <a:off x="4182195" y="3487976"/>
            <a:ext cx="3928807"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Atividade</a:t>
            </a:r>
          </a:p>
        </p:txBody>
      </p:sp>
      <p:sp>
        <p:nvSpPr>
          <p:cNvPr name="TextBox 23" id="23"/>
          <p:cNvSpPr txBox="true"/>
          <p:nvPr/>
        </p:nvSpPr>
        <p:spPr>
          <a:xfrm rot="0">
            <a:off x="4182195" y="4079161"/>
            <a:ext cx="10374045"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Indica as atividades que compõem um processo modelado.</a:t>
            </a:r>
          </a:p>
        </p:txBody>
      </p:sp>
      <p:sp>
        <p:nvSpPr>
          <p:cNvPr name="TextBox 24" id="24"/>
          <p:cNvSpPr txBox="true"/>
          <p:nvPr/>
        </p:nvSpPr>
        <p:spPr>
          <a:xfrm rot="0">
            <a:off x="4182195" y="5092437"/>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Decisão</a:t>
            </a:r>
          </a:p>
        </p:txBody>
      </p:sp>
      <p:sp>
        <p:nvSpPr>
          <p:cNvPr name="TextBox 25" id="25"/>
          <p:cNvSpPr txBox="true"/>
          <p:nvPr/>
        </p:nvSpPr>
        <p:spPr>
          <a:xfrm rot="0">
            <a:off x="4196843" y="5551372"/>
            <a:ext cx="10359397"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Representa uma decisão e sempre tem pelo menos dois caminhos ramificados.</a:t>
            </a:r>
          </a:p>
        </p:txBody>
      </p:sp>
      <p:sp>
        <p:nvSpPr>
          <p:cNvPr name="TextBox 26" id="26"/>
          <p:cNvSpPr txBox="true"/>
          <p:nvPr/>
        </p:nvSpPr>
        <p:spPr>
          <a:xfrm rot="0">
            <a:off x="4196843" y="7093492"/>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Término</a:t>
            </a:r>
          </a:p>
        </p:txBody>
      </p:sp>
      <p:sp>
        <p:nvSpPr>
          <p:cNvPr name="TextBox 27" id="27"/>
          <p:cNvSpPr txBox="true"/>
          <p:nvPr/>
        </p:nvSpPr>
        <p:spPr>
          <a:xfrm rot="0">
            <a:off x="4211490" y="7675152"/>
            <a:ext cx="10359397"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Marca o estado final de uma atividade.</a:t>
            </a:r>
          </a:p>
        </p:txBody>
      </p:sp>
      <p:sp>
        <p:nvSpPr>
          <p:cNvPr name="TextBox 28" id="28"/>
          <p:cNvSpPr txBox="true"/>
          <p:nvPr/>
        </p:nvSpPr>
        <p:spPr>
          <a:xfrm rot="0">
            <a:off x="4182195" y="8462264"/>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Conector</a:t>
            </a:r>
          </a:p>
        </p:txBody>
      </p:sp>
      <p:sp>
        <p:nvSpPr>
          <p:cNvPr name="TextBox 29" id="29"/>
          <p:cNvSpPr txBox="true"/>
          <p:nvPr/>
        </p:nvSpPr>
        <p:spPr>
          <a:xfrm rot="0">
            <a:off x="4182195" y="9043924"/>
            <a:ext cx="10374045"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Mostra o fluxo de direção ou fluxo de controle.</a:t>
            </a:r>
          </a:p>
        </p:txBody>
      </p:sp>
      <p:sp>
        <p:nvSpPr>
          <p:cNvPr name="TextBox 30" id="30"/>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31</a:t>
            </a:r>
          </a:p>
        </p:txBody>
      </p:sp>
    </p:spTree>
  </p:cSld>
  <p:clrMapOvr>
    <a:masterClrMapping/>
  </p:clrMapOvr>
  <p:transition spd="slow">
    <p:fade/>
  </p:transition>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59277" y="1199171"/>
            <a:ext cx="9969445" cy="8761028"/>
          </a:xfrm>
          <a:custGeom>
            <a:avLst/>
            <a:gdLst/>
            <a:ahLst/>
            <a:cxnLst/>
            <a:rect r="r" b="b" t="t" l="l"/>
            <a:pathLst>
              <a:path h="8761028" w="9969445">
                <a:moveTo>
                  <a:pt x="0" y="0"/>
                </a:moveTo>
                <a:lnTo>
                  <a:pt x="9969446" y="0"/>
                </a:lnTo>
                <a:lnTo>
                  <a:pt x="9969446" y="8761028"/>
                </a:lnTo>
                <a:lnTo>
                  <a:pt x="0" y="8761028"/>
                </a:lnTo>
                <a:lnTo>
                  <a:pt x="0" y="0"/>
                </a:lnTo>
                <a:close/>
              </a:path>
            </a:pathLst>
          </a:custGeom>
          <a:blipFill>
            <a:blip r:embed="rId2"/>
            <a:stretch>
              <a:fillRect l="0" t="0" r="0" b="0"/>
            </a:stretch>
          </a:blipFill>
        </p:spPr>
      </p:sp>
      <p:sp>
        <p:nvSpPr>
          <p:cNvPr name="TextBox 3" id="3"/>
          <p:cNvSpPr txBox="true"/>
          <p:nvPr/>
        </p:nvSpPr>
        <p:spPr>
          <a:xfrm rot="0">
            <a:off x="1028700" y="260499"/>
            <a:ext cx="938797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 </a:t>
            </a:r>
            <a:r>
              <a:rPr lang="en-US" b="true" sz="5000" spc="20">
                <a:solidFill>
                  <a:srgbClr val="3567A1"/>
                </a:solidFill>
                <a:latin typeface="Poppins Heavy"/>
                <a:ea typeface="Poppins Heavy"/>
                <a:cs typeface="Poppins Heavy"/>
                <a:sym typeface="Poppins Heavy"/>
              </a:rPr>
              <a:t>Login e cadastro do usuário</a:t>
            </a:r>
          </a:p>
        </p:txBody>
      </p:sp>
      <p:sp>
        <p:nvSpPr>
          <p:cNvPr name="TextBox 4" id="4"/>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32</a:t>
            </a:r>
          </a:p>
        </p:txBody>
      </p:sp>
    </p:spTree>
  </p:cSld>
  <p:clrMapOvr>
    <a:masterClrMapping/>
  </p:clrMapOvr>
  <p:transition spd="slow">
    <p:cover dir="l"/>
  </p:transition>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938797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 </a:t>
            </a:r>
            <a:r>
              <a:rPr lang="en-US" b="true" sz="5000" spc="20">
                <a:solidFill>
                  <a:srgbClr val="3567A1"/>
                </a:solidFill>
                <a:latin typeface="Poppins Heavy"/>
                <a:ea typeface="Poppins Heavy"/>
                <a:cs typeface="Poppins Heavy"/>
                <a:sym typeface="Poppins Heavy"/>
              </a:rPr>
              <a:t>Login e cadastro do usuário</a:t>
            </a:r>
          </a:p>
        </p:txBody>
      </p:sp>
      <p:sp>
        <p:nvSpPr>
          <p:cNvPr name="TextBox 3" id="3"/>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33</a:t>
            </a:r>
          </a:p>
        </p:txBody>
      </p:sp>
      <p:sp>
        <p:nvSpPr>
          <p:cNvPr name="Freeform 4" id="4"/>
          <p:cNvSpPr/>
          <p:nvPr/>
        </p:nvSpPr>
        <p:spPr>
          <a:xfrm flipH="false" flipV="false" rot="0">
            <a:off x="1028700" y="1440652"/>
            <a:ext cx="16230600" cy="7514590"/>
          </a:xfrm>
          <a:custGeom>
            <a:avLst/>
            <a:gdLst/>
            <a:ahLst/>
            <a:cxnLst/>
            <a:rect r="r" b="b" t="t" l="l"/>
            <a:pathLst>
              <a:path h="7514590" w="16230600">
                <a:moveTo>
                  <a:pt x="0" y="0"/>
                </a:moveTo>
                <a:lnTo>
                  <a:pt x="16230600" y="0"/>
                </a:lnTo>
                <a:lnTo>
                  <a:pt x="16230600" y="7514589"/>
                </a:lnTo>
                <a:lnTo>
                  <a:pt x="0" y="7514589"/>
                </a:lnTo>
                <a:lnTo>
                  <a:pt x="0" y="0"/>
                </a:lnTo>
                <a:close/>
              </a:path>
            </a:pathLst>
          </a:custGeom>
          <a:blipFill>
            <a:blip r:embed="rId2"/>
            <a:stretch>
              <a:fillRect l="0" t="0" r="0" b="-89807"/>
            </a:stretch>
          </a:blipFill>
        </p:spPr>
      </p:sp>
    </p:spTree>
  </p:cSld>
  <p:clrMapOvr>
    <a:masterClrMapping/>
  </p:clrMapOvr>
  <p:transition spd="slow">
    <p:cover dir="l"/>
  </p:transition>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938797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 </a:t>
            </a:r>
            <a:r>
              <a:rPr lang="en-US" b="true" sz="5000" spc="20">
                <a:solidFill>
                  <a:srgbClr val="3567A1"/>
                </a:solidFill>
                <a:latin typeface="Poppins Heavy"/>
                <a:ea typeface="Poppins Heavy"/>
                <a:cs typeface="Poppins Heavy"/>
                <a:sym typeface="Poppins Heavy"/>
              </a:rPr>
              <a:t>Login e cadastro do usuário</a:t>
            </a:r>
          </a:p>
        </p:txBody>
      </p:sp>
      <p:sp>
        <p:nvSpPr>
          <p:cNvPr name="TextBox 3" id="3"/>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34</a:t>
            </a:r>
          </a:p>
        </p:txBody>
      </p:sp>
      <p:sp>
        <p:nvSpPr>
          <p:cNvPr name="Freeform 4" id="4"/>
          <p:cNvSpPr/>
          <p:nvPr/>
        </p:nvSpPr>
        <p:spPr>
          <a:xfrm flipH="false" flipV="false" rot="0">
            <a:off x="950675" y="1617649"/>
            <a:ext cx="16386650" cy="7051702"/>
          </a:xfrm>
          <a:custGeom>
            <a:avLst/>
            <a:gdLst/>
            <a:ahLst/>
            <a:cxnLst/>
            <a:rect r="r" b="b" t="t" l="l"/>
            <a:pathLst>
              <a:path h="7051702" w="16386650">
                <a:moveTo>
                  <a:pt x="0" y="0"/>
                </a:moveTo>
                <a:lnTo>
                  <a:pt x="16386650" y="0"/>
                </a:lnTo>
                <a:lnTo>
                  <a:pt x="16386650" y="7051702"/>
                </a:lnTo>
                <a:lnTo>
                  <a:pt x="0" y="7051702"/>
                </a:lnTo>
                <a:lnTo>
                  <a:pt x="0" y="0"/>
                </a:lnTo>
                <a:close/>
              </a:path>
            </a:pathLst>
          </a:custGeom>
          <a:blipFill>
            <a:blip r:embed="rId2"/>
            <a:stretch>
              <a:fillRect l="0" t="-104211" r="0" b="0"/>
            </a:stretch>
          </a:blipFill>
        </p:spPr>
      </p:sp>
    </p:spTree>
  </p:cSld>
  <p:clrMapOvr>
    <a:masterClrMapping/>
  </p:clrMapOvr>
  <p:transition spd="slow">
    <p:cover dir="l"/>
  </p:transition>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50695" y="1082857"/>
            <a:ext cx="8786610" cy="8786610"/>
          </a:xfrm>
          <a:custGeom>
            <a:avLst/>
            <a:gdLst/>
            <a:ahLst/>
            <a:cxnLst/>
            <a:rect r="r" b="b" t="t" l="l"/>
            <a:pathLst>
              <a:path h="8786610" w="8786610">
                <a:moveTo>
                  <a:pt x="0" y="0"/>
                </a:moveTo>
                <a:lnTo>
                  <a:pt x="8786610" y="0"/>
                </a:lnTo>
                <a:lnTo>
                  <a:pt x="8786610" y="8786610"/>
                </a:lnTo>
                <a:lnTo>
                  <a:pt x="0" y="8786610"/>
                </a:lnTo>
                <a:lnTo>
                  <a:pt x="0" y="0"/>
                </a:lnTo>
                <a:close/>
              </a:path>
            </a:pathLst>
          </a:custGeom>
          <a:blipFill>
            <a:blip r:embed="rId2"/>
            <a:stretch>
              <a:fillRect l="0" t="0" r="0" b="0"/>
            </a:stretch>
          </a:blipFill>
        </p:spPr>
      </p:sp>
      <p:sp>
        <p:nvSpPr>
          <p:cNvPr name="TextBox 3" id="3"/>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Planejamento de projetos</a:t>
            </a:r>
          </a:p>
        </p:txBody>
      </p:sp>
      <p:sp>
        <p:nvSpPr>
          <p:cNvPr name="TextBox 4" id="4"/>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35</a:t>
            </a:r>
          </a:p>
        </p:txBody>
      </p:sp>
    </p:spTree>
  </p:cSld>
  <p:clrMapOvr>
    <a:masterClrMapping/>
  </p:clrMapOvr>
  <p:transition spd="slow">
    <p:cover dir="l"/>
  </p:transition>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36</a:t>
            </a:r>
          </a:p>
        </p:txBody>
      </p:sp>
      <p:sp>
        <p:nvSpPr>
          <p:cNvPr name="TextBox 3" id="3"/>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Planejamento de projetos</a:t>
            </a:r>
          </a:p>
        </p:txBody>
      </p:sp>
      <p:sp>
        <p:nvSpPr>
          <p:cNvPr name="Freeform 4" id="4"/>
          <p:cNvSpPr/>
          <p:nvPr/>
        </p:nvSpPr>
        <p:spPr>
          <a:xfrm flipH="false" flipV="false" rot="0">
            <a:off x="2136207" y="1287718"/>
            <a:ext cx="14015587" cy="7711564"/>
          </a:xfrm>
          <a:custGeom>
            <a:avLst/>
            <a:gdLst/>
            <a:ahLst/>
            <a:cxnLst/>
            <a:rect r="r" b="b" t="t" l="l"/>
            <a:pathLst>
              <a:path h="7711564" w="14015587">
                <a:moveTo>
                  <a:pt x="0" y="0"/>
                </a:moveTo>
                <a:lnTo>
                  <a:pt x="14015586" y="0"/>
                </a:lnTo>
                <a:lnTo>
                  <a:pt x="14015586" y="7711564"/>
                </a:lnTo>
                <a:lnTo>
                  <a:pt x="0" y="7711564"/>
                </a:lnTo>
                <a:lnTo>
                  <a:pt x="0" y="0"/>
                </a:lnTo>
                <a:close/>
              </a:path>
            </a:pathLst>
          </a:custGeom>
          <a:blipFill>
            <a:blip r:embed="rId2"/>
            <a:stretch>
              <a:fillRect l="0" t="0" r="0" b="-81747"/>
            </a:stretch>
          </a:blipFill>
        </p:spPr>
      </p:sp>
    </p:spTree>
  </p:cSld>
  <p:clrMapOvr>
    <a:masterClrMapping/>
  </p:clrMapOvr>
  <p:transition spd="slow">
    <p:cover dir="l"/>
  </p:transition>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37</a:t>
            </a:r>
          </a:p>
        </p:txBody>
      </p:sp>
      <p:sp>
        <p:nvSpPr>
          <p:cNvPr name="TextBox 3" id="3"/>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Planejamento de projetos</a:t>
            </a:r>
          </a:p>
        </p:txBody>
      </p:sp>
      <p:sp>
        <p:nvSpPr>
          <p:cNvPr name="Freeform 4" id="4"/>
          <p:cNvSpPr/>
          <p:nvPr/>
        </p:nvSpPr>
        <p:spPr>
          <a:xfrm flipH="false" flipV="false" rot="0">
            <a:off x="1028700" y="1479315"/>
            <a:ext cx="16096292" cy="7328371"/>
          </a:xfrm>
          <a:custGeom>
            <a:avLst/>
            <a:gdLst/>
            <a:ahLst/>
            <a:cxnLst/>
            <a:rect r="r" b="b" t="t" l="l"/>
            <a:pathLst>
              <a:path h="7328371" w="16096292">
                <a:moveTo>
                  <a:pt x="0" y="0"/>
                </a:moveTo>
                <a:lnTo>
                  <a:pt x="16096292" y="0"/>
                </a:lnTo>
                <a:lnTo>
                  <a:pt x="16096292" y="7328370"/>
                </a:lnTo>
                <a:lnTo>
                  <a:pt x="0" y="7328370"/>
                </a:lnTo>
                <a:lnTo>
                  <a:pt x="0" y="0"/>
                </a:lnTo>
                <a:close/>
              </a:path>
            </a:pathLst>
          </a:custGeom>
          <a:blipFill>
            <a:blip r:embed="rId2"/>
            <a:stretch>
              <a:fillRect l="0" t="-119643" r="0" b="0"/>
            </a:stretch>
          </a:blipFill>
        </p:spPr>
      </p:sp>
    </p:spTree>
  </p:cSld>
  <p:clrMapOvr>
    <a:masterClrMapping/>
  </p:clrMapOvr>
  <p:transition spd="slow">
    <p:cover dir="l"/>
  </p:transition>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61968" y="1297281"/>
            <a:ext cx="6964064" cy="8518029"/>
          </a:xfrm>
          <a:custGeom>
            <a:avLst/>
            <a:gdLst/>
            <a:ahLst/>
            <a:cxnLst/>
            <a:rect r="r" b="b" t="t" l="l"/>
            <a:pathLst>
              <a:path h="8518029" w="6964064">
                <a:moveTo>
                  <a:pt x="0" y="0"/>
                </a:moveTo>
                <a:lnTo>
                  <a:pt x="6964064" y="0"/>
                </a:lnTo>
                <a:lnTo>
                  <a:pt x="6964064" y="8518029"/>
                </a:lnTo>
                <a:lnTo>
                  <a:pt x="0" y="8518029"/>
                </a:lnTo>
                <a:lnTo>
                  <a:pt x="0" y="0"/>
                </a:lnTo>
                <a:close/>
              </a:path>
            </a:pathLst>
          </a:custGeom>
          <a:blipFill>
            <a:blip r:embed="rId2"/>
            <a:stretch>
              <a:fillRect l="0" t="0" r="0" b="0"/>
            </a:stretch>
          </a:blipFill>
        </p:spPr>
      </p:sp>
      <p:sp>
        <p:nvSpPr>
          <p:cNvPr name="TextBox 3" id="3"/>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Refinamento de requisitos</a:t>
            </a:r>
          </a:p>
        </p:txBody>
      </p:sp>
      <p:sp>
        <p:nvSpPr>
          <p:cNvPr name="TextBox 4" id="4"/>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38</a:t>
            </a:r>
          </a:p>
        </p:txBody>
      </p:sp>
    </p:spTree>
  </p:cSld>
  <p:clrMapOvr>
    <a:masterClrMapping/>
  </p:clrMapOvr>
  <p:transition spd="slow">
    <p:cover dir="l"/>
  </p:transition>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39</a:t>
            </a:r>
          </a:p>
        </p:txBody>
      </p:sp>
      <p:sp>
        <p:nvSpPr>
          <p:cNvPr name="TextBox 3" id="3"/>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Refinamento de requisitos</a:t>
            </a:r>
          </a:p>
        </p:txBody>
      </p:sp>
      <p:sp>
        <p:nvSpPr>
          <p:cNvPr name="Freeform 4" id="4"/>
          <p:cNvSpPr/>
          <p:nvPr/>
        </p:nvSpPr>
        <p:spPr>
          <a:xfrm flipH="false" flipV="false" rot="0">
            <a:off x="2986503" y="1442170"/>
            <a:ext cx="12314994" cy="8373140"/>
          </a:xfrm>
          <a:custGeom>
            <a:avLst/>
            <a:gdLst/>
            <a:ahLst/>
            <a:cxnLst/>
            <a:rect r="r" b="b" t="t" l="l"/>
            <a:pathLst>
              <a:path h="8373140" w="12314994">
                <a:moveTo>
                  <a:pt x="0" y="0"/>
                </a:moveTo>
                <a:lnTo>
                  <a:pt x="12314994" y="0"/>
                </a:lnTo>
                <a:lnTo>
                  <a:pt x="12314994" y="8373140"/>
                </a:lnTo>
                <a:lnTo>
                  <a:pt x="0" y="8373140"/>
                </a:lnTo>
                <a:lnTo>
                  <a:pt x="0" y="0"/>
                </a:lnTo>
                <a:close/>
              </a:path>
            </a:pathLst>
          </a:custGeom>
          <a:blipFill>
            <a:blip r:embed="rId2"/>
            <a:stretch>
              <a:fillRect l="0" t="0" r="0" b="-79896"/>
            </a:stretch>
          </a:blipFill>
        </p:spPr>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72488" y="294126"/>
            <a:ext cx="1943023" cy="1943023"/>
          </a:xfrm>
          <a:custGeom>
            <a:avLst/>
            <a:gdLst/>
            <a:ahLst/>
            <a:cxnLst/>
            <a:rect r="r" b="b" t="t" l="l"/>
            <a:pathLst>
              <a:path h="1943023" w="1943023">
                <a:moveTo>
                  <a:pt x="0" y="0"/>
                </a:moveTo>
                <a:lnTo>
                  <a:pt x="1943024" y="0"/>
                </a:lnTo>
                <a:lnTo>
                  <a:pt x="1943024" y="1943023"/>
                </a:lnTo>
                <a:lnTo>
                  <a:pt x="0" y="1943023"/>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2627850" y="3838679"/>
            <a:ext cx="4160409" cy="4160409"/>
            <a:chOff x="0" y="0"/>
            <a:chExt cx="7620000" cy="7620000"/>
          </a:xfrm>
        </p:grpSpPr>
        <p:sp>
          <p:nvSpPr>
            <p:cNvPr name="Freeform 4" id="4"/>
            <p:cNvSpPr/>
            <p:nvPr/>
          </p:nvSpPr>
          <p:spPr>
            <a:xfrm flipH="false" flipV="false" rot="0">
              <a:off x="472857" y="624824"/>
              <a:ext cx="6674285" cy="6370352"/>
            </a:xfrm>
            <a:custGeom>
              <a:avLst/>
              <a:gdLst/>
              <a:ahLst/>
              <a:cxnLst/>
              <a:rect r="r" b="b" t="t" l="l"/>
              <a:pathLst>
                <a:path h="6370352" w="6674285">
                  <a:moveTo>
                    <a:pt x="3337143" y="5096"/>
                  </a:moveTo>
                  <a:cubicBezTo>
                    <a:pt x="2197622" y="0"/>
                    <a:pt x="1142474" y="605003"/>
                    <a:pt x="571237" y="1591016"/>
                  </a:cubicBezTo>
                  <a:cubicBezTo>
                    <a:pt x="0" y="2577030"/>
                    <a:pt x="0" y="3793322"/>
                    <a:pt x="571237" y="4779335"/>
                  </a:cubicBezTo>
                  <a:cubicBezTo>
                    <a:pt x="1142474" y="5765349"/>
                    <a:pt x="2197622" y="6370351"/>
                    <a:pt x="3337143" y="6365256"/>
                  </a:cubicBezTo>
                  <a:cubicBezTo>
                    <a:pt x="4476664" y="6370351"/>
                    <a:pt x="5531812" y="5765349"/>
                    <a:pt x="6103049" y="4779335"/>
                  </a:cubicBezTo>
                  <a:cubicBezTo>
                    <a:pt x="6674286" y="3793321"/>
                    <a:pt x="6674286" y="2577030"/>
                    <a:pt x="6103049" y="1591016"/>
                  </a:cubicBezTo>
                  <a:cubicBezTo>
                    <a:pt x="5531812" y="605002"/>
                    <a:pt x="4476664" y="0"/>
                    <a:pt x="3337143" y="5096"/>
                  </a:cubicBezTo>
                  <a:close/>
                </a:path>
              </a:pathLst>
            </a:custGeom>
            <a:blipFill>
              <a:blip r:embed="rId3"/>
              <a:stretch>
                <a:fillRect l="223" t="-27303" r="223" b="-6028"/>
              </a:stretch>
            </a:blipFill>
          </p:spPr>
        </p:sp>
        <p:sp>
          <p:nvSpPr>
            <p:cNvPr name="Freeform 5" id="5"/>
            <p:cNvSpPr/>
            <p:nvPr/>
          </p:nvSpPr>
          <p:spPr>
            <a:xfrm flipH="false" flipV="false" rot="0">
              <a:off x="0" y="0"/>
              <a:ext cx="7620000" cy="7620000"/>
            </a:xfrm>
            <a:custGeom>
              <a:avLst/>
              <a:gdLst/>
              <a:ahLst/>
              <a:cxnLst/>
              <a:rect r="r" b="b" t="t" l="l"/>
              <a:pathLst>
                <a:path h="7620000" w="7620000">
                  <a:moveTo>
                    <a:pt x="3810000" y="0"/>
                  </a:moveTo>
                  <a:cubicBezTo>
                    <a:pt x="1709420" y="0"/>
                    <a:pt x="0" y="1709420"/>
                    <a:pt x="0" y="3810000"/>
                  </a:cubicBezTo>
                  <a:cubicBezTo>
                    <a:pt x="0" y="5910580"/>
                    <a:pt x="1709420" y="7620000"/>
                    <a:pt x="3810000" y="7620000"/>
                  </a:cubicBezTo>
                  <a:cubicBezTo>
                    <a:pt x="5910580" y="7620000"/>
                    <a:pt x="7620000" y="5910580"/>
                    <a:pt x="7620000" y="3810000"/>
                  </a:cubicBezTo>
                  <a:cubicBezTo>
                    <a:pt x="7620000" y="1709420"/>
                    <a:pt x="5910580" y="0"/>
                    <a:pt x="3810000" y="0"/>
                  </a:cubicBezTo>
                  <a:close/>
                  <a:moveTo>
                    <a:pt x="629920" y="3810000"/>
                  </a:moveTo>
                  <a:cubicBezTo>
                    <a:pt x="629920" y="2056130"/>
                    <a:pt x="2056130" y="629920"/>
                    <a:pt x="3810000" y="629920"/>
                  </a:cubicBezTo>
                  <a:cubicBezTo>
                    <a:pt x="5563870" y="629920"/>
                    <a:pt x="6990080" y="2056130"/>
                    <a:pt x="6990080" y="3810000"/>
                  </a:cubicBezTo>
                  <a:cubicBezTo>
                    <a:pt x="6990080" y="5563870"/>
                    <a:pt x="5563870" y="6990080"/>
                    <a:pt x="3810000" y="6990080"/>
                  </a:cubicBezTo>
                  <a:cubicBezTo>
                    <a:pt x="2056130" y="6990080"/>
                    <a:pt x="629920" y="5563870"/>
                    <a:pt x="629920" y="3810000"/>
                  </a:cubicBezTo>
                  <a:close/>
                </a:path>
              </a:pathLst>
            </a:custGeom>
            <a:solidFill>
              <a:srgbClr val="02244E"/>
            </a:solidFill>
          </p:spPr>
        </p:sp>
      </p:grpSp>
      <p:grpSp>
        <p:nvGrpSpPr>
          <p:cNvPr name="Group 6" id="6"/>
          <p:cNvGrpSpPr>
            <a:grpSpLocks noChangeAspect="true"/>
          </p:cNvGrpSpPr>
          <p:nvPr/>
        </p:nvGrpSpPr>
        <p:grpSpPr>
          <a:xfrm rot="0">
            <a:off x="7102584" y="3838679"/>
            <a:ext cx="4160409" cy="4160409"/>
            <a:chOff x="0" y="0"/>
            <a:chExt cx="7620000" cy="7620000"/>
          </a:xfrm>
        </p:grpSpPr>
        <p:sp>
          <p:nvSpPr>
            <p:cNvPr name="Freeform 7" id="7"/>
            <p:cNvSpPr/>
            <p:nvPr/>
          </p:nvSpPr>
          <p:spPr>
            <a:xfrm flipH="false" flipV="false" rot="0">
              <a:off x="472857" y="624824"/>
              <a:ext cx="6674285" cy="6370352"/>
            </a:xfrm>
            <a:custGeom>
              <a:avLst/>
              <a:gdLst/>
              <a:ahLst/>
              <a:cxnLst/>
              <a:rect r="r" b="b" t="t" l="l"/>
              <a:pathLst>
                <a:path h="6370352" w="6674285">
                  <a:moveTo>
                    <a:pt x="3337143" y="5096"/>
                  </a:moveTo>
                  <a:cubicBezTo>
                    <a:pt x="2197622" y="0"/>
                    <a:pt x="1142474" y="605003"/>
                    <a:pt x="571237" y="1591016"/>
                  </a:cubicBezTo>
                  <a:cubicBezTo>
                    <a:pt x="0" y="2577030"/>
                    <a:pt x="0" y="3793322"/>
                    <a:pt x="571237" y="4779335"/>
                  </a:cubicBezTo>
                  <a:cubicBezTo>
                    <a:pt x="1142474" y="5765349"/>
                    <a:pt x="2197622" y="6370351"/>
                    <a:pt x="3337143" y="6365256"/>
                  </a:cubicBezTo>
                  <a:cubicBezTo>
                    <a:pt x="4476664" y="6370351"/>
                    <a:pt x="5531812" y="5765349"/>
                    <a:pt x="6103049" y="4779335"/>
                  </a:cubicBezTo>
                  <a:cubicBezTo>
                    <a:pt x="6674286" y="3793321"/>
                    <a:pt x="6674286" y="2577030"/>
                    <a:pt x="6103049" y="1591016"/>
                  </a:cubicBezTo>
                  <a:cubicBezTo>
                    <a:pt x="5531812" y="605002"/>
                    <a:pt x="4476664" y="0"/>
                    <a:pt x="3337143" y="5096"/>
                  </a:cubicBezTo>
                  <a:close/>
                </a:path>
              </a:pathLst>
            </a:custGeom>
            <a:blipFill>
              <a:blip r:embed="rId4"/>
              <a:stretch>
                <a:fillRect l="223" t="0" r="223" b="0"/>
              </a:stretch>
            </a:blipFill>
          </p:spPr>
        </p:sp>
        <p:sp>
          <p:nvSpPr>
            <p:cNvPr name="Freeform 8" id="8"/>
            <p:cNvSpPr/>
            <p:nvPr/>
          </p:nvSpPr>
          <p:spPr>
            <a:xfrm flipH="false" flipV="false" rot="0">
              <a:off x="0" y="0"/>
              <a:ext cx="7620000" cy="7620000"/>
            </a:xfrm>
            <a:custGeom>
              <a:avLst/>
              <a:gdLst/>
              <a:ahLst/>
              <a:cxnLst/>
              <a:rect r="r" b="b" t="t" l="l"/>
              <a:pathLst>
                <a:path h="7620000" w="7620000">
                  <a:moveTo>
                    <a:pt x="3810000" y="0"/>
                  </a:moveTo>
                  <a:cubicBezTo>
                    <a:pt x="1709420" y="0"/>
                    <a:pt x="0" y="1709420"/>
                    <a:pt x="0" y="3810000"/>
                  </a:cubicBezTo>
                  <a:cubicBezTo>
                    <a:pt x="0" y="5910580"/>
                    <a:pt x="1709420" y="7620000"/>
                    <a:pt x="3810000" y="7620000"/>
                  </a:cubicBezTo>
                  <a:cubicBezTo>
                    <a:pt x="5910580" y="7620000"/>
                    <a:pt x="7620000" y="5910580"/>
                    <a:pt x="7620000" y="3810000"/>
                  </a:cubicBezTo>
                  <a:cubicBezTo>
                    <a:pt x="7620000" y="1709420"/>
                    <a:pt x="5910580" y="0"/>
                    <a:pt x="3810000" y="0"/>
                  </a:cubicBezTo>
                  <a:close/>
                  <a:moveTo>
                    <a:pt x="629920" y="3810000"/>
                  </a:moveTo>
                  <a:cubicBezTo>
                    <a:pt x="629920" y="2056130"/>
                    <a:pt x="2056130" y="629920"/>
                    <a:pt x="3810000" y="629920"/>
                  </a:cubicBezTo>
                  <a:cubicBezTo>
                    <a:pt x="5563870" y="629920"/>
                    <a:pt x="6990080" y="2056130"/>
                    <a:pt x="6990080" y="3810000"/>
                  </a:cubicBezTo>
                  <a:cubicBezTo>
                    <a:pt x="6990080" y="5563870"/>
                    <a:pt x="5563870" y="6990080"/>
                    <a:pt x="3810000" y="6990080"/>
                  </a:cubicBezTo>
                  <a:cubicBezTo>
                    <a:pt x="2056130" y="6990080"/>
                    <a:pt x="629920" y="5563870"/>
                    <a:pt x="629920" y="3810000"/>
                  </a:cubicBezTo>
                  <a:close/>
                </a:path>
              </a:pathLst>
            </a:custGeom>
            <a:solidFill>
              <a:srgbClr val="02244E"/>
            </a:solidFill>
          </p:spPr>
        </p:sp>
      </p:grpSp>
      <p:grpSp>
        <p:nvGrpSpPr>
          <p:cNvPr name="Group 9" id="9"/>
          <p:cNvGrpSpPr>
            <a:grpSpLocks noChangeAspect="true"/>
          </p:cNvGrpSpPr>
          <p:nvPr/>
        </p:nvGrpSpPr>
        <p:grpSpPr>
          <a:xfrm rot="0">
            <a:off x="11577318" y="3838679"/>
            <a:ext cx="4160409" cy="4160409"/>
            <a:chOff x="0" y="0"/>
            <a:chExt cx="7620000" cy="7620000"/>
          </a:xfrm>
        </p:grpSpPr>
        <p:sp>
          <p:nvSpPr>
            <p:cNvPr name="Freeform 10" id="10"/>
            <p:cNvSpPr/>
            <p:nvPr/>
          </p:nvSpPr>
          <p:spPr>
            <a:xfrm flipH="false" flipV="false" rot="0">
              <a:off x="472857" y="624824"/>
              <a:ext cx="6674285" cy="6370352"/>
            </a:xfrm>
            <a:custGeom>
              <a:avLst/>
              <a:gdLst/>
              <a:ahLst/>
              <a:cxnLst/>
              <a:rect r="r" b="b" t="t" l="l"/>
              <a:pathLst>
                <a:path h="6370352" w="6674285">
                  <a:moveTo>
                    <a:pt x="3337143" y="5096"/>
                  </a:moveTo>
                  <a:cubicBezTo>
                    <a:pt x="2197622" y="0"/>
                    <a:pt x="1142474" y="605003"/>
                    <a:pt x="571237" y="1591016"/>
                  </a:cubicBezTo>
                  <a:cubicBezTo>
                    <a:pt x="0" y="2577030"/>
                    <a:pt x="0" y="3793322"/>
                    <a:pt x="571237" y="4779335"/>
                  </a:cubicBezTo>
                  <a:cubicBezTo>
                    <a:pt x="1142474" y="5765349"/>
                    <a:pt x="2197622" y="6370351"/>
                    <a:pt x="3337143" y="6365256"/>
                  </a:cubicBezTo>
                  <a:cubicBezTo>
                    <a:pt x="4476664" y="6370351"/>
                    <a:pt x="5531812" y="5765349"/>
                    <a:pt x="6103049" y="4779335"/>
                  </a:cubicBezTo>
                  <a:cubicBezTo>
                    <a:pt x="6674286" y="3793321"/>
                    <a:pt x="6674286" y="2577030"/>
                    <a:pt x="6103049" y="1591016"/>
                  </a:cubicBezTo>
                  <a:cubicBezTo>
                    <a:pt x="5531812" y="605002"/>
                    <a:pt x="4476664" y="0"/>
                    <a:pt x="3337143" y="5096"/>
                  </a:cubicBezTo>
                  <a:close/>
                </a:path>
              </a:pathLst>
            </a:custGeom>
            <a:blipFill>
              <a:blip r:embed="rId5"/>
              <a:stretch>
                <a:fillRect l="223" t="-38887" r="223" b="-38888"/>
              </a:stretch>
            </a:blipFill>
          </p:spPr>
        </p:sp>
        <p:sp>
          <p:nvSpPr>
            <p:cNvPr name="Freeform 11" id="11"/>
            <p:cNvSpPr/>
            <p:nvPr/>
          </p:nvSpPr>
          <p:spPr>
            <a:xfrm flipH="false" flipV="false" rot="0">
              <a:off x="0" y="0"/>
              <a:ext cx="7620000" cy="7620000"/>
            </a:xfrm>
            <a:custGeom>
              <a:avLst/>
              <a:gdLst/>
              <a:ahLst/>
              <a:cxnLst/>
              <a:rect r="r" b="b" t="t" l="l"/>
              <a:pathLst>
                <a:path h="7620000" w="7620000">
                  <a:moveTo>
                    <a:pt x="3810000" y="0"/>
                  </a:moveTo>
                  <a:cubicBezTo>
                    <a:pt x="1709420" y="0"/>
                    <a:pt x="0" y="1709420"/>
                    <a:pt x="0" y="3810000"/>
                  </a:cubicBezTo>
                  <a:cubicBezTo>
                    <a:pt x="0" y="5910580"/>
                    <a:pt x="1709420" y="7620000"/>
                    <a:pt x="3810000" y="7620000"/>
                  </a:cubicBezTo>
                  <a:cubicBezTo>
                    <a:pt x="5910580" y="7620000"/>
                    <a:pt x="7620000" y="5910580"/>
                    <a:pt x="7620000" y="3810000"/>
                  </a:cubicBezTo>
                  <a:cubicBezTo>
                    <a:pt x="7620000" y="1709420"/>
                    <a:pt x="5910580" y="0"/>
                    <a:pt x="3810000" y="0"/>
                  </a:cubicBezTo>
                  <a:close/>
                  <a:moveTo>
                    <a:pt x="629920" y="3810000"/>
                  </a:moveTo>
                  <a:cubicBezTo>
                    <a:pt x="629920" y="2056130"/>
                    <a:pt x="2056130" y="629920"/>
                    <a:pt x="3810000" y="629920"/>
                  </a:cubicBezTo>
                  <a:cubicBezTo>
                    <a:pt x="5563870" y="629920"/>
                    <a:pt x="6990080" y="2056130"/>
                    <a:pt x="6990080" y="3810000"/>
                  </a:cubicBezTo>
                  <a:cubicBezTo>
                    <a:pt x="6990080" y="5563870"/>
                    <a:pt x="5563870" y="6990080"/>
                    <a:pt x="3810000" y="6990080"/>
                  </a:cubicBezTo>
                  <a:cubicBezTo>
                    <a:pt x="2056130" y="6990080"/>
                    <a:pt x="629920" y="5563870"/>
                    <a:pt x="629920" y="3810000"/>
                  </a:cubicBezTo>
                  <a:close/>
                </a:path>
              </a:pathLst>
            </a:custGeom>
            <a:solidFill>
              <a:srgbClr val="02244E"/>
            </a:solidFill>
          </p:spPr>
        </p:sp>
      </p:grpSp>
      <p:sp>
        <p:nvSpPr>
          <p:cNvPr name="TextBox 12" id="12"/>
          <p:cNvSpPr txBox="true"/>
          <p:nvPr/>
        </p:nvSpPr>
        <p:spPr>
          <a:xfrm rot="0">
            <a:off x="17693327" y="9413968"/>
            <a:ext cx="313862"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a:t>
            </a:r>
          </a:p>
        </p:txBody>
      </p:sp>
      <p:sp>
        <p:nvSpPr>
          <p:cNvPr name="TextBox 13" id="13"/>
          <p:cNvSpPr txBox="true"/>
          <p:nvPr/>
        </p:nvSpPr>
        <p:spPr>
          <a:xfrm rot="0">
            <a:off x="7015785" y="2199049"/>
            <a:ext cx="4256431"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Quem somos</a:t>
            </a:r>
          </a:p>
        </p:txBody>
      </p:sp>
      <p:sp>
        <p:nvSpPr>
          <p:cNvPr name="TextBox 14" id="14"/>
          <p:cNvSpPr txBox="true"/>
          <p:nvPr/>
        </p:nvSpPr>
        <p:spPr>
          <a:xfrm rot="0">
            <a:off x="2550273" y="7913363"/>
            <a:ext cx="4315565" cy="1076325"/>
          </a:xfrm>
          <a:prstGeom prst="rect">
            <a:avLst/>
          </a:prstGeom>
        </p:spPr>
        <p:txBody>
          <a:bodyPr anchor="t" rtlCol="false" tIns="0" lIns="0" bIns="0" rIns="0">
            <a:spAutoFit/>
          </a:bodyPr>
          <a:lstStyle/>
          <a:p>
            <a:pPr algn="ctr">
              <a:lnSpc>
                <a:spcPts val="4200"/>
              </a:lnSpc>
            </a:pPr>
            <a:r>
              <a:rPr lang="en-US" sz="3000" b="true">
                <a:solidFill>
                  <a:srgbClr val="02244E"/>
                </a:solidFill>
                <a:latin typeface="Poppins Bold"/>
                <a:ea typeface="Poppins Bold"/>
                <a:cs typeface="Poppins Bold"/>
                <a:sym typeface="Poppins Bold"/>
              </a:rPr>
              <a:t>FERNANDO DA SILVA COSTA</a:t>
            </a:r>
          </a:p>
        </p:txBody>
      </p:sp>
      <p:sp>
        <p:nvSpPr>
          <p:cNvPr name="TextBox 15" id="15"/>
          <p:cNvSpPr txBox="true"/>
          <p:nvPr/>
        </p:nvSpPr>
        <p:spPr>
          <a:xfrm rot="0">
            <a:off x="7529210" y="7913363"/>
            <a:ext cx="3307158" cy="1076325"/>
          </a:xfrm>
          <a:prstGeom prst="rect">
            <a:avLst/>
          </a:prstGeom>
        </p:spPr>
        <p:txBody>
          <a:bodyPr anchor="t" rtlCol="false" tIns="0" lIns="0" bIns="0" rIns="0">
            <a:spAutoFit/>
          </a:bodyPr>
          <a:lstStyle/>
          <a:p>
            <a:pPr algn="ctr">
              <a:lnSpc>
                <a:spcPts val="4200"/>
              </a:lnSpc>
            </a:pPr>
            <a:r>
              <a:rPr lang="en-US" sz="3000" b="true">
                <a:solidFill>
                  <a:srgbClr val="02244E"/>
                </a:solidFill>
                <a:latin typeface="Poppins Bold"/>
                <a:ea typeface="Poppins Bold"/>
                <a:cs typeface="Poppins Bold"/>
                <a:sym typeface="Poppins Bold"/>
              </a:rPr>
              <a:t>GABRYELLA CRUZ SOUSA</a:t>
            </a:r>
          </a:p>
        </p:txBody>
      </p:sp>
      <p:sp>
        <p:nvSpPr>
          <p:cNvPr name="TextBox 16" id="16"/>
          <p:cNvSpPr txBox="true"/>
          <p:nvPr/>
        </p:nvSpPr>
        <p:spPr>
          <a:xfrm rot="0">
            <a:off x="11652494" y="7913363"/>
            <a:ext cx="4010059" cy="1076325"/>
          </a:xfrm>
          <a:prstGeom prst="rect">
            <a:avLst/>
          </a:prstGeom>
        </p:spPr>
        <p:txBody>
          <a:bodyPr anchor="t" rtlCol="false" tIns="0" lIns="0" bIns="0" rIns="0">
            <a:spAutoFit/>
          </a:bodyPr>
          <a:lstStyle/>
          <a:p>
            <a:pPr algn="ctr">
              <a:lnSpc>
                <a:spcPts val="4200"/>
              </a:lnSpc>
            </a:pPr>
            <a:r>
              <a:rPr lang="en-US" sz="3000" b="true">
                <a:solidFill>
                  <a:srgbClr val="02244E"/>
                </a:solidFill>
                <a:latin typeface="Poppins Bold"/>
                <a:ea typeface="Poppins Bold"/>
                <a:cs typeface="Poppins Bold"/>
                <a:sym typeface="Poppins Bold"/>
              </a:rPr>
              <a:t> VITOR DOS SANTOS SOUSA</a:t>
            </a:r>
          </a:p>
        </p:txBody>
      </p:sp>
    </p:spTree>
  </p:cSld>
  <p:clrMapOvr>
    <a:masterClrMapping/>
  </p:clrMapOvr>
  <p:transition spd="slow">
    <p:fade/>
  </p:transition>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40</a:t>
            </a:r>
          </a:p>
        </p:txBody>
      </p:sp>
      <p:sp>
        <p:nvSpPr>
          <p:cNvPr name="TextBox 3" id="3"/>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Refinamento de requisitos</a:t>
            </a:r>
          </a:p>
        </p:txBody>
      </p:sp>
      <p:sp>
        <p:nvSpPr>
          <p:cNvPr name="Freeform 4" id="4"/>
          <p:cNvSpPr/>
          <p:nvPr/>
        </p:nvSpPr>
        <p:spPr>
          <a:xfrm flipH="false" flipV="false" rot="0">
            <a:off x="3149234" y="1709736"/>
            <a:ext cx="11989532" cy="8105574"/>
          </a:xfrm>
          <a:custGeom>
            <a:avLst/>
            <a:gdLst/>
            <a:ahLst/>
            <a:cxnLst/>
            <a:rect r="r" b="b" t="t" l="l"/>
            <a:pathLst>
              <a:path h="8105574" w="11989532">
                <a:moveTo>
                  <a:pt x="0" y="0"/>
                </a:moveTo>
                <a:lnTo>
                  <a:pt x="11989532" y="0"/>
                </a:lnTo>
                <a:lnTo>
                  <a:pt x="11989532" y="8105574"/>
                </a:lnTo>
                <a:lnTo>
                  <a:pt x="0" y="8105574"/>
                </a:lnTo>
                <a:lnTo>
                  <a:pt x="0" y="0"/>
                </a:lnTo>
                <a:close/>
              </a:path>
            </a:pathLst>
          </a:custGeom>
          <a:blipFill>
            <a:blip r:embed="rId2"/>
            <a:stretch>
              <a:fillRect l="-24451" t="-125162" r="0" b="0"/>
            </a:stretch>
          </a:blipFill>
        </p:spPr>
      </p:sp>
    </p:spTree>
  </p:cSld>
  <p:clrMapOvr>
    <a:masterClrMapping/>
  </p:clrMapOvr>
  <p:transition spd="slow">
    <p:cover dir="l"/>
  </p:transition>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68328" y="1054282"/>
            <a:ext cx="7151344" cy="8962704"/>
          </a:xfrm>
          <a:custGeom>
            <a:avLst/>
            <a:gdLst/>
            <a:ahLst/>
            <a:cxnLst/>
            <a:rect r="r" b="b" t="t" l="l"/>
            <a:pathLst>
              <a:path h="8962704" w="7151344">
                <a:moveTo>
                  <a:pt x="0" y="0"/>
                </a:moveTo>
                <a:lnTo>
                  <a:pt x="7151344" y="0"/>
                </a:lnTo>
                <a:lnTo>
                  <a:pt x="7151344" y="8962704"/>
                </a:lnTo>
                <a:lnTo>
                  <a:pt x="0" y="8962704"/>
                </a:lnTo>
                <a:lnTo>
                  <a:pt x="0" y="0"/>
                </a:lnTo>
                <a:close/>
              </a:path>
            </a:pathLst>
          </a:custGeom>
          <a:blipFill>
            <a:blip r:embed="rId2"/>
            <a:stretch>
              <a:fillRect l="0" t="0" r="0" b="0"/>
            </a:stretch>
          </a:blipFill>
        </p:spPr>
      </p:sp>
      <p:sp>
        <p:nvSpPr>
          <p:cNvPr name="TextBox 3" id="3"/>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 Análise de impacto em casos de uso</a:t>
            </a:r>
          </a:p>
        </p:txBody>
      </p:sp>
      <p:sp>
        <p:nvSpPr>
          <p:cNvPr name="TextBox 4" id="4"/>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41</a:t>
            </a:r>
          </a:p>
        </p:txBody>
      </p:sp>
    </p:spTree>
  </p:cSld>
  <p:clrMapOvr>
    <a:masterClrMapping/>
  </p:clrMapOvr>
  <p:transition spd="slow">
    <p:cover dir="l"/>
  </p:transition>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 Análise de impacto em casos de uso</a:t>
            </a:r>
          </a:p>
        </p:txBody>
      </p:sp>
      <p:sp>
        <p:nvSpPr>
          <p:cNvPr name="TextBox 3" id="3"/>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42</a:t>
            </a:r>
          </a:p>
        </p:txBody>
      </p:sp>
      <p:sp>
        <p:nvSpPr>
          <p:cNvPr name="Freeform 4" id="4"/>
          <p:cNvSpPr/>
          <p:nvPr/>
        </p:nvSpPr>
        <p:spPr>
          <a:xfrm flipH="false" flipV="false" rot="0">
            <a:off x="2313230" y="1326369"/>
            <a:ext cx="13661541" cy="8125698"/>
          </a:xfrm>
          <a:custGeom>
            <a:avLst/>
            <a:gdLst/>
            <a:ahLst/>
            <a:cxnLst/>
            <a:rect r="r" b="b" t="t" l="l"/>
            <a:pathLst>
              <a:path h="8125698" w="13661541">
                <a:moveTo>
                  <a:pt x="0" y="0"/>
                </a:moveTo>
                <a:lnTo>
                  <a:pt x="13661540" y="0"/>
                </a:lnTo>
                <a:lnTo>
                  <a:pt x="13661540" y="8125699"/>
                </a:lnTo>
                <a:lnTo>
                  <a:pt x="0" y="8125699"/>
                </a:lnTo>
                <a:lnTo>
                  <a:pt x="0" y="0"/>
                </a:lnTo>
                <a:close/>
              </a:path>
            </a:pathLst>
          </a:custGeom>
          <a:blipFill>
            <a:blip r:embed="rId2"/>
            <a:stretch>
              <a:fillRect l="0" t="0" r="0" b="-110712"/>
            </a:stretch>
          </a:blipFill>
        </p:spPr>
      </p:sp>
    </p:spTree>
  </p:cSld>
  <p:clrMapOvr>
    <a:masterClrMapping/>
  </p:clrMapOvr>
  <p:transition spd="slow">
    <p:cover dir="l"/>
  </p:transition>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 Análise de impacto em casos de uso</a:t>
            </a:r>
          </a:p>
        </p:txBody>
      </p:sp>
      <p:sp>
        <p:nvSpPr>
          <p:cNvPr name="TextBox 3" id="3"/>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43</a:t>
            </a:r>
          </a:p>
        </p:txBody>
      </p:sp>
      <p:sp>
        <p:nvSpPr>
          <p:cNvPr name="Freeform 4" id="4"/>
          <p:cNvSpPr/>
          <p:nvPr/>
        </p:nvSpPr>
        <p:spPr>
          <a:xfrm flipH="false" flipV="false" rot="0">
            <a:off x="2814528" y="1564848"/>
            <a:ext cx="12658944" cy="8250462"/>
          </a:xfrm>
          <a:custGeom>
            <a:avLst/>
            <a:gdLst/>
            <a:ahLst/>
            <a:cxnLst/>
            <a:rect r="r" b="b" t="t" l="l"/>
            <a:pathLst>
              <a:path h="8250462" w="12658944">
                <a:moveTo>
                  <a:pt x="0" y="0"/>
                </a:moveTo>
                <a:lnTo>
                  <a:pt x="12658944" y="0"/>
                </a:lnTo>
                <a:lnTo>
                  <a:pt x="12658944" y="8250462"/>
                </a:lnTo>
                <a:lnTo>
                  <a:pt x="0" y="8250462"/>
                </a:lnTo>
                <a:lnTo>
                  <a:pt x="0" y="0"/>
                </a:lnTo>
                <a:close/>
              </a:path>
            </a:pathLst>
          </a:custGeom>
          <a:blipFill>
            <a:blip r:embed="rId2"/>
            <a:stretch>
              <a:fillRect l="0" t="-92296" r="0" b="0"/>
            </a:stretch>
          </a:blipFill>
        </p:spPr>
      </p:sp>
    </p:spTree>
  </p:cSld>
  <p:clrMapOvr>
    <a:masterClrMapping/>
  </p:clrMapOvr>
  <p:transition spd="slow">
    <p:cover dir="l"/>
  </p:transition>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42063" y="1054282"/>
            <a:ext cx="7403875" cy="8761028"/>
          </a:xfrm>
          <a:custGeom>
            <a:avLst/>
            <a:gdLst/>
            <a:ahLst/>
            <a:cxnLst/>
            <a:rect r="r" b="b" t="t" l="l"/>
            <a:pathLst>
              <a:path h="8761028" w="7403875">
                <a:moveTo>
                  <a:pt x="0" y="0"/>
                </a:moveTo>
                <a:lnTo>
                  <a:pt x="7403874" y="0"/>
                </a:lnTo>
                <a:lnTo>
                  <a:pt x="7403874" y="8761028"/>
                </a:lnTo>
                <a:lnTo>
                  <a:pt x="0" y="8761028"/>
                </a:lnTo>
                <a:lnTo>
                  <a:pt x="0" y="0"/>
                </a:lnTo>
                <a:close/>
              </a:path>
            </a:pathLst>
          </a:custGeom>
          <a:blipFill>
            <a:blip r:embed="rId2"/>
            <a:stretch>
              <a:fillRect l="0" t="0" r="0" b="0"/>
            </a:stretch>
          </a:blipFill>
        </p:spPr>
      </p:sp>
      <p:sp>
        <p:nvSpPr>
          <p:cNvPr name="TextBox 3" id="3"/>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Exportação de documentos</a:t>
            </a:r>
          </a:p>
        </p:txBody>
      </p:sp>
      <p:sp>
        <p:nvSpPr>
          <p:cNvPr name="TextBox 4" id="4"/>
          <p:cNvSpPr txBox="true"/>
          <p:nvPr/>
        </p:nvSpPr>
        <p:spPr>
          <a:xfrm rot="0">
            <a:off x="17109786" y="9413968"/>
            <a:ext cx="985668"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44</a:t>
            </a:r>
          </a:p>
        </p:txBody>
      </p:sp>
    </p:spTree>
  </p:cSld>
  <p:clrMapOvr>
    <a:masterClrMapping/>
  </p:clrMapOvr>
  <p:transition spd="slow">
    <p:cover dir="l"/>
  </p:transition>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259300" y="9413968"/>
            <a:ext cx="836154"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45</a:t>
            </a:r>
          </a:p>
        </p:txBody>
      </p:sp>
      <p:sp>
        <p:nvSpPr>
          <p:cNvPr name="TextBox 3" id="3"/>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Exportação de documentos</a:t>
            </a:r>
          </a:p>
        </p:txBody>
      </p:sp>
      <p:sp>
        <p:nvSpPr>
          <p:cNvPr name="Freeform 4" id="4"/>
          <p:cNvSpPr/>
          <p:nvPr/>
        </p:nvSpPr>
        <p:spPr>
          <a:xfrm flipH="false" flipV="false" rot="0">
            <a:off x="1750436" y="1101558"/>
            <a:ext cx="14787127" cy="8350510"/>
          </a:xfrm>
          <a:custGeom>
            <a:avLst/>
            <a:gdLst/>
            <a:ahLst/>
            <a:cxnLst/>
            <a:rect r="r" b="b" t="t" l="l"/>
            <a:pathLst>
              <a:path h="8350510" w="14787127">
                <a:moveTo>
                  <a:pt x="0" y="0"/>
                </a:moveTo>
                <a:lnTo>
                  <a:pt x="14787128" y="0"/>
                </a:lnTo>
                <a:lnTo>
                  <a:pt x="14787128" y="8350510"/>
                </a:lnTo>
                <a:lnTo>
                  <a:pt x="0" y="8350510"/>
                </a:lnTo>
                <a:lnTo>
                  <a:pt x="0" y="0"/>
                </a:lnTo>
                <a:close/>
              </a:path>
            </a:pathLst>
          </a:custGeom>
          <a:blipFill>
            <a:blip r:embed="rId2"/>
            <a:stretch>
              <a:fillRect l="0" t="0" r="0" b="-109539"/>
            </a:stretch>
          </a:blipFill>
        </p:spPr>
      </p:sp>
    </p:spTree>
  </p:cSld>
  <p:clrMapOvr>
    <a:masterClrMapping/>
  </p:clrMapOvr>
  <p:transition spd="slow">
    <p:cover dir="l"/>
  </p:transition>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46</a:t>
            </a:r>
          </a:p>
        </p:txBody>
      </p:sp>
      <p:sp>
        <p:nvSpPr>
          <p:cNvPr name="TextBox 3" id="3"/>
          <p:cNvSpPr txBox="true"/>
          <p:nvPr/>
        </p:nvSpPr>
        <p:spPr>
          <a:xfrm rot="0">
            <a:off x="1028700" y="260499"/>
            <a:ext cx="13801440"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Exportação de documentos</a:t>
            </a:r>
          </a:p>
        </p:txBody>
      </p:sp>
      <p:sp>
        <p:nvSpPr>
          <p:cNvPr name="Freeform 4" id="4"/>
          <p:cNvSpPr/>
          <p:nvPr/>
        </p:nvSpPr>
        <p:spPr>
          <a:xfrm flipH="false" flipV="false" rot="0">
            <a:off x="2529610" y="1588996"/>
            <a:ext cx="13228780" cy="8226314"/>
          </a:xfrm>
          <a:custGeom>
            <a:avLst/>
            <a:gdLst/>
            <a:ahLst/>
            <a:cxnLst/>
            <a:rect r="r" b="b" t="t" l="l"/>
            <a:pathLst>
              <a:path h="8226314" w="13228780">
                <a:moveTo>
                  <a:pt x="0" y="0"/>
                </a:moveTo>
                <a:lnTo>
                  <a:pt x="13228780" y="0"/>
                </a:lnTo>
                <a:lnTo>
                  <a:pt x="13228780" y="8226314"/>
                </a:lnTo>
                <a:lnTo>
                  <a:pt x="0" y="8226314"/>
                </a:lnTo>
                <a:lnTo>
                  <a:pt x="0" y="0"/>
                </a:lnTo>
                <a:close/>
              </a:path>
            </a:pathLst>
          </a:custGeom>
          <a:blipFill>
            <a:blip r:embed="rId2"/>
            <a:stretch>
              <a:fillRect l="0" t="-90287" r="0" b="0"/>
            </a:stretch>
          </a:blipFill>
        </p:spPr>
      </p:sp>
    </p:spTree>
  </p:cSld>
  <p:clrMapOvr>
    <a:masterClrMapping/>
  </p:clrMapOvr>
  <p:transition spd="slow">
    <p:cover dir="l"/>
  </p:transition>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9256" y="-259256"/>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13154" y="3381498"/>
            <a:ext cx="12461691" cy="3447803"/>
          </a:xfrm>
          <a:prstGeom prst="rect">
            <a:avLst/>
          </a:prstGeom>
        </p:spPr>
        <p:txBody>
          <a:bodyPr anchor="t" rtlCol="false" tIns="0" lIns="0" bIns="0" rIns="0">
            <a:spAutoFit/>
          </a:bodyPr>
          <a:lstStyle/>
          <a:p>
            <a:pPr algn="ctr" marL="0" indent="0" lvl="0">
              <a:lnSpc>
                <a:spcPts val="13163"/>
              </a:lnSpc>
              <a:spcBef>
                <a:spcPct val="0"/>
              </a:spcBef>
            </a:pPr>
            <a:r>
              <a:rPr lang="en-US" b="true" sz="11155" spc="44">
                <a:solidFill>
                  <a:srgbClr val="3567A1"/>
                </a:solidFill>
                <a:latin typeface="Poppins Heavy"/>
                <a:ea typeface="Poppins Heavy"/>
                <a:cs typeface="Poppins Heavy"/>
                <a:sym typeface="Poppins Heavy"/>
              </a:rPr>
              <a:t>Diagramas de sequência</a:t>
            </a:r>
          </a:p>
        </p:txBody>
      </p:sp>
      <p:sp>
        <p:nvSpPr>
          <p:cNvPr name="Freeform 4" id="4"/>
          <p:cNvSpPr/>
          <p:nvPr/>
        </p:nvSpPr>
        <p:spPr>
          <a:xfrm flipH="false" flipV="false" rot="0">
            <a:off x="15971344" y="-259256"/>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9256" y="7970344"/>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47</a:t>
            </a:r>
          </a:p>
        </p:txBody>
      </p:sp>
    </p:spTree>
  </p:cSld>
  <p:clrMapOvr>
    <a:masterClrMapping/>
  </p:clrMapOvr>
  <p:transition spd="slow">
    <p:cover dir="l"/>
  </p:transition>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96275" y="3224863"/>
            <a:ext cx="2185561" cy="2185561"/>
          </a:xfrm>
          <a:custGeom>
            <a:avLst/>
            <a:gdLst/>
            <a:ahLst/>
            <a:cxnLst/>
            <a:rect r="r" b="b" t="t" l="l"/>
            <a:pathLst>
              <a:path h="2185561" w="2185561">
                <a:moveTo>
                  <a:pt x="0" y="0"/>
                </a:moveTo>
                <a:lnTo>
                  <a:pt x="2185562" y="0"/>
                </a:lnTo>
                <a:lnTo>
                  <a:pt x="2185562" y="2185561"/>
                </a:lnTo>
                <a:lnTo>
                  <a:pt x="0" y="21855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06163" y="3224863"/>
            <a:ext cx="2185561" cy="2185561"/>
          </a:xfrm>
          <a:custGeom>
            <a:avLst/>
            <a:gdLst/>
            <a:ahLst/>
            <a:cxnLst/>
            <a:rect r="r" b="b" t="t" l="l"/>
            <a:pathLst>
              <a:path h="2185561" w="2185561">
                <a:moveTo>
                  <a:pt x="0" y="0"/>
                </a:moveTo>
                <a:lnTo>
                  <a:pt x="2185562" y="0"/>
                </a:lnTo>
                <a:lnTo>
                  <a:pt x="2185562" y="2185561"/>
                </a:lnTo>
                <a:lnTo>
                  <a:pt x="0" y="21855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309519" y="7844183"/>
            <a:ext cx="2000913" cy="1148878"/>
            <a:chOff x="0" y="0"/>
            <a:chExt cx="526989" cy="302585"/>
          </a:xfrm>
        </p:grpSpPr>
        <p:sp>
          <p:nvSpPr>
            <p:cNvPr name="Freeform 5" id="5"/>
            <p:cNvSpPr/>
            <p:nvPr/>
          </p:nvSpPr>
          <p:spPr>
            <a:xfrm flipH="false" flipV="false" rot="0">
              <a:off x="0" y="0"/>
              <a:ext cx="526989" cy="302585"/>
            </a:xfrm>
            <a:custGeom>
              <a:avLst/>
              <a:gdLst/>
              <a:ahLst/>
              <a:cxnLst/>
              <a:rect r="r" b="b" t="t" l="l"/>
              <a:pathLst>
                <a:path h="302585" w="526989">
                  <a:moveTo>
                    <a:pt x="0" y="0"/>
                  </a:moveTo>
                  <a:lnTo>
                    <a:pt x="526989" y="0"/>
                  </a:lnTo>
                  <a:lnTo>
                    <a:pt x="526989" y="302585"/>
                  </a:lnTo>
                  <a:lnTo>
                    <a:pt x="0" y="302585"/>
                  </a:lnTo>
                  <a:close/>
                </a:path>
              </a:pathLst>
            </a:custGeom>
            <a:solidFill>
              <a:srgbClr val="FFFFFF"/>
            </a:solidFill>
            <a:ln w="38100" cap="sq">
              <a:solidFill>
                <a:srgbClr val="02244E"/>
              </a:solidFill>
              <a:prstDash val="solid"/>
              <a:miter/>
            </a:ln>
          </p:spPr>
        </p:sp>
        <p:sp>
          <p:nvSpPr>
            <p:cNvPr name="TextBox 6" id="6"/>
            <p:cNvSpPr txBox="true"/>
            <p:nvPr/>
          </p:nvSpPr>
          <p:spPr>
            <a:xfrm>
              <a:off x="0" y="-38100"/>
              <a:ext cx="526989" cy="340685"/>
            </a:xfrm>
            <a:prstGeom prst="rect">
              <a:avLst/>
            </a:prstGeom>
          </p:spPr>
          <p:txBody>
            <a:bodyPr anchor="ctr" rtlCol="false" tIns="50800" lIns="50800" bIns="50800" rIns="50800"/>
            <a:lstStyle/>
            <a:p>
              <a:pPr algn="ctr">
                <a:lnSpc>
                  <a:spcPts val="2659"/>
                </a:lnSpc>
              </a:pPr>
            </a:p>
          </p:txBody>
        </p:sp>
      </p:grpSp>
      <p:sp>
        <p:nvSpPr>
          <p:cNvPr name="AutoShape 7" id="7"/>
          <p:cNvSpPr/>
          <p:nvPr/>
        </p:nvSpPr>
        <p:spPr>
          <a:xfrm>
            <a:off x="8345140" y="7952235"/>
            <a:ext cx="1604627" cy="0"/>
          </a:xfrm>
          <a:prstGeom prst="line">
            <a:avLst/>
          </a:prstGeom>
          <a:ln cap="flat" w="38100">
            <a:solidFill>
              <a:srgbClr val="02244E"/>
            </a:solidFill>
            <a:prstDash val="solid"/>
            <a:headEnd type="none" len="sm" w="sm"/>
            <a:tailEnd type="triangle" len="med" w="lg"/>
          </a:ln>
        </p:spPr>
      </p:sp>
      <p:grpSp>
        <p:nvGrpSpPr>
          <p:cNvPr name="Group 8" id="8"/>
          <p:cNvGrpSpPr/>
          <p:nvPr/>
        </p:nvGrpSpPr>
        <p:grpSpPr>
          <a:xfrm rot="0">
            <a:off x="2989056" y="7530455"/>
            <a:ext cx="640400" cy="2003301"/>
            <a:chOff x="0" y="0"/>
            <a:chExt cx="853867" cy="2671068"/>
          </a:xfrm>
        </p:grpSpPr>
        <p:grpSp>
          <p:nvGrpSpPr>
            <p:cNvPr name="Group 9" id="9"/>
            <p:cNvGrpSpPr/>
            <p:nvPr/>
          </p:nvGrpSpPr>
          <p:grpSpPr>
            <a:xfrm rot="0">
              <a:off x="29174" y="0"/>
              <a:ext cx="784853" cy="78485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2244E"/>
                </a:solidFill>
                <a:prstDash val="solid"/>
                <a:miter/>
              </a:ln>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a:lnSpc>
                    <a:spcPts val="2984"/>
                  </a:lnSpc>
                </a:pPr>
              </a:p>
            </p:txBody>
          </p:sp>
        </p:grpSp>
        <p:sp>
          <p:nvSpPr>
            <p:cNvPr name="AutoShape 12" id="12"/>
            <p:cNvSpPr/>
            <p:nvPr/>
          </p:nvSpPr>
          <p:spPr>
            <a:xfrm flipH="true" flipV="true">
              <a:off x="421601" y="784853"/>
              <a:ext cx="0" cy="1333567"/>
            </a:xfrm>
            <a:prstGeom prst="line">
              <a:avLst/>
            </a:prstGeom>
            <a:ln cap="flat" w="50800">
              <a:solidFill>
                <a:srgbClr val="02244E"/>
              </a:solidFill>
              <a:prstDash val="solid"/>
              <a:headEnd type="none" len="sm" w="sm"/>
              <a:tailEnd type="none" len="sm" w="sm"/>
            </a:ln>
          </p:spPr>
        </p:sp>
        <p:sp>
          <p:nvSpPr>
            <p:cNvPr name="AutoShape 13" id="13"/>
            <p:cNvSpPr/>
            <p:nvPr/>
          </p:nvSpPr>
          <p:spPr>
            <a:xfrm flipH="true" flipV="true">
              <a:off x="421601" y="1016667"/>
              <a:ext cx="412320" cy="522950"/>
            </a:xfrm>
            <a:prstGeom prst="line">
              <a:avLst/>
            </a:prstGeom>
            <a:ln cap="flat" w="50800">
              <a:solidFill>
                <a:srgbClr val="02244E"/>
              </a:solidFill>
              <a:prstDash val="solid"/>
              <a:headEnd type="none" len="sm" w="sm"/>
              <a:tailEnd type="none" len="sm" w="sm"/>
            </a:ln>
          </p:spPr>
        </p:sp>
        <p:sp>
          <p:nvSpPr>
            <p:cNvPr name="AutoShape 14" id="14"/>
            <p:cNvSpPr/>
            <p:nvPr/>
          </p:nvSpPr>
          <p:spPr>
            <a:xfrm flipH="true">
              <a:off x="20148" y="1016667"/>
              <a:ext cx="401453" cy="522950"/>
            </a:xfrm>
            <a:prstGeom prst="line">
              <a:avLst/>
            </a:prstGeom>
            <a:ln cap="flat" w="50800">
              <a:solidFill>
                <a:srgbClr val="02244E"/>
              </a:solidFill>
              <a:prstDash val="solid"/>
              <a:headEnd type="none" len="sm" w="sm"/>
              <a:tailEnd type="none" len="sm" w="sm"/>
            </a:ln>
          </p:spPr>
        </p:sp>
        <p:sp>
          <p:nvSpPr>
            <p:cNvPr name="AutoShape 15" id="15"/>
            <p:cNvSpPr/>
            <p:nvPr/>
          </p:nvSpPr>
          <p:spPr>
            <a:xfrm flipH="true" flipV="true">
              <a:off x="421601" y="2072718"/>
              <a:ext cx="403502" cy="583910"/>
            </a:xfrm>
            <a:prstGeom prst="line">
              <a:avLst/>
            </a:prstGeom>
            <a:ln cap="flat" w="50800">
              <a:solidFill>
                <a:srgbClr val="02244E"/>
              </a:solidFill>
              <a:prstDash val="solid"/>
              <a:headEnd type="none" len="sm" w="sm"/>
              <a:tailEnd type="none" len="sm" w="sm"/>
            </a:ln>
          </p:spPr>
        </p:sp>
        <p:sp>
          <p:nvSpPr>
            <p:cNvPr name="AutoShape 16" id="16"/>
            <p:cNvSpPr/>
            <p:nvPr/>
          </p:nvSpPr>
          <p:spPr>
            <a:xfrm flipH="true">
              <a:off x="49675" y="2072718"/>
              <a:ext cx="371926" cy="583910"/>
            </a:xfrm>
            <a:prstGeom prst="line">
              <a:avLst/>
            </a:prstGeom>
            <a:ln cap="flat" w="50800">
              <a:solidFill>
                <a:srgbClr val="02244E"/>
              </a:solidFill>
              <a:prstDash val="solid"/>
              <a:headEnd type="none" len="sm" w="sm"/>
              <a:tailEnd type="none" len="sm" w="sm"/>
            </a:ln>
          </p:spPr>
        </p:sp>
      </p:grpSp>
      <p:sp>
        <p:nvSpPr>
          <p:cNvPr name="AutoShape 17" id="17"/>
          <p:cNvSpPr/>
          <p:nvPr/>
        </p:nvSpPr>
        <p:spPr>
          <a:xfrm>
            <a:off x="8345140" y="8974011"/>
            <a:ext cx="1648273" cy="0"/>
          </a:xfrm>
          <a:prstGeom prst="line">
            <a:avLst/>
          </a:prstGeom>
          <a:ln cap="flat" w="38100">
            <a:solidFill>
              <a:srgbClr val="02244E"/>
            </a:solidFill>
            <a:prstDash val="sysDot"/>
            <a:headEnd type="none" len="sm" w="sm"/>
            <a:tailEnd type="arrow" len="sm" w="med"/>
          </a:ln>
        </p:spPr>
      </p:sp>
      <p:sp>
        <p:nvSpPr>
          <p:cNvPr name="AutoShape 18" id="18"/>
          <p:cNvSpPr/>
          <p:nvPr/>
        </p:nvSpPr>
        <p:spPr>
          <a:xfrm flipH="true">
            <a:off x="8148326" y="7844183"/>
            <a:ext cx="0" cy="1148878"/>
          </a:xfrm>
          <a:prstGeom prst="line">
            <a:avLst/>
          </a:prstGeom>
          <a:ln cap="flat" w="38100">
            <a:solidFill>
              <a:srgbClr val="02244E"/>
            </a:solidFill>
            <a:prstDash val="sysDash"/>
            <a:headEnd type="none" len="sm" w="sm"/>
            <a:tailEnd type="none" len="sm" w="sm"/>
          </a:ln>
        </p:spPr>
      </p:sp>
      <p:grpSp>
        <p:nvGrpSpPr>
          <p:cNvPr name="Group 19" id="19"/>
          <p:cNvGrpSpPr/>
          <p:nvPr/>
        </p:nvGrpSpPr>
        <p:grpSpPr>
          <a:xfrm rot="0">
            <a:off x="6848767" y="7844183"/>
            <a:ext cx="604234" cy="1148878"/>
            <a:chOff x="0" y="0"/>
            <a:chExt cx="159140" cy="302585"/>
          </a:xfrm>
        </p:grpSpPr>
        <p:sp>
          <p:nvSpPr>
            <p:cNvPr name="Freeform 20" id="20"/>
            <p:cNvSpPr/>
            <p:nvPr/>
          </p:nvSpPr>
          <p:spPr>
            <a:xfrm flipH="false" flipV="false" rot="0">
              <a:off x="0" y="0"/>
              <a:ext cx="159140" cy="302585"/>
            </a:xfrm>
            <a:custGeom>
              <a:avLst/>
              <a:gdLst/>
              <a:ahLst/>
              <a:cxnLst/>
              <a:rect r="r" b="b" t="t" l="l"/>
              <a:pathLst>
                <a:path h="302585" w="159140">
                  <a:moveTo>
                    <a:pt x="0" y="0"/>
                  </a:moveTo>
                  <a:lnTo>
                    <a:pt x="159140" y="0"/>
                  </a:lnTo>
                  <a:lnTo>
                    <a:pt x="159140" y="302585"/>
                  </a:lnTo>
                  <a:lnTo>
                    <a:pt x="0" y="302585"/>
                  </a:lnTo>
                  <a:close/>
                </a:path>
              </a:pathLst>
            </a:custGeom>
            <a:solidFill>
              <a:srgbClr val="FFFFFF"/>
            </a:solidFill>
            <a:ln w="38100" cap="sq">
              <a:solidFill>
                <a:srgbClr val="02244E"/>
              </a:solidFill>
              <a:prstDash val="solid"/>
              <a:miter/>
            </a:ln>
          </p:spPr>
        </p:sp>
        <p:sp>
          <p:nvSpPr>
            <p:cNvPr name="TextBox 21" id="21"/>
            <p:cNvSpPr txBox="true"/>
            <p:nvPr/>
          </p:nvSpPr>
          <p:spPr>
            <a:xfrm>
              <a:off x="0" y="-38100"/>
              <a:ext cx="159140" cy="340685"/>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2531055" y="7734001"/>
            <a:ext cx="1259060" cy="125906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2244E"/>
              </a:soli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256155" y="773933"/>
            <a:ext cx="7775690" cy="2151396"/>
          </a:xfrm>
          <a:prstGeom prst="rect">
            <a:avLst/>
          </a:prstGeom>
        </p:spPr>
        <p:txBody>
          <a:bodyPr anchor="t" rtlCol="false" tIns="0" lIns="0" bIns="0" rIns="0">
            <a:spAutoFit/>
          </a:bodyPr>
          <a:lstStyle/>
          <a:p>
            <a:pPr algn="ctr" marL="0" indent="0" lvl="0">
              <a:lnSpc>
                <a:spcPts val="8213"/>
              </a:lnSpc>
              <a:spcBef>
                <a:spcPct val="0"/>
              </a:spcBef>
            </a:pPr>
            <a:r>
              <a:rPr lang="en-US" b="true" sz="6960" spc="27">
                <a:solidFill>
                  <a:srgbClr val="3567A1"/>
                </a:solidFill>
                <a:latin typeface="Poppins Heavy"/>
                <a:ea typeface="Poppins Heavy"/>
                <a:cs typeface="Poppins Heavy"/>
                <a:sym typeface="Poppins Heavy"/>
              </a:rPr>
              <a:t>Diagramas de sequência</a:t>
            </a:r>
          </a:p>
        </p:txBody>
      </p:sp>
      <p:sp>
        <p:nvSpPr>
          <p:cNvPr name="TextBox 26" id="26"/>
          <p:cNvSpPr txBox="true"/>
          <p:nvPr/>
        </p:nvSpPr>
        <p:spPr>
          <a:xfrm rot="0">
            <a:off x="4272766" y="3296804"/>
            <a:ext cx="9742468" cy="21136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Usado para modelar a interação entre diferentes partes de um sistema ao longo do tempo. É um grupo de objetos representados por linhas de vida e as mensagens que eles trocam durante a interação.</a:t>
            </a:r>
          </a:p>
        </p:txBody>
      </p:sp>
      <p:sp>
        <p:nvSpPr>
          <p:cNvPr name="TextBox 27" id="27"/>
          <p:cNvSpPr txBox="true"/>
          <p:nvPr/>
        </p:nvSpPr>
        <p:spPr>
          <a:xfrm rot="0">
            <a:off x="3698767" y="5553299"/>
            <a:ext cx="10890466" cy="1796181"/>
          </a:xfrm>
          <a:prstGeom prst="rect">
            <a:avLst/>
          </a:prstGeom>
        </p:spPr>
        <p:txBody>
          <a:bodyPr anchor="t" rtlCol="false" tIns="0" lIns="0" bIns="0" rIns="0">
            <a:spAutoFit/>
          </a:bodyPr>
          <a:lstStyle/>
          <a:p>
            <a:pPr algn="ctr" marL="0" indent="0" lvl="0">
              <a:lnSpc>
                <a:spcPts val="6864"/>
              </a:lnSpc>
              <a:spcBef>
                <a:spcPct val="0"/>
              </a:spcBef>
            </a:pPr>
            <a:r>
              <a:rPr lang="en-US" b="true" sz="5817" spc="23">
                <a:solidFill>
                  <a:srgbClr val="3567A1"/>
                </a:solidFill>
                <a:latin typeface="Poppins Heavy"/>
                <a:ea typeface="Poppins Heavy"/>
                <a:cs typeface="Poppins Heavy"/>
                <a:sym typeface="Poppins Heavy"/>
              </a:rPr>
              <a:t>Os principais elementos são</a:t>
            </a:r>
          </a:p>
        </p:txBody>
      </p:sp>
      <p:sp>
        <p:nvSpPr>
          <p:cNvPr name="AutoShape 28" id="28"/>
          <p:cNvSpPr/>
          <p:nvPr/>
        </p:nvSpPr>
        <p:spPr>
          <a:xfrm>
            <a:off x="12192782" y="8395483"/>
            <a:ext cx="345869" cy="0"/>
          </a:xfrm>
          <a:prstGeom prst="line">
            <a:avLst/>
          </a:prstGeom>
          <a:ln cap="flat" w="28575">
            <a:solidFill>
              <a:srgbClr val="02244E"/>
            </a:solidFill>
            <a:prstDash val="solid"/>
            <a:headEnd type="none" len="sm" w="sm"/>
            <a:tailEnd type="none" len="sm" w="sm"/>
          </a:ln>
        </p:spPr>
      </p:sp>
      <p:sp>
        <p:nvSpPr>
          <p:cNvPr name="AutoShape 29" id="29"/>
          <p:cNvSpPr/>
          <p:nvPr/>
        </p:nvSpPr>
        <p:spPr>
          <a:xfrm flipV="true">
            <a:off x="12178494" y="8070745"/>
            <a:ext cx="0" cy="649476"/>
          </a:xfrm>
          <a:prstGeom prst="line">
            <a:avLst/>
          </a:prstGeom>
          <a:ln cap="flat" w="28575">
            <a:solidFill>
              <a:srgbClr val="02244E"/>
            </a:solidFill>
            <a:prstDash val="solid"/>
            <a:headEnd type="none" len="sm" w="sm"/>
            <a:tailEnd type="none" len="sm" w="sm"/>
          </a:ln>
        </p:spPr>
      </p:sp>
      <p:grpSp>
        <p:nvGrpSpPr>
          <p:cNvPr name="Group 30" id="30"/>
          <p:cNvGrpSpPr/>
          <p:nvPr/>
        </p:nvGrpSpPr>
        <p:grpSpPr>
          <a:xfrm rot="0">
            <a:off x="14033869" y="7734001"/>
            <a:ext cx="1259060" cy="1259060"/>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2244E"/>
              </a:solidFill>
              <a:prstDash val="solid"/>
              <a:miter/>
            </a:ln>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33" id="33"/>
          <p:cNvSpPr/>
          <p:nvPr/>
        </p:nvSpPr>
        <p:spPr>
          <a:xfrm flipV="true">
            <a:off x="14531549" y="7541348"/>
            <a:ext cx="263701" cy="223802"/>
          </a:xfrm>
          <a:prstGeom prst="line">
            <a:avLst/>
          </a:prstGeom>
          <a:ln cap="flat" w="28575">
            <a:solidFill>
              <a:srgbClr val="02244E"/>
            </a:solidFill>
            <a:prstDash val="solid"/>
            <a:headEnd type="none" len="sm" w="sm"/>
            <a:tailEnd type="none" len="sm" w="sm"/>
          </a:ln>
        </p:spPr>
      </p:sp>
      <p:sp>
        <p:nvSpPr>
          <p:cNvPr name="AutoShape 34" id="34"/>
          <p:cNvSpPr/>
          <p:nvPr/>
        </p:nvSpPr>
        <p:spPr>
          <a:xfrm>
            <a:off x="14539233" y="7777196"/>
            <a:ext cx="291587" cy="186018"/>
          </a:xfrm>
          <a:prstGeom prst="line">
            <a:avLst/>
          </a:prstGeom>
          <a:ln cap="flat" w="28575">
            <a:solidFill>
              <a:srgbClr val="02244E"/>
            </a:solidFill>
            <a:prstDash val="solid"/>
            <a:headEnd type="none" len="sm" w="sm"/>
            <a:tailEnd type="none" len="sm" w="sm"/>
          </a:ln>
        </p:spPr>
      </p:sp>
      <p:grpSp>
        <p:nvGrpSpPr>
          <p:cNvPr name="Group 35" id="35"/>
          <p:cNvGrpSpPr/>
          <p:nvPr/>
        </p:nvGrpSpPr>
        <p:grpSpPr>
          <a:xfrm rot="0">
            <a:off x="10766884" y="7952235"/>
            <a:ext cx="507039" cy="1021776"/>
            <a:chOff x="0" y="0"/>
            <a:chExt cx="133541" cy="269110"/>
          </a:xfrm>
        </p:grpSpPr>
        <p:sp>
          <p:nvSpPr>
            <p:cNvPr name="Freeform 36" id="36"/>
            <p:cNvSpPr/>
            <p:nvPr/>
          </p:nvSpPr>
          <p:spPr>
            <a:xfrm flipH="false" flipV="false" rot="0">
              <a:off x="0" y="0"/>
              <a:ext cx="133541" cy="269110"/>
            </a:xfrm>
            <a:custGeom>
              <a:avLst/>
              <a:gdLst/>
              <a:ahLst/>
              <a:cxnLst/>
              <a:rect r="r" b="b" t="t" l="l"/>
              <a:pathLst>
                <a:path h="269110" w="133541">
                  <a:moveTo>
                    <a:pt x="0" y="0"/>
                  </a:moveTo>
                  <a:lnTo>
                    <a:pt x="133541" y="0"/>
                  </a:lnTo>
                  <a:lnTo>
                    <a:pt x="133541" y="269110"/>
                  </a:lnTo>
                  <a:lnTo>
                    <a:pt x="0" y="269110"/>
                  </a:lnTo>
                  <a:close/>
                </a:path>
              </a:pathLst>
            </a:custGeom>
            <a:solidFill>
              <a:srgbClr val="FFFFFF"/>
            </a:solidFill>
            <a:ln w="38100" cap="sq">
              <a:solidFill>
                <a:srgbClr val="02244E"/>
              </a:solidFill>
              <a:prstDash val="solid"/>
              <a:miter/>
            </a:ln>
          </p:spPr>
        </p:sp>
        <p:sp>
          <p:nvSpPr>
            <p:cNvPr name="TextBox 37" id="37"/>
            <p:cNvSpPr txBox="true"/>
            <p:nvPr/>
          </p:nvSpPr>
          <p:spPr>
            <a:xfrm>
              <a:off x="0" y="-38100"/>
              <a:ext cx="133541" cy="307210"/>
            </a:xfrm>
            <a:prstGeom prst="rect">
              <a:avLst/>
            </a:prstGeom>
          </p:spPr>
          <p:txBody>
            <a:bodyPr anchor="ctr" rtlCol="false" tIns="50800" lIns="50800" bIns="50800" rIns="50800"/>
            <a:lstStyle/>
            <a:p>
              <a:pPr algn="ctr">
                <a:lnSpc>
                  <a:spcPts val="2659"/>
                </a:lnSpc>
              </a:pPr>
            </a:p>
          </p:txBody>
        </p:sp>
      </p:grpSp>
      <p:sp>
        <p:nvSpPr>
          <p:cNvPr name="AutoShape 38" id="38"/>
          <p:cNvSpPr/>
          <p:nvPr/>
        </p:nvSpPr>
        <p:spPr>
          <a:xfrm flipV="true">
            <a:off x="10986093" y="7734001"/>
            <a:ext cx="0" cy="229213"/>
          </a:xfrm>
          <a:prstGeom prst="line">
            <a:avLst/>
          </a:prstGeom>
          <a:ln cap="flat" w="28575">
            <a:solidFill>
              <a:srgbClr val="02244E"/>
            </a:solidFill>
            <a:prstDash val="solid"/>
            <a:headEnd type="none" len="sm" w="sm"/>
            <a:tailEnd type="none" len="sm" w="sm"/>
          </a:ln>
        </p:spPr>
      </p:sp>
      <p:sp>
        <p:nvSpPr>
          <p:cNvPr name="AutoShape 39" id="39"/>
          <p:cNvSpPr/>
          <p:nvPr/>
        </p:nvSpPr>
        <p:spPr>
          <a:xfrm>
            <a:off x="10971806" y="7734001"/>
            <a:ext cx="649476" cy="0"/>
          </a:xfrm>
          <a:prstGeom prst="line">
            <a:avLst/>
          </a:prstGeom>
          <a:ln cap="flat" w="28575">
            <a:solidFill>
              <a:srgbClr val="02244E"/>
            </a:solidFill>
            <a:prstDash val="solid"/>
            <a:headEnd type="none" len="sm" w="sm"/>
            <a:tailEnd type="none" len="sm" w="sm"/>
          </a:ln>
        </p:spPr>
      </p:sp>
      <p:sp>
        <p:nvSpPr>
          <p:cNvPr name="AutoShape 40" id="40"/>
          <p:cNvSpPr/>
          <p:nvPr/>
        </p:nvSpPr>
        <p:spPr>
          <a:xfrm flipH="true" flipV="true">
            <a:off x="11606994" y="7723580"/>
            <a:ext cx="0" cy="808526"/>
          </a:xfrm>
          <a:prstGeom prst="line">
            <a:avLst/>
          </a:prstGeom>
          <a:ln cap="flat" w="28575">
            <a:solidFill>
              <a:srgbClr val="02244E"/>
            </a:solidFill>
            <a:prstDash val="solid"/>
            <a:headEnd type="none" len="sm" w="sm"/>
            <a:tailEnd type="none" len="sm" w="sm"/>
          </a:ln>
        </p:spPr>
      </p:sp>
      <p:sp>
        <p:nvSpPr>
          <p:cNvPr name="AutoShape 41" id="41"/>
          <p:cNvSpPr/>
          <p:nvPr/>
        </p:nvSpPr>
        <p:spPr>
          <a:xfrm>
            <a:off x="11273923" y="8512387"/>
            <a:ext cx="347359" cy="0"/>
          </a:xfrm>
          <a:prstGeom prst="line">
            <a:avLst/>
          </a:prstGeom>
          <a:ln cap="flat" w="28575">
            <a:solidFill>
              <a:srgbClr val="02244E"/>
            </a:solidFill>
            <a:prstDash val="solid"/>
            <a:headEnd type="triangle" len="med" w="lg"/>
            <a:tailEnd type="none" len="sm" w="sm"/>
          </a:ln>
        </p:spPr>
      </p:sp>
      <p:sp>
        <p:nvSpPr>
          <p:cNvPr name="TextBox 42" id="42"/>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48</a:t>
            </a:r>
          </a:p>
        </p:txBody>
      </p:sp>
    </p:spTree>
  </p:cSld>
  <p:clrMapOvr>
    <a:masterClrMapping/>
  </p:clrMapOvr>
  <p:transition spd="slow">
    <p:fade/>
  </p:transition>
</p:sld>
</file>

<file path=ppt/slides/slide4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64109"/>
            <a:ext cx="3553892"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Elementos</a:t>
            </a:r>
          </a:p>
        </p:txBody>
      </p:sp>
      <p:sp>
        <p:nvSpPr>
          <p:cNvPr name="TextBox 3" id="3"/>
          <p:cNvSpPr txBox="true"/>
          <p:nvPr/>
        </p:nvSpPr>
        <p:spPr>
          <a:xfrm rot="0">
            <a:off x="4862894" y="1667373"/>
            <a:ext cx="3453356"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Atores</a:t>
            </a:r>
          </a:p>
        </p:txBody>
      </p:sp>
      <p:sp>
        <p:nvSpPr>
          <p:cNvPr name="TextBox 4" id="4"/>
          <p:cNvSpPr txBox="true"/>
          <p:nvPr/>
        </p:nvSpPr>
        <p:spPr>
          <a:xfrm rot="0">
            <a:off x="4862894" y="2359982"/>
            <a:ext cx="10359397"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Elemento externo que interage com o sistema.</a:t>
            </a:r>
          </a:p>
        </p:txBody>
      </p:sp>
      <p:sp>
        <p:nvSpPr>
          <p:cNvPr name="TextBox 5" id="5"/>
          <p:cNvSpPr txBox="true"/>
          <p:nvPr/>
        </p:nvSpPr>
        <p:spPr>
          <a:xfrm rot="0">
            <a:off x="4862894" y="3492527"/>
            <a:ext cx="3928807"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Objetos</a:t>
            </a:r>
          </a:p>
        </p:txBody>
      </p:sp>
      <p:sp>
        <p:nvSpPr>
          <p:cNvPr name="TextBox 6" id="6"/>
          <p:cNvSpPr txBox="true"/>
          <p:nvPr/>
        </p:nvSpPr>
        <p:spPr>
          <a:xfrm rot="0">
            <a:off x="4862894" y="4083712"/>
            <a:ext cx="11048328"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Representam as instâncias das classes envolvidas no processo.</a:t>
            </a:r>
          </a:p>
        </p:txBody>
      </p:sp>
      <p:sp>
        <p:nvSpPr>
          <p:cNvPr name="TextBox 7" id="7"/>
          <p:cNvSpPr txBox="true"/>
          <p:nvPr/>
        </p:nvSpPr>
        <p:spPr>
          <a:xfrm rot="0">
            <a:off x="4862894" y="5096988"/>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Ativação</a:t>
            </a:r>
          </a:p>
        </p:txBody>
      </p:sp>
      <p:sp>
        <p:nvSpPr>
          <p:cNvPr name="TextBox 8" id="8"/>
          <p:cNvSpPr txBox="true"/>
          <p:nvPr/>
        </p:nvSpPr>
        <p:spPr>
          <a:xfrm rot="0">
            <a:off x="4877542" y="5555923"/>
            <a:ext cx="10911083"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Indica o período que o objeto está participando ativamente do processo.</a:t>
            </a:r>
          </a:p>
        </p:txBody>
      </p:sp>
      <p:sp>
        <p:nvSpPr>
          <p:cNvPr name="TextBox 9" id="9"/>
          <p:cNvSpPr txBox="true"/>
          <p:nvPr/>
        </p:nvSpPr>
        <p:spPr>
          <a:xfrm rot="0">
            <a:off x="4877542" y="7098043"/>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Linha de vida </a:t>
            </a:r>
          </a:p>
        </p:txBody>
      </p:sp>
      <p:sp>
        <p:nvSpPr>
          <p:cNvPr name="TextBox 10" id="10"/>
          <p:cNvSpPr txBox="true"/>
          <p:nvPr/>
        </p:nvSpPr>
        <p:spPr>
          <a:xfrm rot="0">
            <a:off x="4892190" y="7679703"/>
            <a:ext cx="10896436"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Representa o tempo em que um objeto existe durante um processo.</a:t>
            </a:r>
          </a:p>
        </p:txBody>
      </p:sp>
      <p:grpSp>
        <p:nvGrpSpPr>
          <p:cNvPr name="Group 11" id="11"/>
          <p:cNvGrpSpPr/>
          <p:nvPr/>
        </p:nvGrpSpPr>
        <p:grpSpPr>
          <a:xfrm rot="0">
            <a:off x="2376778" y="3696553"/>
            <a:ext cx="1558364" cy="900578"/>
            <a:chOff x="0" y="0"/>
            <a:chExt cx="410433" cy="237189"/>
          </a:xfrm>
        </p:grpSpPr>
        <p:sp>
          <p:nvSpPr>
            <p:cNvPr name="Freeform 12" id="12"/>
            <p:cNvSpPr/>
            <p:nvPr/>
          </p:nvSpPr>
          <p:spPr>
            <a:xfrm flipH="false" flipV="false" rot="0">
              <a:off x="0" y="0"/>
              <a:ext cx="410433" cy="237189"/>
            </a:xfrm>
            <a:custGeom>
              <a:avLst/>
              <a:gdLst/>
              <a:ahLst/>
              <a:cxnLst/>
              <a:rect r="r" b="b" t="t" l="l"/>
              <a:pathLst>
                <a:path h="237189" w="410433">
                  <a:moveTo>
                    <a:pt x="0" y="0"/>
                  </a:moveTo>
                  <a:lnTo>
                    <a:pt x="410433" y="0"/>
                  </a:lnTo>
                  <a:lnTo>
                    <a:pt x="410433" y="237189"/>
                  </a:lnTo>
                  <a:lnTo>
                    <a:pt x="0" y="237189"/>
                  </a:lnTo>
                  <a:close/>
                </a:path>
              </a:pathLst>
            </a:custGeom>
            <a:solidFill>
              <a:srgbClr val="FFFFFF"/>
            </a:solidFill>
            <a:ln w="38100" cap="sq">
              <a:solidFill>
                <a:srgbClr val="02244E"/>
              </a:solidFill>
              <a:prstDash val="solid"/>
              <a:miter/>
            </a:ln>
          </p:spPr>
        </p:sp>
        <p:sp>
          <p:nvSpPr>
            <p:cNvPr name="TextBox 13" id="13"/>
            <p:cNvSpPr txBox="true"/>
            <p:nvPr/>
          </p:nvSpPr>
          <p:spPr>
            <a:xfrm>
              <a:off x="0" y="-38100"/>
              <a:ext cx="410433" cy="27528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882111" y="1560477"/>
            <a:ext cx="547697" cy="1713309"/>
            <a:chOff x="0" y="0"/>
            <a:chExt cx="730263" cy="2284411"/>
          </a:xfrm>
        </p:grpSpPr>
        <p:grpSp>
          <p:nvGrpSpPr>
            <p:cNvPr name="Group 15" id="15"/>
            <p:cNvGrpSpPr/>
            <p:nvPr/>
          </p:nvGrpSpPr>
          <p:grpSpPr>
            <a:xfrm rot="0">
              <a:off x="24951" y="0"/>
              <a:ext cx="671240" cy="67124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2244E"/>
                </a:solidFill>
                <a:prstDash val="solid"/>
                <a:miter/>
              </a:ln>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a:lnSpc>
                    <a:spcPts val="2984"/>
                  </a:lnSpc>
                </a:pPr>
              </a:p>
            </p:txBody>
          </p:sp>
        </p:grpSp>
        <p:sp>
          <p:nvSpPr>
            <p:cNvPr name="AutoShape 18" id="18"/>
            <p:cNvSpPr/>
            <p:nvPr/>
          </p:nvSpPr>
          <p:spPr>
            <a:xfrm flipH="true" flipV="true">
              <a:off x="360571" y="671240"/>
              <a:ext cx="0" cy="1140524"/>
            </a:xfrm>
            <a:prstGeom prst="line">
              <a:avLst/>
            </a:prstGeom>
            <a:ln cap="flat" w="43446">
              <a:solidFill>
                <a:srgbClr val="02244E"/>
              </a:solidFill>
              <a:prstDash val="solid"/>
              <a:headEnd type="none" len="sm" w="sm"/>
              <a:tailEnd type="none" len="sm" w="sm"/>
            </a:ln>
          </p:spPr>
        </p:sp>
        <p:sp>
          <p:nvSpPr>
            <p:cNvPr name="AutoShape 19" id="19"/>
            <p:cNvSpPr/>
            <p:nvPr/>
          </p:nvSpPr>
          <p:spPr>
            <a:xfrm flipH="true" flipV="true">
              <a:off x="360571" y="869497"/>
              <a:ext cx="352633" cy="447249"/>
            </a:xfrm>
            <a:prstGeom prst="line">
              <a:avLst/>
            </a:prstGeom>
            <a:ln cap="flat" w="43446">
              <a:solidFill>
                <a:srgbClr val="02244E"/>
              </a:solidFill>
              <a:prstDash val="solid"/>
              <a:headEnd type="none" len="sm" w="sm"/>
              <a:tailEnd type="none" len="sm" w="sm"/>
            </a:ln>
          </p:spPr>
        </p:sp>
        <p:sp>
          <p:nvSpPr>
            <p:cNvPr name="AutoShape 20" id="20"/>
            <p:cNvSpPr/>
            <p:nvPr/>
          </p:nvSpPr>
          <p:spPr>
            <a:xfrm flipH="true">
              <a:off x="17231" y="869497"/>
              <a:ext cx="343340" cy="447249"/>
            </a:xfrm>
            <a:prstGeom prst="line">
              <a:avLst/>
            </a:prstGeom>
            <a:ln cap="flat" w="43446">
              <a:solidFill>
                <a:srgbClr val="02244E"/>
              </a:solidFill>
              <a:prstDash val="solid"/>
              <a:headEnd type="none" len="sm" w="sm"/>
              <a:tailEnd type="none" len="sm" w="sm"/>
            </a:ln>
          </p:spPr>
        </p:sp>
        <p:sp>
          <p:nvSpPr>
            <p:cNvPr name="AutoShape 21" id="21"/>
            <p:cNvSpPr/>
            <p:nvPr/>
          </p:nvSpPr>
          <p:spPr>
            <a:xfrm flipH="true" flipV="true">
              <a:off x="360571" y="1772677"/>
              <a:ext cx="345092" cy="499385"/>
            </a:xfrm>
            <a:prstGeom prst="line">
              <a:avLst/>
            </a:prstGeom>
            <a:ln cap="flat" w="43446">
              <a:solidFill>
                <a:srgbClr val="02244E"/>
              </a:solidFill>
              <a:prstDash val="solid"/>
              <a:headEnd type="none" len="sm" w="sm"/>
              <a:tailEnd type="none" len="sm" w="sm"/>
            </a:ln>
          </p:spPr>
        </p:sp>
        <p:sp>
          <p:nvSpPr>
            <p:cNvPr name="AutoShape 22" id="22"/>
            <p:cNvSpPr/>
            <p:nvPr/>
          </p:nvSpPr>
          <p:spPr>
            <a:xfrm flipH="true">
              <a:off x="42484" y="1772677"/>
              <a:ext cx="318087" cy="499385"/>
            </a:xfrm>
            <a:prstGeom prst="line">
              <a:avLst/>
            </a:prstGeom>
            <a:ln cap="flat" w="43446">
              <a:solidFill>
                <a:srgbClr val="02244E"/>
              </a:solidFill>
              <a:prstDash val="solid"/>
              <a:headEnd type="none" len="sm" w="sm"/>
              <a:tailEnd type="none" len="sm" w="sm"/>
            </a:ln>
          </p:spPr>
        </p:sp>
      </p:grpSp>
      <p:sp>
        <p:nvSpPr>
          <p:cNvPr name="AutoShape 23" id="23"/>
          <p:cNvSpPr/>
          <p:nvPr/>
        </p:nvSpPr>
        <p:spPr>
          <a:xfrm flipH="true">
            <a:off x="3136910" y="7114442"/>
            <a:ext cx="0" cy="1148878"/>
          </a:xfrm>
          <a:prstGeom prst="line">
            <a:avLst/>
          </a:prstGeom>
          <a:ln cap="flat" w="38100">
            <a:solidFill>
              <a:srgbClr val="02244E"/>
            </a:solidFill>
            <a:prstDash val="sysDash"/>
            <a:headEnd type="none" len="sm" w="sm"/>
            <a:tailEnd type="none" len="sm" w="sm"/>
          </a:ln>
        </p:spPr>
      </p:sp>
      <p:grpSp>
        <p:nvGrpSpPr>
          <p:cNvPr name="Group 24" id="24"/>
          <p:cNvGrpSpPr/>
          <p:nvPr/>
        </p:nvGrpSpPr>
        <p:grpSpPr>
          <a:xfrm rot="0">
            <a:off x="2853843" y="5161359"/>
            <a:ext cx="604234" cy="1148878"/>
            <a:chOff x="0" y="0"/>
            <a:chExt cx="159140" cy="302585"/>
          </a:xfrm>
        </p:grpSpPr>
        <p:sp>
          <p:nvSpPr>
            <p:cNvPr name="Freeform 25" id="25"/>
            <p:cNvSpPr/>
            <p:nvPr/>
          </p:nvSpPr>
          <p:spPr>
            <a:xfrm flipH="false" flipV="false" rot="0">
              <a:off x="0" y="0"/>
              <a:ext cx="159140" cy="302585"/>
            </a:xfrm>
            <a:custGeom>
              <a:avLst/>
              <a:gdLst/>
              <a:ahLst/>
              <a:cxnLst/>
              <a:rect r="r" b="b" t="t" l="l"/>
              <a:pathLst>
                <a:path h="302585" w="159140">
                  <a:moveTo>
                    <a:pt x="0" y="0"/>
                  </a:moveTo>
                  <a:lnTo>
                    <a:pt x="159140" y="0"/>
                  </a:lnTo>
                  <a:lnTo>
                    <a:pt x="159140" y="302585"/>
                  </a:lnTo>
                  <a:lnTo>
                    <a:pt x="0" y="302585"/>
                  </a:lnTo>
                  <a:close/>
                </a:path>
              </a:pathLst>
            </a:custGeom>
            <a:solidFill>
              <a:srgbClr val="FFFFFF"/>
            </a:solidFill>
            <a:ln w="38100" cap="sq">
              <a:solidFill>
                <a:srgbClr val="02244E"/>
              </a:solidFill>
              <a:prstDash val="solid"/>
              <a:miter/>
            </a:ln>
          </p:spPr>
        </p:sp>
        <p:sp>
          <p:nvSpPr>
            <p:cNvPr name="TextBox 26" id="26"/>
            <p:cNvSpPr txBox="true"/>
            <p:nvPr/>
          </p:nvSpPr>
          <p:spPr>
            <a:xfrm>
              <a:off x="0" y="-38100"/>
              <a:ext cx="159140" cy="34068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49</a:t>
            </a:r>
          </a:p>
        </p:txBody>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453671" y="1310501"/>
            <a:ext cx="7668657" cy="7668657"/>
          </a:xfrm>
          <a:custGeom>
            <a:avLst/>
            <a:gdLst/>
            <a:ahLst/>
            <a:cxnLst/>
            <a:rect r="r" b="b" t="t" l="l"/>
            <a:pathLst>
              <a:path h="7668657" w="7668657">
                <a:moveTo>
                  <a:pt x="0" y="0"/>
                </a:moveTo>
                <a:lnTo>
                  <a:pt x="7668658" y="0"/>
                </a:lnTo>
                <a:lnTo>
                  <a:pt x="7668658" y="7668657"/>
                </a:lnTo>
                <a:lnTo>
                  <a:pt x="0" y="76686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592248"/>
            <a:ext cx="6748903" cy="764584"/>
          </a:xfrm>
          <a:prstGeom prst="rect">
            <a:avLst/>
          </a:prstGeom>
        </p:spPr>
        <p:txBody>
          <a:bodyPr anchor="t" rtlCol="false" tIns="0" lIns="0" bIns="0" rIns="0">
            <a:spAutoFit/>
          </a:bodyPr>
          <a:lstStyle/>
          <a:p>
            <a:pPr algn="l" marL="0" indent="0" lvl="0">
              <a:lnSpc>
                <a:spcPts val="5625"/>
              </a:lnSpc>
              <a:spcBef>
                <a:spcPct val="0"/>
              </a:spcBef>
            </a:pPr>
            <a:r>
              <a:rPr lang="en-US" b="true" sz="4767" spc="19">
                <a:solidFill>
                  <a:srgbClr val="3567A1"/>
                </a:solidFill>
                <a:latin typeface="Poppins Heavy"/>
                <a:ea typeface="Poppins Heavy"/>
                <a:cs typeface="Poppins Heavy"/>
                <a:sym typeface="Poppins Heavy"/>
              </a:rPr>
              <a:t>Contextualização</a:t>
            </a:r>
          </a:p>
        </p:txBody>
      </p:sp>
      <p:sp>
        <p:nvSpPr>
          <p:cNvPr name="TextBox 4" id="4"/>
          <p:cNvSpPr txBox="true"/>
          <p:nvPr/>
        </p:nvSpPr>
        <p:spPr>
          <a:xfrm rot="0">
            <a:off x="1028700" y="3552987"/>
            <a:ext cx="11403749" cy="4442229"/>
          </a:xfrm>
          <a:prstGeom prst="rect">
            <a:avLst/>
          </a:prstGeom>
        </p:spPr>
        <p:txBody>
          <a:bodyPr anchor="t" rtlCol="false" tIns="0" lIns="0" bIns="0" rIns="0">
            <a:spAutoFit/>
          </a:bodyPr>
          <a:lstStyle/>
          <a:p>
            <a:pPr algn="just" marL="0" indent="0" lvl="0">
              <a:lnSpc>
                <a:spcPts val="5040"/>
              </a:lnSpc>
              <a:spcBef>
                <a:spcPct val="0"/>
              </a:spcBef>
            </a:pPr>
            <a:r>
              <a:rPr lang="en-US" b="true" sz="3600">
                <a:solidFill>
                  <a:srgbClr val="3567A1"/>
                </a:solidFill>
                <a:latin typeface="Sarabun Bold"/>
                <a:ea typeface="Sarabun Bold"/>
                <a:cs typeface="Sarabun Bold"/>
                <a:sym typeface="Sarabun Bold"/>
              </a:rPr>
              <a:t>As ferramentas de modelagem de software e sistemas desempenham um papel crucial no desenvolvimento de soluções tecnológicas. Elas ajudam a traduzir requisitos em representações visuais, como diagramas de caso de uso, atividades e sequências, promovendo um entendimento claro entre equipes técnicas e não técnicas.</a:t>
            </a:r>
          </a:p>
        </p:txBody>
      </p:sp>
      <p:sp>
        <p:nvSpPr>
          <p:cNvPr name="Freeform 5" id="5"/>
          <p:cNvSpPr/>
          <p:nvPr/>
        </p:nvSpPr>
        <p:spPr>
          <a:xfrm flipH="false" flipV="false" rot="0">
            <a:off x="802956" y="-1385709"/>
            <a:ext cx="2575912" cy="2575912"/>
          </a:xfrm>
          <a:custGeom>
            <a:avLst/>
            <a:gdLst/>
            <a:ahLst/>
            <a:cxnLst/>
            <a:rect r="r" b="b" t="t" l="l"/>
            <a:pathLst>
              <a:path h="2575912" w="2575912">
                <a:moveTo>
                  <a:pt x="0" y="0"/>
                </a:moveTo>
                <a:lnTo>
                  <a:pt x="2575911" y="0"/>
                </a:lnTo>
                <a:lnTo>
                  <a:pt x="2575911" y="2575911"/>
                </a:lnTo>
                <a:lnTo>
                  <a:pt x="0" y="2575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7693327" y="9413968"/>
            <a:ext cx="402001"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a:t>
            </a:r>
          </a:p>
        </p:txBody>
      </p:sp>
    </p:spTree>
  </p:cSld>
  <p:clrMapOvr>
    <a:masterClrMapping/>
  </p:clrMapOvr>
  <p:transition spd="slow">
    <p:cover dir="l"/>
  </p:transition>
</p:sld>
</file>

<file path=ppt/slides/slide5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64109"/>
            <a:ext cx="3553892"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Elementos</a:t>
            </a:r>
          </a:p>
        </p:txBody>
      </p:sp>
      <p:sp>
        <p:nvSpPr>
          <p:cNvPr name="TextBox 3" id="3"/>
          <p:cNvSpPr txBox="true"/>
          <p:nvPr/>
        </p:nvSpPr>
        <p:spPr>
          <a:xfrm rot="0">
            <a:off x="4182195" y="1165179"/>
            <a:ext cx="6422894"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Mensagem síncrona</a:t>
            </a:r>
          </a:p>
        </p:txBody>
      </p:sp>
      <p:sp>
        <p:nvSpPr>
          <p:cNvPr name="TextBox 4" id="4"/>
          <p:cNvSpPr txBox="true"/>
          <p:nvPr/>
        </p:nvSpPr>
        <p:spPr>
          <a:xfrm rot="0">
            <a:off x="4182195" y="1746839"/>
            <a:ext cx="10374045"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Indica que o remetente espera uma resposta antes de continuar.</a:t>
            </a:r>
          </a:p>
        </p:txBody>
      </p:sp>
      <p:sp>
        <p:nvSpPr>
          <p:cNvPr name="AutoShape 5" id="5"/>
          <p:cNvSpPr/>
          <p:nvPr/>
        </p:nvSpPr>
        <p:spPr>
          <a:xfrm>
            <a:off x="1649816" y="1784939"/>
            <a:ext cx="1604627" cy="0"/>
          </a:xfrm>
          <a:prstGeom prst="line">
            <a:avLst/>
          </a:prstGeom>
          <a:ln cap="flat" w="38100">
            <a:solidFill>
              <a:srgbClr val="02244E"/>
            </a:solidFill>
            <a:prstDash val="solid"/>
            <a:headEnd type="none" len="sm" w="sm"/>
            <a:tailEnd type="triangle" len="med" w="lg"/>
          </a:ln>
        </p:spPr>
      </p:sp>
      <p:sp>
        <p:nvSpPr>
          <p:cNvPr name="AutoShape 6" id="6"/>
          <p:cNvSpPr/>
          <p:nvPr/>
        </p:nvSpPr>
        <p:spPr>
          <a:xfrm>
            <a:off x="1649816" y="3496728"/>
            <a:ext cx="1604627" cy="0"/>
          </a:xfrm>
          <a:prstGeom prst="line">
            <a:avLst/>
          </a:prstGeom>
          <a:ln cap="flat" w="38100">
            <a:solidFill>
              <a:srgbClr val="02244E"/>
            </a:solidFill>
            <a:prstDash val="sysDot"/>
            <a:headEnd type="none" len="sm" w="sm"/>
            <a:tailEnd type="arrow" len="sm" w="med"/>
          </a:ln>
        </p:spPr>
      </p:sp>
      <p:grpSp>
        <p:nvGrpSpPr>
          <p:cNvPr name="Group 7" id="7"/>
          <p:cNvGrpSpPr/>
          <p:nvPr/>
        </p:nvGrpSpPr>
        <p:grpSpPr>
          <a:xfrm rot="0">
            <a:off x="2038932" y="6541712"/>
            <a:ext cx="1259060" cy="125906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2244E"/>
              </a:soli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0" id="10"/>
          <p:cNvSpPr/>
          <p:nvPr/>
        </p:nvSpPr>
        <p:spPr>
          <a:xfrm>
            <a:off x="1700659" y="7203194"/>
            <a:ext cx="345869" cy="0"/>
          </a:xfrm>
          <a:prstGeom prst="line">
            <a:avLst/>
          </a:prstGeom>
          <a:ln cap="flat" w="28575">
            <a:solidFill>
              <a:srgbClr val="02244E"/>
            </a:solidFill>
            <a:prstDash val="solid"/>
            <a:headEnd type="none" len="sm" w="sm"/>
            <a:tailEnd type="none" len="sm" w="sm"/>
          </a:ln>
        </p:spPr>
      </p:sp>
      <p:sp>
        <p:nvSpPr>
          <p:cNvPr name="AutoShape 11" id="11"/>
          <p:cNvSpPr/>
          <p:nvPr/>
        </p:nvSpPr>
        <p:spPr>
          <a:xfrm flipV="true">
            <a:off x="1686372" y="6878456"/>
            <a:ext cx="0" cy="649476"/>
          </a:xfrm>
          <a:prstGeom prst="line">
            <a:avLst/>
          </a:prstGeom>
          <a:ln cap="flat" w="28575">
            <a:solidFill>
              <a:srgbClr val="02244E"/>
            </a:solidFill>
            <a:prstDash val="solid"/>
            <a:headEnd type="none" len="sm" w="sm"/>
            <a:tailEnd type="none" len="sm" w="sm"/>
          </a:ln>
        </p:spPr>
      </p:sp>
      <p:grpSp>
        <p:nvGrpSpPr>
          <p:cNvPr name="Group 12" id="12"/>
          <p:cNvGrpSpPr/>
          <p:nvPr/>
        </p:nvGrpSpPr>
        <p:grpSpPr>
          <a:xfrm rot="0">
            <a:off x="1903544" y="8399223"/>
            <a:ext cx="1259060" cy="1462605"/>
            <a:chOff x="0" y="0"/>
            <a:chExt cx="1678746" cy="1950141"/>
          </a:xfrm>
        </p:grpSpPr>
        <p:grpSp>
          <p:nvGrpSpPr>
            <p:cNvPr name="Group 13" id="13"/>
            <p:cNvGrpSpPr/>
            <p:nvPr/>
          </p:nvGrpSpPr>
          <p:grpSpPr>
            <a:xfrm rot="0">
              <a:off x="0" y="271394"/>
              <a:ext cx="1678746" cy="167874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 cap="sq">
                <a:solidFill>
                  <a:srgbClr val="02244E"/>
                </a:soli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6" id="16"/>
            <p:cNvSpPr/>
            <p:nvPr/>
          </p:nvSpPr>
          <p:spPr>
            <a:xfrm flipV="true">
              <a:off x="663573" y="14524"/>
              <a:ext cx="351601" cy="298403"/>
            </a:xfrm>
            <a:prstGeom prst="line">
              <a:avLst/>
            </a:prstGeom>
            <a:ln cap="flat" w="38100">
              <a:solidFill>
                <a:srgbClr val="02244E"/>
              </a:solidFill>
              <a:prstDash val="solid"/>
              <a:headEnd type="none" len="sm" w="sm"/>
              <a:tailEnd type="none" len="sm" w="sm"/>
            </a:ln>
          </p:spPr>
        </p:sp>
        <p:sp>
          <p:nvSpPr>
            <p:cNvPr name="AutoShape 17" id="17"/>
            <p:cNvSpPr/>
            <p:nvPr/>
          </p:nvSpPr>
          <p:spPr>
            <a:xfrm>
              <a:off x="673818" y="328987"/>
              <a:ext cx="388782" cy="248024"/>
            </a:xfrm>
            <a:prstGeom prst="line">
              <a:avLst/>
            </a:prstGeom>
            <a:ln cap="flat" w="38100">
              <a:solidFill>
                <a:srgbClr val="02244E"/>
              </a:solidFill>
              <a:prstDash val="solid"/>
              <a:headEnd type="none" len="sm" w="sm"/>
              <a:tailEnd type="none" len="sm" w="sm"/>
            </a:ln>
          </p:spPr>
        </p:sp>
      </p:grpSp>
      <p:grpSp>
        <p:nvGrpSpPr>
          <p:cNvPr name="Group 18" id="18"/>
          <p:cNvGrpSpPr/>
          <p:nvPr/>
        </p:nvGrpSpPr>
        <p:grpSpPr>
          <a:xfrm rot="0">
            <a:off x="2142313" y="4491943"/>
            <a:ext cx="1020291" cy="1497836"/>
            <a:chOff x="0" y="0"/>
            <a:chExt cx="1360388" cy="1997114"/>
          </a:xfrm>
        </p:grpSpPr>
        <p:grpSp>
          <p:nvGrpSpPr>
            <p:cNvPr name="Group 19" id="19"/>
            <p:cNvGrpSpPr/>
            <p:nvPr/>
          </p:nvGrpSpPr>
          <p:grpSpPr>
            <a:xfrm rot="0">
              <a:off x="0" y="370225"/>
              <a:ext cx="807316" cy="1626889"/>
              <a:chOff x="0" y="0"/>
              <a:chExt cx="133541" cy="269110"/>
            </a:xfrm>
          </p:grpSpPr>
          <p:sp>
            <p:nvSpPr>
              <p:cNvPr name="Freeform 20" id="20"/>
              <p:cNvSpPr/>
              <p:nvPr/>
            </p:nvSpPr>
            <p:spPr>
              <a:xfrm flipH="false" flipV="false" rot="0">
                <a:off x="0" y="0"/>
                <a:ext cx="133541" cy="269110"/>
              </a:xfrm>
              <a:custGeom>
                <a:avLst/>
                <a:gdLst/>
                <a:ahLst/>
                <a:cxnLst/>
                <a:rect r="r" b="b" t="t" l="l"/>
                <a:pathLst>
                  <a:path h="269110" w="133541">
                    <a:moveTo>
                      <a:pt x="0" y="0"/>
                    </a:moveTo>
                    <a:lnTo>
                      <a:pt x="133541" y="0"/>
                    </a:lnTo>
                    <a:lnTo>
                      <a:pt x="133541" y="269110"/>
                    </a:lnTo>
                    <a:lnTo>
                      <a:pt x="0" y="269110"/>
                    </a:lnTo>
                    <a:close/>
                  </a:path>
                </a:pathLst>
              </a:custGeom>
              <a:solidFill>
                <a:srgbClr val="FFFFFF"/>
              </a:solidFill>
              <a:ln w="38100" cap="sq">
                <a:solidFill>
                  <a:srgbClr val="02244E"/>
                </a:solidFill>
                <a:prstDash val="solid"/>
                <a:miter/>
              </a:ln>
            </p:spPr>
          </p:sp>
          <p:sp>
            <p:nvSpPr>
              <p:cNvPr name="TextBox 21" id="21"/>
              <p:cNvSpPr txBox="true"/>
              <p:nvPr/>
            </p:nvSpPr>
            <p:spPr>
              <a:xfrm>
                <a:off x="0" y="-38100"/>
                <a:ext cx="133541" cy="307210"/>
              </a:xfrm>
              <a:prstGeom prst="rect">
                <a:avLst/>
              </a:prstGeom>
            </p:spPr>
            <p:txBody>
              <a:bodyPr anchor="ctr" rtlCol="false" tIns="50800" lIns="50800" bIns="50800" rIns="50800"/>
              <a:lstStyle/>
              <a:p>
                <a:pPr algn="ctr">
                  <a:lnSpc>
                    <a:spcPts val="2660"/>
                  </a:lnSpc>
                </a:pPr>
              </a:p>
            </p:txBody>
          </p:sp>
        </p:grpSp>
        <p:sp>
          <p:nvSpPr>
            <p:cNvPr name="AutoShape 22" id="22"/>
            <p:cNvSpPr/>
            <p:nvPr/>
          </p:nvSpPr>
          <p:spPr>
            <a:xfrm flipV="true">
              <a:off x="349029" y="22749"/>
              <a:ext cx="0" cy="364957"/>
            </a:xfrm>
            <a:prstGeom prst="line">
              <a:avLst/>
            </a:prstGeom>
            <a:ln cap="flat" w="45498">
              <a:solidFill>
                <a:srgbClr val="02244E"/>
              </a:solidFill>
              <a:prstDash val="solid"/>
              <a:headEnd type="none" len="sm" w="sm"/>
              <a:tailEnd type="none" len="sm" w="sm"/>
            </a:ln>
          </p:spPr>
        </p:sp>
        <p:sp>
          <p:nvSpPr>
            <p:cNvPr name="AutoShape 23" id="23"/>
            <p:cNvSpPr/>
            <p:nvPr/>
          </p:nvSpPr>
          <p:spPr>
            <a:xfrm>
              <a:off x="326281" y="22749"/>
              <a:ext cx="1034107" cy="0"/>
            </a:xfrm>
            <a:prstGeom prst="line">
              <a:avLst/>
            </a:prstGeom>
            <a:ln cap="flat" w="45498">
              <a:solidFill>
                <a:srgbClr val="02244E"/>
              </a:solidFill>
              <a:prstDash val="solid"/>
              <a:headEnd type="none" len="sm" w="sm"/>
              <a:tailEnd type="none" len="sm" w="sm"/>
            </a:ln>
          </p:spPr>
        </p:sp>
        <p:sp>
          <p:nvSpPr>
            <p:cNvPr name="AutoShape 24" id="24"/>
            <p:cNvSpPr/>
            <p:nvPr/>
          </p:nvSpPr>
          <p:spPr>
            <a:xfrm flipH="true" flipV="true">
              <a:off x="1337639" y="6156"/>
              <a:ext cx="0" cy="1287349"/>
            </a:xfrm>
            <a:prstGeom prst="line">
              <a:avLst/>
            </a:prstGeom>
            <a:ln cap="flat" w="45498">
              <a:solidFill>
                <a:srgbClr val="02244E"/>
              </a:solidFill>
              <a:prstDash val="solid"/>
              <a:headEnd type="none" len="sm" w="sm"/>
              <a:tailEnd type="none" len="sm" w="sm"/>
            </a:ln>
          </p:spPr>
        </p:sp>
        <p:sp>
          <p:nvSpPr>
            <p:cNvPr name="AutoShape 25" id="25"/>
            <p:cNvSpPr/>
            <p:nvPr/>
          </p:nvSpPr>
          <p:spPr>
            <a:xfrm>
              <a:off x="807316" y="1262108"/>
              <a:ext cx="553071" cy="0"/>
            </a:xfrm>
            <a:prstGeom prst="line">
              <a:avLst/>
            </a:prstGeom>
            <a:ln cap="flat" w="45498">
              <a:solidFill>
                <a:srgbClr val="02244E"/>
              </a:solidFill>
              <a:prstDash val="solid"/>
              <a:headEnd type="triangle" len="med" w="lg"/>
              <a:tailEnd type="none" len="sm" w="sm"/>
            </a:ln>
          </p:spPr>
        </p:sp>
      </p:grpSp>
      <p:sp>
        <p:nvSpPr>
          <p:cNvPr name="TextBox 26" id="26"/>
          <p:cNvSpPr txBox="true"/>
          <p:nvPr/>
        </p:nvSpPr>
        <p:spPr>
          <a:xfrm rot="0">
            <a:off x="4182195" y="2930138"/>
            <a:ext cx="6095969"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Mensagens de retorno</a:t>
            </a:r>
          </a:p>
        </p:txBody>
      </p:sp>
      <p:sp>
        <p:nvSpPr>
          <p:cNvPr name="TextBox 27" id="27"/>
          <p:cNvSpPr txBox="true"/>
          <p:nvPr/>
        </p:nvSpPr>
        <p:spPr>
          <a:xfrm rot="0">
            <a:off x="4182195" y="3511798"/>
            <a:ext cx="10374045"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Mensagem de resposta dada a um objeto que a chamou.</a:t>
            </a:r>
          </a:p>
        </p:txBody>
      </p:sp>
      <p:sp>
        <p:nvSpPr>
          <p:cNvPr name="TextBox 28" id="28"/>
          <p:cNvSpPr txBox="true"/>
          <p:nvPr/>
        </p:nvSpPr>
        <p:spPr>
          <a:xfrm rot="0">
            <a:off x="4182195" y="4500695"/>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Auto-chamadas</a:t>
            </a:r>
          </a:p>
        </p:txBody>
      </p:sp>
      <p:sp>
        <p:nvSpPr>
          <p:cNvPr name="TextBox 29" id="29"/>
          <p:cNvSpPr txBox="true"/>
          <p:nvPr/>
        </p:nvSpPr>
        <p:spPr>
          <a:xfrm rot="0">
            <a:off x="4182195" y="5082355"/>
            <a:ext cx="10374045"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Mensagens que partem da linha de vida de um objeto e atingem a linha de vida do próprio objeto.</a:t>
            </a:r>
          </a:p>
        </p:txBody>
      </p:sp>
      <p:sp>
        <p:nvSpPr>
          <p:cNvPr name="TextBox 30" id="30"/>
          <p:cNvSpPr txBox="true"/>
          <p:nvPr/>
        </p:nvSpPr>
        <p:spPr>
          <a:xfrm rot="0">
            <a:off x="4182195" y="6503612"/>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Boundary</a:t>
            </a:r>
          </a:p>
        </p:txBody>
      </p:sp>
      <p:sp>
        <p:nvSpPr>
          <p:cNvPr name="TextBox 31" id="31"/>
          <p:cNvSpPr txBox="true"/>
          <p:nvPr/>
        </p:nvSpPr>
        <p:spPr>
          <a:xfrm rot="0">
            <a:off x="4182195" y="7085272"/>
            <a:ext cx="10374045"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Identifica uma classe que serve de comunicação entre os atores externos e o sistema.</a:t>
            </a:r>
          </a:p>
        </p:txBody>
      </p:sp>
      <p:sp>
        <p:nvSpPr>
          <p:cNvPr name="TextBox 32" id="32"/>
          <p:cNvSpPr txBox="true"/>
          <p:nvPr/>
        </p:nvSpPr>
        <p:spPr>
          <a:xfrm rot="0">
            <a:off x="4182195" y="8361123"/>
            <a:ext cx="5319522" cy="638810"/>
          </a:xfrm>
          <a:prstGeom prst="rect">
            <a:avLst/>
          </a:prstGeom>
        </p:spPr>
        <p:txBody>
          <a:bodyPr anchor="t" rtlCol="false" tIns="0" lIns="0" bIns="0" rIns="0">
            <a:spAutoFit/>
          </a:bodyPr>
          <a:lstStyle/>
          <a:p>
            <a:pPr algn="l" marL="0" indent="0" lvl="0">
              <a:lnSpc>
                <a:spcPts val="4719"/>
              </a:lnSpc>
              <a:spcBef>
                <a:spcPct val="0"/>
              </a:spcBef>
            </a:pPr>
            <a:r>
              <a:rPr lang="en-US" b="true" sz="3999" spc="15">
                <a:solidFill>
                  <a:srgbClr val="3567A1"/>
                </a:solidFill>
                <a:latin typeface="Poppins Heavy"/>
                <a:ea typeface="Poppins Heavy"/>
                <a:cs typeface="Poppins Heavy"/>
                <a:sym typeface="Poppins Heavy"/>
              </a:rPr>
              <a:t>Control</a:t>
            </a:r>
          </a:p>
        </p:txBody>
      </p:sp>
      <p:sp>
        <p:nvSpPr>
          <p:cNvPr name="TextBox 33" id="33"/>
          <p:cNvSpPr txBox="true"/>
          <p:nvPr/>
        </p:nvSpPr>
        <p:spPr>
          <a:xfrm rot="0">
            <a:off x="4182195" y="8942783"/>
            <a:ext cx="10374045"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Responsável por interpretar eventos ocorridos sobre os objetos boundary. </a:t>
            </a:r>
          </a:p>
        </p:txBody>
      </p:sp>
      <p:sp>
        <p:nvSpPr>
          <p:cNvPr name="TextBox 34" id="3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50</a:t>
            </a:r>
          </a:p>
        </p:txBody>
      </p:sp>
    </p:spTree>
  </p:cSld>
  <p:clrMapOvr>
    <a:masterClrMapping/>
  </p:clrMapOvr>
  <p:transition spd="slow">
    <p:fade/>
  </p:transition>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83732" y="1177461"/>
            <a:ext cx="9720536" cy="8274607"/>
          </a:xfrm>
          <a:custGeom>
            <a:avLst/>
            <a:gdLst/>
            <a:ahLst/>
            <a:cxnLst/>
            <a:rect r="r" b="b" t="t" l="l"/>
            <a:pathLst>
              <a:path h="8274607" w="9720536">
                <a:moveTo>
                  <a:pt x="0" y="0"/>
                </a:moveTo>
                <a:lnTo>
                  <a:pt x="9720536" y="0"/>
                </a:lnTo>
                <a:lnTo>
                  <a:pt x="9720536" y="8274607"/>
                </a:lnTo>
                <a:lnTo>
                  <a:pt x="0" y="8274607"/>
                </a:lnTo>
                <a:lnTo>
                  <a:pt x="0" y="0"/>
                </a:lnTo>
                <a:close/>
              </a:path>
            </a:pathLst>
          </a:custGeom>
          <a:blipFill>
            <a:blip r:embed="rId2"/>
            <a:stretch>
              <a:fillRect l="0" t="0" r="0" b="0"/>
            </a:stretch>
          </a:blipFill>
        </p:spPr>
      </p:sp>
      <p:sp>
        <p:nvSpPr>
          <p:cNvPr name="TextBox 3" id="3"/>
          <p:cNvSpPr txBox="true"/>
          <p:nvPr/>
        </p:nvSpPr>
        <p:spPr>
          <a:xfrm rot="0">
            <a:off x="1028700" y="260499"/>
            <a:ext cx="938797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 </a:t>
            </a:r>
            <a:r>
              <a:rPr lang="en-US" b="true" sz="5000" spc="20">
                <a:solidFill>
                  <a:srgbClr val="3567A1"/>
                </a:solidFill>
                <a:latin typeface="Poppins Heavy"/>
                <a:ea typeface="Poppins Heavy"/>
                <a:cs typeface="Poppins Heavy"/>
                <a:sym typeface="Poppins Heavy"/>
              </a:rPr>
              <a:t>Login e cadastro do usuário</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51</a:t>
            </a:r>
          </a:p>
        </p:txBody>
      </p:sp>
    </p:spTree>
  </p:cSld>
  <p:clrMapOvr>
    <a:masterClrMapping/>
  </p:clrMapOvr>
  <p:transition spd="slow">
    <p:cover dir="l"/>
  </p:transition>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938797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 </a:t>
            </a:r>
            <a:r>
              <a:rPr lang="en-US" b="true" sz="5000" spc="20">
                <a:solidFill>
                  <a:srgbClr val="3567A1"/>
                </a:solidFill>
                <a:latin typeface="Poppins Heavy"/>
                <a:ea typeface="Poppins Heavy"/>
                <a:cs typeface="Poppins Heavy"/>
                <a:sym typeface="Poppins Heavy"/>
              </a:rPr>
              <a:t>Login e cadastro do usuário</a:t>
            </a:r>
          </a:p>
        </p:txBody>
      </p:sp>
      <p:sp>
        <p:nvSpPr>
          <p:cNvPr name="TextBox 3" id="3"/>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52</a:t>
            </a:r>
          </a:p>
        </p:txBody>
      </p:sp>
      <p:sp>
        <p:nvSpPr>
          <p:cNvPr name="Freeform 4" id="4"/>
          <p:cNvSpPr/>
          <p:nvPr/>
        </p:nvSpPr>
        <p:spPr>
          <a:xfrm flipH="false" flipV="false" rot="0">
            <a:off x="1028700" y="1248942"/>
            <a:ext cx="16230600" cy="7789117"/>
          </a:xfrm>
          <a:custGeom>
            <a:avLst/>
            <a:gdLst/>
            <a:ahLst/>
            <a:cxnLst/>
            <a:rect r="r" b="b" t="t" l="l"/>
            <a:pathLst>
              <a:path h="7789117" w="16230600">
                <a:moveTo>
                  <a:pt x="0" y="0"/>
                </a:moveTo>
                <a:lnTo>
                  <a:pt x="16230600" y="0"/>
                </a:lnTo>
                <a:lnTo>
                  <a:pt x="16230600" y="7789116"/>
                </a:lnTo>
                <a:lnTo>
                  <a:pt x="0" y="7789116"/>
                </a:lnTo>
                <a:lnTo>
                  <a:pt x="0" y="0"/>
                </a:lnTo>
                <a:close/>
              </a:path>
            </a:pathLst>
          </a:custGeom>
          <a:blipFill>
            <a:blip r:embed="rId2"/>
            <a:stretch>
              <a:fillRect l="0" t="0" r="0" b="-77379"/>
            </a:stretch>
          </a:blipFill>
        </p:spPr>
      </p:sp>
    </p:spTree>
  </p:cSld>
  <p:clrMapOvr>
    <a:masterClrMapping/>
  </p:clrMapOvr>
  <p:transition spd="slow">
    <p:cover dir="l"/>
  </p:transition>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938797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 </a:t>
            </a:r>
            <a:r>
              <a:rPr lang="en-US" b="true" sz="5000" spc="20">
                <a:solidFill>
                  <a:srgbClr val="3567A1"/>
                </a:solidFill>
                <a:latin typeface="Poppins Heavy"/>
                <a:ea typeface="Poppins Heavy"/>
                <a:cs typeface="Poppins Heavy"/>
                <a:sym typeface="Poppins Heavy"/>
              </a:rPr>
              <a:t>Login e cadastro do usuário</a:t>
            </a:r>
          </a:p>
        </p:txBody>
      </p:sp>
      <p:sp>
        <p:nvSpPr>
          <p:cNvPr name="TextBox 3" id="3"/>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53</a:t>
            </a:r>
          </a:p>
        </p:txBody>
      </p:sp>
      <p:sp>
        <p:nvSpPr>
          <p:cNvPr name="Freeform 4" id="4"/>
          <p:cNvSpPr/>
          <p:nvPr/>
        </p:nvSpPr>
        <p:spPr>
          <a:xfrm flipH="false" flipV="false" rot="0">
            <a:off x="514350" y="1917661"/>
            <a:ext cx="17259300" cy="6451679"/>
          </a:xfrm>
          <a:custGeom>
            <a:avLst/>
            <a:gdLst/>
            <a:ahLst/>
            <a:cxnLst/>
            <a:rect r="r" b="b" t="t" l="l"/>
            <a:pathLst>
              <a:path h="6451679" w="17259300">
                <a:moveTo>
                  <a:pt x="0" y="0"/>
                </a:moveTo>
                <a:lnTo>
                  <a:pt x="17259300" y="0"/>
                </a:lnTo>
                <a:lnTo>
                  <a:pt x="17259300" y="6451678"/>
                </a:lnTo>
                <a:lnTo>
                  <a:pt x="0" y="6451678"/>
                </a:lnTo>
                <a:lnTo>
                  <a:pt x="0" y="0"/>
                </a:lnTo>
                <a:close/>
              </a:path>
            </a:pathLst>
          </a:custGeom>
          <a:blipFill>
            <a:blip r:embed="rId2"/>
            <a:stretch>
              <a:fillRect l="0" t="-131804" r="-2581" b="-1796"/>
            </a:stretch>
          </a:blipFill>
        </p:spPr>
      </p:sp>
    </p:spTree>
  </p:cSld>
  <p:clrMapOvr>
    <a:masterClrMapping/>
  </p:clrMapOvr>
  <p:transition spd="slow">
    <p:cover dir="l"/>
  </p:transition>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8129" y="1327591"/>
            <a:ext cx="16371741" cy="8124477"/>
          </a:xfrm>
          <a:custGeom>
            <a:avLst/>
            <a:gdLst/>
            <a:ahLst/>
            <a:cxnLst/>
            <a:rect r="r" b="b" t="t" l="l"/>
            <a:pathLst>
              <a:path h="8124477" w="16371741">
                <a:moveTo>
                  <a:pt x="0" y="0"/>
                </a:moveTo>
                <a:lnTo>
                  <a:pt x="16371742" y="0"/>
                </a:lnTo>
                <a:lnTo>
                  <a:pt x="16371742" y="8124477"/>
                </a:lnTo>
                <a:lnTo>
                  <a:pt x="0" y="8124477"/>
                </a:lnTo>
                <a:lnTo>
                  <a:pt x="0" y="0"/>
                </a:lnTo>
                <a:close/>
              </a:path>
            </a:pathLst>
          </a:custGeom>
          <a:blipFill>
            <a:blip r:embed="rId2"/>
            <a:stretch>
              <a:fillRect l="0" t="0" r="0" b="0"/>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Planejamento de projetos</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54</a:t>
            </a:r>
          </a:p>
        </p:txBody>
      </p:sp>
    </p:spTree>
  </p:cSld>
  <p:clrMapOvr>
    <a:masterClrMapping/>
  </p:clrMapOvr>
  <p:transition spd="slow">
    <p:cover dir="l"/>
  </p:transition>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5749" y="1275021"/>
            <a:ext cx="15096502" cy="7736957"/>
          </a:xfrm>
          <a:custGeom>
            <a:avLst/>
            <a:gdLst/>
            <a:ahLst/>
            <a:cxnLst/>
            <a:rect r="r" b="b" t="t" l="l"/>
            <a:pathLst>
              <a:path h="7736957" w="15096502">
                <a:moveTo>
                  <a:pt x="0" y="0"/>
                </a:moveTo>
                <a:lnTo>
                  <a:pt x="15096502" y="0"/>
                </a:lnTo>
                <a:lnTo>
                  <a:pt x="15096502" y="7736958"/>
                </a:lnTo>
                <a:lnTo>
                  <a:pt x="0" y="7736958"/>
                </a:lnTo>
                <a:lnTo>
                  <a:pt x="0" y="0"/>
                </a:lnTo>
                <a:close/>
              </a:path>
            </a:pathLst>
          </a:custGeom>
          <a:blipFill>
            <a:blip r:embed="rId2"/>
            <a:stretch>
              <a:fillRect l="0" t="0" r="0" b="0"/>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Refinamento de requisitos</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55</a:t>
            </a:r>
          </a:p>
        </p:txBody>
      </p:sp>
    </p:spTree>
  </p:cSld>
  <p:clrMapOvr>
    <a:masterClrMapping/>
  </p:clrMapOvr>
  <p:transition spd="slow">
    <p:cover dir="l"/>
  </p:transition>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Refinamento de requisitos</a:t>
            </a:r>
          </a:p>
        </p:txBody>
      </p:sp>
      <p:sp>
        <p:nvSpPr>
          <p:cNvPr name="TextBox 3" id="3"/>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56</a:t>
            </a:r>
          </a:p>
        </p:txBody>
      </p:sp>
      <p:sp>
        <p:nvSpPr>
          <p:cNvPr name="Freeform 4" id="4"/>
          <p:cNvSpPr/>
          <p:nvPr/>
        </p:nvSpPr>
        <p:spPr>
          <a:xfrm flipH="false" flipV="false" rot="0">
            <a:off x="578747" y="2147430"/>
            <a:ext cx="17130506" cy="5992141"/>
          </a:xfrm>
          <a:custGeom>
            <a:avLst/>
            <a:gdLst/>
            <a:ahLst/>
            <a:cxnLst/>
            <a:rect r="r" b="b" t="t" l="l"/>
            <a:pathLst>
              <a:path h="5992141" w="17130506">
                <a:moveTo>
                  <a:pt x="0" y="0"/>
                </a:moveTo>
                <a:lnTo>
                  <a:pt x="17130506" y="0"/>
                </a:lnTo>
                <a:lnTo>
                  <a:pt x="17130506" y="5992140"/>
                </a:lnTo>
                <a:lnTo>
                  <a:pt x="0" y="5992140"/>
                </a:lnTo>
                <a:lnTo>
                  <a:pt x="0" y="0"/>
                </a:lnTo>
                <a:close/>
              </a:path>
            </a:pathLst>
          </a:custGeom>
          <a:blipFill>
            <a:blip r:embed="rId2"/>
            <a:stretch>
              <a:fillRect l="0" t="0" r="0" b="-46514"/>
            </a:stretch>
          </a:blipFill>
        </p:spPr>
      </p:sp>
    </p:spTree>
  </p:cSld>
  <p:clrMapOvr>
    <a:masterClrMapping/>
  </p:clrMapOvr>
  <p:transition spd="slow">
    <p:cover dir="l"/>
  </p:transition>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Refinamento de requisitos</a:t>
            </a:r>
          </a:p>
        </p:txBody>
      </p:sp>
      <p:sp>
        <p:nvSpPr>
          <p:cNvPr name="TextBox 3" id="3"/>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57</a:t>
            </a:r>
          </a:p>
        </p:txBody>
      </p:sp>
      <p:sp>
        <p:nvSpPr>
          <p:cNvPr name="Freeform 4" id="4"/>
          <p:cNvSpPr/>
          <p:nvPr/>
        </p:nvSpPr>
        <p:spPr>
          <a:xfrm flipH="false" flipV="false" rot="0">
            <a:off x="422590" y="3721606"/>
            <a:ext cx="17442821" cy="2843788"/>
          </a:xfrm>
          <a:custGeom>
            <a:avLst/>
            <a:gdLst/>
            <a:ahLst/>
            <a:cxnLst/>
            <a:rect r="r" b="b" t="t" l="l"/>
            <a:pathLst>
              <a:path h="2843788" w="17442821">
                <a:moveTo>
                  <a:pt x="0" y="0"/>
                </a:moveTo>
                <a:lnTo>
                  <a:pt x="17442820" y="0"/>
                </a:lnTo>
                <a:lnTo>
                  <a:pt x="17442820" y="2843788"/>
                </a:lnTo>
                <a:lnTo>
                  <a:pt x="0" y="2843788"/>
                </a:lnTo>
                <a:lnTo>
                  <a:pt x="0" y="0"/>
                </a:lnTo>
                <a:close/>
              </a:path>
            </a:pathLst>
          </a:custGeom>
          <a:blipFill>
            <a:blip r:embed="rId2"/>
            <a:stretch>
              <a:fillRect l="0" t="-214349" r="0" b="0"/>
            </a:stretch>
          </a:blipFill>
        </p:spPr>
      </p:sp>
    </p:spTree>
  </p:cSld>
  <p:clrMapOvr>
    <a:masterClrMapping/>
  </p:clrMapOvr>
  <p:transition spd="slow">
    <p:cover dir="l"/>
  </p:transition>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091" y="1054282"/>
            <a:ext cx="14789818" cy="8504146"/>
          </a:xfrm>
          <a:custGeom>
            <a:avLst/>
            <a:gdLst/>
            <a:ahLst/>
            <a:cxnLst/>
            <a:rect r="r" b="b" t="t" l="l"/>
            <a:pathLst>
              <a:path h="8504146" w="14789818">
                <a:moveTo>
                  <a:pt x="0" y="0"/>
                </a:moveTo>
                <a:lnTo>
                  <a:pt x="14789818" y="0"/>
                </a:lnTo>
                <a:lnTo>
                  <a:pt x="14789818" y="8504146"/>
                </a:lnTo>
                <a:lnTo>
                  <a:pt x="0" y="8504146"/>
                </a:lnTo>
                <a:lnTo>
                  <a:pt x="0" y="0"/>
                </a:lnTo>
                <a:close/>
              </a:path>
            </a:pathLst>
          </a:custGeom>
          <a:blipFill>
            <a:blip r:embed="rId2"/>
            <a:stretch>
              <a:fillRect l="0" t="0" r="0" b="0"/>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Análise de impacto em casos de uso</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58</a:t>
            </a:r>
          </a:p>
        </p:txBody>
      </p:sp>
    </p:spTree>
  </p:cSld>
  <p:clrMapOvr>
    <a:masterClrMapping/>
  </p:clrMapOvr>
  <p:transition spd="slow">
    <p:cover dir="l"/>
  </p:transition>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4635" y="1622991"/>
            <a:ext cx="16978730" cy="7041018"/>
          </a:xfrm>
          <a:custGeom>
            <a:avLst/>
            <a:gdLst/>
            <a:ahLst/>
            <a:cxnLst/>
            <a:rect r="r" b="b" t="t" l="l"/>
            <a:pathLst>
              <a:path h="7041018" w="16978730">
                <a:moveTo>
                  <a:pt x="0" y="0"/>
                </a:moveTo>
                <a:lnTo>
                  <a:pt x="16978730" y="0"/>
                </a:lnTo>
                <a:lnTo>
                  <a:pt x="16978730" y="7041018"/>
                </a:lnTo>
                <a:lnTo>
                  <a:pt x="0" y="7041018"/>
                </a:lnTo>
                <a:lnTo>
                  <a:pt x="0" y="0"/>
                </a:lnTo>
                <a:close/>
              </a:path>
            </a:pathLst>
          </a:custGeom>
          <a:blipFill>
            <a:blip r:embed="rId2"/>
            <a:stretch>
              <a:fillRect l="0" t="0" r="0" b="-38655"/>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Análise de impacto em casos de uso</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59</a:t>
            </a: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34329" y="1310501"/>
            <a:ext cx="7668657" cy="7668657"/>
          </a:xfrm>
          <a:custGeom>
            <a:avLst/>
            <a:gdLst/>
            <a:ahLst/>
            <a:cxnLst/>
            <a:rect r="r" b="b" t="t" l="l"/>
            <a:pathLst>
              <a:path h="7668657" w="7668657">
                <a:moveTo>
                  <a:pt x="0" y="0"/>
                </a:moveTo>
                <a:lnTo>
                  <a:pt x="7668658" y="0"/>
                </a:lnTo>
                <a:lnTo>
                  <a:pt x="7668658" y="7668657"/>
                </a:lnTo>
                <a:lnTo>
                  <a:pt x="0" y="76686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89806" y="1028700"/>
            <a:ext cx="13162227" cy="2385654"/>
          </a:xfrm>
          <a:custGeom>
            <a:avLst/>
            <a:gdLst/>
            <a:ahLst/>
            <a:cxnLst/>
            <a:rect r="r" b="b" t="t" l="l"/>
            <a:pathLst>
              <a:path h="2385654" w="13162227">
                <a:moveTo>
                  <a:pt x="0" y="0"/>
                </a:moveTo>
                <a:lnTo>
                  <a:pt x="13162227" y="0"/>
                </a:lnTo>
                <a:lnTo>
                  <a:pt x="13162227" y="2385654"/>
                </a:lnTo>
                <a:lnTo>
                  <a:pt x="0" y="2385654"/>
                </a:lnTo>
                <a:lnTo>
                  <a:pt x="0" y="0"/>
                </a:lnTo>
                <a:close/>
              </a:path>
            </a:pathLst>
          </a:custGeom>
          <a:blipFill>
            <a:blip r:embed="rId4"/>
            <a:stretch>
              <a:fillRect l="0" t="0" r="0" b="0"/>
            </a:stretch>
          </a:blipFill>
        </p:spPr>
      </p:sp>
      <p:sp>
        <p:nvSpPr>
          <p:cNvPr name="Freeform 4" id="4"/>
          <p:cNvSpPr/>
          <p:nvPr/>
        </p:nvSpPr>
        <p:spPr>
          <a:xfrm flipH="false" flipV="false" rot="0">
            <a:off x="5020290" y="4295868"/>
            <a:ext cx="11301259" cy="5156199"/>
          </a:xfrm>
          <a:custGeom>
            <a:avLst/>
            <a:gdLst/>
            <a:ahLst/>
            <a:cxnLst/>
            <a:rect r="r" b="b" t="t" l="l"/>
            <a:pathLst>
              <a:path h="5156199" w="11301259">
                <a:moveTo>
                  <a:pt x="0" y="0"/>
                </a:moveTo>
                <a:lnTo>
                  <a:pt x="11301259" y="0"/>
                </a:lnTo>
                <a:lnTo>
                  <a:pt x="11301259" y="5156200"/>
                </a:lnTo>
                <a:lnTo>
                  <a:pt x="0" y="5156200"/>
                </a:lnTo>
                <a:lnTo>
                  <a:pt x="0" y="0"/>
                </a:lnTo>
                <a:close/>
              </a:path>
            </a:pathLst>
          </a:custGeom>
          <a:blipFill>
            <a:blip r:embed="rId5"/>
            <a:stretch>
              <a:fillRect l="0" t="0" r="0" b="0"/>
            </a:stretch>
          </a:blipFill>
        </p:spPr>
      </p:sp>
      <p:sp>
        <p:nvSpPr>
          <p:cNvPr name="TextBox 5" id="5"/>
          <p:cNvSpPr txBox="true"/>
          <p:nvPr/>
        </p:nvSpPr>
        <p:spPr>
          <a:xfrm rot="0">
            <a:off x="17693327" y="9413968"/>
            <a:ext cx="385630"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a:t>
            </a:r>
          </a:p>
        </p:txBody>
      </p:sp>
      <p:sp>
        <p:nvSpPr>
          <p:cNvPr name="TextBox 6" id="6"/>
          <p:cNvSpPr txBox="true"/>
          <p:nvPr/>
        </p:nvSpPr>
        <p:spPr>
          <a:xfrm rot="0">
            <a:off x="7296801" y="3385779"/>
            <a:ext cx="6748236" cy="297189"/>
          </a:xfrm>
          <a:prstGeom prst="rect">
            <a:avLst/>
          </a:prstGeom>
        </p:spPr>
        <p:txBody>
          <a:bodyPr anchor="t" rtlCol="false" tIns="0" lIns="0" bIns="0" rIns="0">
            <a:spAutoFit/>
          </a:bodyPr>
          <a:lstStyle/>
          <a:p>
            <a:pPr algn="ctr">
              <a:lnSpc>
                <a:spcPts val="2521"/>
              </a:lnSpc>
            </a:pPr>
            <a:r>
              <a:rPr lang="en-US" sz="1800" i="true">
                <a:solidFill>
                  <a:srgbClr val="3567A1"/>
                </a:solidFill>
                <a:latin typeface="Sarabun Italics"/>
                <a:ea typeface="Sarabun Italics"/>
                <a:cs typeface="Sarabun Italics"/>
                <a:sym typeface="Sarabun Italics"/>
              </a:rPr>
              <a:t>Figura 1: Projeção de mercado do market research intellect</a:t>
            </a:r>
          </a:p>
        </p:txBody>
      </p:sp>
      <p:sp>
        <p:nvSpPr>
          <p:cNvPr name="TextBox 7" id="7"/>
          <p:cNvSpPr txBox="true"/>
          <p:nvPr/>
        </p:nvSpPr>
        <p:spPr>
          <a:xfrm rot="0">
            <a:off x="7296801" y="9518121"/>
            <a:ext cx="6748236" cy="297189"/>
          </a:xfrm>
          <a:prstGeom prst="rect">
            <a:avLst/>
          </a:prstGeom>
        </p:spPr>
        <p:txBody>
          <a:bodyPr anchor="t" rtlCol="false" tIns="0" lIns="0" bIns="0" rIns="0">
            <a:spAutoFit/>
          </a:bodyPr>
          <a:lstStyle/>
          <a:p>
            <a:pPr algn="ctr">
              <a:lnSpc>
                <a:spcPts val="2521"/>
              </a:lnSpc>
            </a:pPr>
            <a:r>
              <a:rPr lang="en-US" sz="1800" i="true">
                <a:solidFill>
                  <a:srgbClr val="3567A1"/>
                </a:solidFill>
                <a:latin typeface="Sarabun Italics"/>
                <a:ea typeface="Sarabun Italics"/>
                <a:cs typeface="Sarabun Italics"/>
                <a:sym typeface="Sarabun Italics"/>
              </a:rPr>
              <a:t>Figura 2: Projeção de mercado do mordor intelligence</a:t>
            </a:r>
          </a:p>
        </p:txBody>
      </p:sp>
    </p:spTree>
  </p:cSld>
  <p:clrMapOvr>
    <a:masterClrMapping/>
  </p:clrMapOvr>
  <p:transition spd="slow">
    <p:fade/>
  </p:transition>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5865" y="3788151"/>
            <a:ext cx="16736270" cy="2710697"/>
          </a:xfrm>
          <a:custGeom>
            <a:avLst/>
            <a:gdLst/>
            <a:ahLst/>
            <a:cxnLst/>
            <a:rect r="r" b="b" t="t" l="l"/>
            <a:pathLst>
              <a:path h="2710697" w="16736270">
                <a:moveTo>
                  <a:pt x="0" y="0"/>
                </a:moveTo>
                <a:lnTo>
                  <a:pt x="16736270" y="0"/>
                </a:lnTo>
                <a:lnTo>
                  <a:pt x="16736270" y="2710698"/>
                </a:lnTo>
                <a:lnTo>
                  <a:pt x="0" y="2710698"/>
                </a:lnTo>
                <a:lnTo>
                  <a:pt x="0" y="0"/>
                </a:lnTo>
                <a:close/>
              </a:path>
            </a:pathLst>
          </a:custGeom>
          <a:blipFill>
            <a:blip r:embed="rId2"/>
            <a:stretch>
              <a:fillRect l="0" t="-255014" r="0" b="0"/>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Análise de impacto em casos de uso</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60</a:t>
            </a:r>
          </a:p>
        </p:txBody>
      </p:sp>
    </p:spTree>
  </p:cSld>
  <p:clrMapOvr>
    <a:masterClrMapping/>
  </p:clrMapOvr>
  <p:transition spd="slow">
    <p:cover dir="l"/>
  </p:transition>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724930"/>
            <a:ext cx="16230600" cy="6837140"/>
          </a:xfrm>
          <a:custGeom>
            <a:avLst/>
            <a:gdLst/>
            <a:ahLst/>
            <a:cxnLst/>
            <a:rect r="r" b="b" t="t" l="l"/>
            <a:pathLst>
              <a:path h="6837140" w="16230600">
                <a:moveTo>
                  <a:pt x="0" y="0"/>
                </a:moveTo>
                <a:lnTo>
                  <a:pt x="16230600" y="0"/>
                </a:lnTo>
                <a:lnTo>
                  <a:pt x="16230600" y="6837140"/>
                </a:lnTo>
                <a:lnTo>
                  <a:pt x="0" y="6837140"/>
                </a:lnTo>
                <a:lnTo>
                  <a:pt x="0" y="0"/>
                </a:lnTo>
                <a:close/>
              </a:path>
            </a:pathLst>
          </a:custGeom>
          <a:blipFill>
            <a:blip r:embed="rId2"/>
            <a:stretch>
              <a:fillRect l="0" t="0" r="0" b="0"/>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Exportação de documentos</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61</a:t>
            </a:r>
          </a:p>
        </p:txBody>
      </p:sp>
    </p:spTree>
  </p:cSld>
  <p:clrMapOvr>
    <a:masterClrMapping/>
  </p:clrMapOvr>
  <p:transition spd="slow">
    <p:cover dir="l"/>
  </p:transition>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9256" y="-259256"/>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13154" y="3381498"/>
            <a:ext cx="12461691" cy="3447803"/>
          </a:xfrm>
          <a:prstGeom prst="rect">
            <a:avLst/>
          </a:prstGeom>
        </p:spPr>
        <p:txBody>
          <a:bodyPr anchor="t" rtlCol="false" tIns="0" lIns="0" bIns="0" rIns="0">
            <a:spAutoFit/>
          </a:bodyPr>
          <a:lstStyle/>
          <a:p>
            <a:pPr algn="ctr" marL="0" indent="0" lvl="0">
              <a:lnSpc>
                <a:spcPts val="13163"/>
              </a:lnSpc>
              <a:spcBef>
                <a:spcPct val="0"/>
              </a:spcBef>
            </a:pPr>
            <a:r>
              <a:rPr lang="en-US" b="true" sz="11155" spc="44">
                <a:solidFill>
                  <a:srgbClr val="3567A1"/>
                </a:solidFill>
                <a:latin typeface="Poppins Heavy"/>
                <a:ea typeface="Poppins Heavy"/>
                <a:cs typeface="Poppins Heavy"/>
                <a:sym typeface="Poppins Heavy"/>
              </a:rPr>
              <a:t>Diagramas de estado</a:t>
            </a:r>
          </a:p>
        </p:txBody>
      </p:sp>
      <p:sp>
        <p:nvSpPr>
          <p:cNvPr name="Freeform 4" id="4"/>
          <p:cNvSpPr/>
          <p:nvPr/>
        </p:nvSpPr>
        <p:spPr>
          <a:xfrm flipH="false" flipV="false" rot="0">
            <a:off x="15971344" y="-259256"/>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9256" y="7970344"/>
            <a:ext cx="2575912" cy="2575912"/>
          </a:xfrm>
          <a:custGeom>
            <a:avLst/>
            <a:gdLst/>
            <a:ahLst/>
            <a:cxnLst/>
            <a:rect r="r" b="b" t="t" l="l"/>
            <a:pathLst>
              <a:path h="2575912" w="2575912">
                <a:moveTo>
                  <a:pt x="0" y="0"/>
                </a:moveTo>
                <a:lnTo>
                  <a:pt x="2575912" y="0"/>
                </a:lnTo>
                <a:lnTo>
                  <a:pt x="2575912" y="2575912"/>
                </a:lnTo>
                <a:lnTo>
                  <a:pt x="0" y="2575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62</a:t>
            </a:r>
          </a:p>
        </p:txBody>
      </p:sp>
    </p:spTree>
  </p:cSld>
  <p:clrMapOvr>
    <a:masterClrMapping/>
  </p:clrMapOvr>
  <p:transition spd="slow">
    <p:cover dir="l"/>
  </p:transition>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7171" y="2925329"/>
            <a:ext cx="2485095" cy="2485095"/>
          </a:xfrm>
          <a:custGeom>
            <a:avLst/>
            <a:gdLst/>
            <a:ahLst/>
            <a:cxnLst/>
            <a:rect r="r" b="b" t="t" l="l"/>
            <a:pathLst>
              <a:path h="2485095" w="2485095">
                <a:moveTo>
                  <a:pt x="0" y="0"/>
                </a:moveTo>
                <a:lnTo>
                  <a:pt x="2485095" y="0"/>
                </a:lnTo>
                <a:lnTo>
                  <a:pt x="2485095" y="2485095"/>
                </a:lnTo>
                <a:lnTo>
                  <a:pt x="0" y="24850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06163" y="3022543"/>
            <a:ext cx="2387881" cy="2387881"/>
          </a:xfrm>
          <a:custGeom>
            <a:avLst/>
            <a:gdLst/>
            <a:ahLst/>
            <a:cxnLst/>
            <a:rect r="r" b="b" t="t" l="l"/>
            <a:pathLst>
              <a:path h="2387881" w="2387881">
                <a:moveTo>
                  <a:pt x="0" y="0"/>
                </a:moveTo>
                <a:lnTo>
                  <a:pt x="2387881" y="0"/>
                </a:lnTo>
                <a:lnTo>
                  <a:pt x="2387881" y="2387881"/>
                </a:lnTo>
                <a:lnTo>
                  <a:pt x="0" y="2387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256155" y="773933"/>
            <a:ext cx="7775690" cy="2151396"/>
          </a:xfrm>
          <a:prstGeom prst="rect">
            <a:avLst/>
          </a:prstGeom>
        </p:spPr>
        <p:txBody>
          <a:bodyPr anchor="t" rtlCol="false" tIns="0" lIns="0" bIns="0" rIns="0">
            <a:spAutoFit/>
          </a:bodyPr>
          <a:lstStyle/>
          <a:p>
            <a:pPr algn="ctr" marL="0" indent="0" lvl="0">
              <a:lnSpc>
                <a:spcPts val="8213"/>
              </a:lnSpc>
              <a:spcBef>
                <a:spcPct val="0"/>
              </a:spcBef>
            </a:pPr>
            <a:r>
              <a:rPr lang="en-US" b="true" sz="6960" spc="27">
                <a:solidFill>
                  <a:srgbClr val="3567A1"/>
                </a:solidFill>
                <a:latin typeface="Poppins Heavy"/>
                <a:ea typeface="Poppins Heavy"/>
                <a:cs typeface="Poppins Heavy"/>
                <a:sym typeface="Poppins Heavy"/>
              </a:rPr>
              <a:t>Diagramas de estado</a:t>
            </a:r>
          </a:p>
        </p:txBody>
      </p:sp>
      <p:sp>
        <p:nvSpPr>
          <p:cNvPr name="TextBox 5" id="5"/>
          <p:cNvSpPr txBox="true"/>
          <p:nvPr/>
        </p:nvSpPr>
        <p:spPr>
          <a:xfrm rot="0">
            <a:off x="4272766" y="2965393"/>
            <a:ext cx="9742468" cy="2647351"/>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Eles representam de forma gráfica os estados que um objeto pode assumir durante seu ciclo de vida, bem como as transições entre esses estados, frequentemente acionadas por eventos ou condições específicas.</a:t>
            </a:r>
          </a:p>
        </p:txBody>
      </p:sp>
      <p:sp>
        <p:nvSpPr>
          <p:cNvPr name="TextBox 6" id="6"/>
          <p:cNvSpPr txBox="true"/>
          <p:nvPr/>
        </p:nvSpPr>
        <p:spPr>
          <a:xfrm rot="0">
            <a:off x="3698767" y="5759622"/>
            <a:ext cx="10890466" cy="1796181"/>
          </a:xfrm>
          <a:prstGeom prst="rect">
            <a:avLst/>
          </a:prstGeom>
        </p:spPr>
        <p:txBody>
          <a:bodyPr anchor="t" rtlCol="false" tIns="0" lIns="0" bIns="0" rIns="0">
            <a:spAutoFit/>
          </a:bodyPr>
          <a:lstStyle/>
          <a:p>
            <a:pPr algn="ctr" marL="0" indent="0" lvl="0">
              <a:lnSpc>
                <a:spcPts val="6864"/>
              </a:lnSpc>
              <a:spcBef>
                <a:spcPct val="0"/>
              </a:spcBef>
            </a:pPr>
            <a:r>
              <a:rPr lang="en-US" b="true" sz="5817" spc="23">
                <a:solidFill>
                  <a:srgbClr val="3567A1"/>
                </a:solidFill>
                <a:latin typeface="Poppins Heavy"/>
                <a:ea typeface="Poppins Heavy"/>
                <a:cs typeface="Poppins Heavy"/>
                <a:sym typeface="Poppins Heavy"/>
              </a:rPr>
              <a:t>Os principais elementos são</a:t>
            </a:r>
          </a:p>
        </p:txBody>
      </p:sp>
      <p:grpSp>
        <p:nvGrpSpPr>
          <p:cNvPr name="Group 7" id="7"/>
          <p:cNvGrpSpPr/>
          <p:nvPr/>
        </p:nvGrpSpPr>
        <p:grpSpPr>
          <a:xfrm rot="0">
            <a:off x="4823241" y="7777508"/>
            <a:ext cx="1148878" cy="114887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244E"/>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928521" y="7777508"/>
            <a:ext cx="2000913" cy="1148878"/>
            <a:chOff x="0" y="0"/>
            <a:chExt cx="526989" cy="302585"/>
          </a:xfrm>
        </p:grpSpPr>
        <p:sp>
          <p:nvSpPr>
            <p:cNvPr name="Freeform 11" id="11"/>
            <p:cNvSpPr/>
            <p:nvPr/>
          </p:nvSpPr>
          <p:spPr>
            <a:xfrm flipH="false" flipV="false" rot="0">
              <a:off x="0" y="0"/>
              <a:ext cx="526989" cy="302585"/>
            </a:xfrm>
            <a:custGeom>
              <a:avLst/>
              <a:gdLst/>
              <a:ahLst/>
              <a:cxnLst/>
              <a:rect r="r" b="b" t="t" l="l"/>
              <a:pathLst>
                <a:path h="302585" w="526989">
                  <a:moveTo>
                    <a:pt x="151293" y="0"/>
                  </a:moveTo>
                  <a:lnTo>
                    <a:pt x="375697" y="0"/>
                  </a:lnTo>
                  <a:cubicBezTo>
                    <a:pt x="459253" y="0"/>
                    <a:pt x="526989" y="67736"/>
                    <a:pt x="526989" y="151293"/>
                  </a:cubicBezTo>
                  <a:lnTo>
                    <a:pt x="526989" y="151293"/>
                  </a:lnTo>
                  <a:cubicBezTo>
                    <a:pt x="526989" y="234849"/>
                    <a:pt x="459253" y="302585"/>
                    <a:pt x="375697" y="302585"/>
                  </a:cubicBezTo>
                  <a:lnTo>
                    <a:pt x="151293" y="302585"/>
                  </a:lnTo>
                  <a:cubicBezTo>
                    <a:pt x="67736" y="302585"/>
                    <a:pt x="0" y="234849"/>
                    <a:pt x="0" y="151293"/>
                  </a:cubicBezTo>
                  <a:lnTo>
                    <a:pt x="0" y="151293"/>
                  </a:lnTo>
                  <a:cubicBezTo>
                    <a:pt x="0" y="67736"/>
                    <a:pt x="67736" y="0"/>
                    <a:pt x="151293" y="0"/>
                  </a:cubicBezTo>
                  <a:close/>
                </a:path>
              </a:pathLst>
            </a:custGeom>
            <a:solidFill>
              <a:srgbClr val="FFFFFF"/>
            </a:solidFill>
            <a:ln w="38100" cap="rnd">
              <a:solidFill>
                <a:srgbClr val="02244E"/>
              </a:solidFill>
              <a:prstDash val="solid"/>
              <a:round/>
            </a:ln>
          </p:spPr>
        </p:sp>
        <p:sp>
          <p:nvSpPr>
            <p:cNvPr name="TextBox 12" id="12"/>
            <p:cNvSpPr txBox="true"/>
            <p:nvPr/>
          </p:nvSpPr>
          <p:spPr>
            <a:xfrm>
              <a:off x="0" y="-38100"/>
              <a:ext cx="526989" cy="34068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177084" y="7740782"/>
            <a:ext cx="1185604" cy="118560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a:ln w="38100" cap="sq">
              <a:solidFill>
                <a:srgbClr val="02244E"/>
              </a:solidFill>
              <a:prstDash val="solid"/>
              <a:miter/>
            </a:ln>
          </p:spPr>
        </p:sp>
        <p:sp>
          <p:nvSpPr>
            <p:cNvPr name="TextBox 15" id="15"/>
            <p:cNvSpPr txBox="true"/>
            <p:nvPr/>
          </p:nvSpPr>
          <p:spPr>
            <a:xfrm>
              <a:off x="139700" y="101600"/>
              <a:ext cx="533400" cy="571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0610338" y="7777508"/>
            <a:ext cx="1002144" cy="1002144"/>
            <a:chOff x="0" y="0"/>
            <a:chExt cx="1336193" cy="1336193"/>
          </a:xfrm>
        </p:grpSpPr>
        <p:grpSp>
          <p:nvGrpSpPr>
            <p:cNvPr name="Group 17" id="17"/>
            <p:cNvGrpSpPr/>
            <p:nvPr/>
          </p:nvGrpSpPr>
          <p:grpSpPr>
            <a:xfrm rot="0">
              <a:off x="122306" y="122306"/>
              <a:ext cx="1091580" cy="109158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244E"/>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0" y="0"/>
              <a:ext cx="1336193" cy="133619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2244E"/>
                </a:solid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AutoShape 23" id="23"/>
          <p:cNvSpPr/>
          <p:nvPr/>
        </p:nvSpPr>
        <p:spPr>
          <a:xfrm>
            <a:off x="11860132" y="8314534"/>
            <a:ext cx="1604627" cy="0"/>
          </a:xfrm>
          <a:prstGeom prst="line">
            <a:avLst/>
          </a:prstGeom>
          <a:ln cap="flat" w="38100">
            <a:solidFill>
              <a:srgbClr val="02244E"/>
            </a:solidFill>
            <a:prstDash val="solid"/>
            <a:headEnd type="none" len="sm" w="sm"/>
            <a:tailEnd type="arrow" len="sm" w="med"/>
          </a:ln>
        </p:spPr>
      </p:sp>
      <p:sp>
        <p:nvSpPr>
          <p:cNvPr name="AutoShape 24" id="24"/>
          <p:cNvSpPr/>
          <p:nvPr/>
        </p:nvSpPr>
        <p:spPr>
          <a:xfrm flipV="true">
            <a:off x="6928521" y="8259530"/>
            <a:ext cx="2000913" cy="0"/>
          </a:xfrm>
          <a:prstGeom prst="line">
            <a:avLst/>
          </a:prstGeom>
          <a:ln cap="flat" w="38100">
            <a:solidFill>
              <a:srgbClr val="02244E"/>
            </a:solidFill>
            <a:prstDash val="solid"/>
            <a:headEnd type="none" len="sm" w="sm"/>
            <a:tailEnd type="none" len="sm" w="sm"/>
          </a:ln>
        </p:spPr>
      </p:sp>
      <p:sp>
        <p:nvSpPr>
          <p:cNvPr name="AutoShape 25" id="25"/>
          <p:cNvSpPr/>
          <p:nvPr/>
        </p:nvSpPr>
        <p:spPr>
          <a:xfrm>
            <a:off x="5680415" y="8370997"/>
            <a:ext cx="1000456" cy="0"/>
          </a:xfrm>
          <a:prstGeom prst="line">
            <a:avLst/>
          </a:prstGeom>
          <a:ln cap="flat" w="38100">
            <a:solidFill>
              <a:srgbClr val="02244E"/>
            </a:solidFill>
            <a:prstDash val="solid"/>
            <a:headEnd type="none" len="sm" w="sm"/>
            <a:tailEnd type="arrow" len="sm" w="med"/>
          </a:ln>
        </p:spPr>
      </p:sp>
      <p:sp>
        <p:nvSpPr>
          <p:cNvPr name="TextBox 26" id="26"/>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63</a:t>
            </a:r>
          </a:p>
        </p:txBody>
      </p:sp>
    </p:spTree>
  </p:cSld>
  <p:clrMapOvr>
    <a:masterClrMapping/>
  </p:clrMapOvr>
  <p:transition spd="slow">
    <p:fade/>
  </p:transition>
</p:sld>
</file>

<file path=ppt/slides/slide6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805189" y="1700922"/>
            <a:ext cx="1148878" cy="11488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244E"/>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05189" y="3526076"/>
            <a:ext cx="2000913" cy="1148878"/>
            <a:chOff x="0" y="0"/>
            <a:chExt cx="526989" cy="302585"/>
          </a:xfrm>
        </p:grpSpPr>
        <p:sp>
          <p:nvSpPr>
            <p:cNvPr name="Freeform 6" id="6"/>
            <p:cNvSpPr/>
            <p:nvPr/>
          </p:nvSpPr>
          <p:spPr>
            <a:xfrm flipH="false" flipV="false" rot="0">
              <a:off x="0" y="0"/>
              <a:ext cx="526989" cy="302585"/>
            </a:xfrm>
            <a:custGeom>
              <a:avLst/>
              <a:gdLst/>
              <a:ahLst/>
              <a:cxnLst/>
              <a:rect r="r" b="b" t="t" l="l"/>
              <a:pathLst>
                <a:path h="302585" w="526989">
                  <a:moveTo>
                    <a:pt x="151293" y="0"/>
                  </a:moveTo>
                  <a:lnTo>
                    <a:pt x="375697" y="0"/>
                  </a:lnTo>
                  <a:cubicBezTo>
                    <a:pt x="459253" y="0"/>
                    <a:pt x="526989" y="67736"/>
                    <a:pt x="526989" y="151293"/>
                  </a:cubicBezTo>
                  <a:lnTo>
                    <a:pt x="526989" y="151293"/>
                  </a:lnTo>
                  <a:cubicBezTo>
                    <a:pt x="526989" y="234849"/>
                    <a:pt x="459253" y="302585"/>
                    <a:pt x="375697" y="302585"/>
                  </a:cubicBezTo>
                  <a:lnTo>
                    <a:pt x="151293" y="302585"/>
                  </a:lnTo>
                  <a:cubicBezTo>
                    <a:pt x="67736" y="302585"/>
                    <a:pt x="0" y="234849"/>
                    <a:pt x="0" y="151293"/>
                  </a:cubicBezTo>
                  <a:lnTo>
                    <a:pt x="0" y="151293"/>
                  </a:lnTo>
                  <a:cubicBezTo>
                    <a:pt x="0" y="67736"/>
                    <a:pt x="67736" y="0"/>
                    <a:pt x="151293" y="0"/>
                  </a:cubicBezTo>
                  <a:close/>
                </a:path>
              </a:pathLst>
            </a:custGeom>
            <a:solidFill>
              <a:srgbClr val="FFFFFF"/>
            </a:solidFill>
            <a:ln w="38100" cap="rnd">
              <a:solidFill>
                <a:srgbClr val="02244E"/>
              </a:solidFill>
              <a:prstDash val="solid"/>
              <a:round/>
            </a:ln>
          </p:spPr>
        </p:sp>
        <p:sp>
          <p:nvSpPr>
            <p:cNvPr name="TextBox 7" id="7"/>
            <p:cNvSpPr txBox="true"/>
            <p:nvPr/>
          </p:nvSpPr>
          <p:spPr>
            <a:xfrm>
              <a:off x="0" y="-38100"/>
              <a:ext cx="526989" cy="34068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194481" y="5130537"/>
            <a:ext cx="1185604" cy="118560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a:ln w="38100" cap="sq">
              <a:solidFill>
                <a:srgbClr val="02244E"/>
              </a:solidFill>
              <a:prstDash val="solid"/>
              <a:miter/>
            </a:ln>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31207" y="7213108"/>
            <a:ext cx="1002144" cy="1002144"/>
            <a:chOff x="0" y="0"/>
            <a:chExt cx="1336193" cy="1336193"/>
          </a:xfrm>
        </p:grpSpPr>
        <p:grpSp>
          <p:nvGrpSpPr>
            <p:cNvPr name="Group 12" id="12"/>
            <p:cNvGrpSpPr/>
            <p:nvPr/>
          </p:nvGrpSpPr>
          <p:grpSpPr>
            <a:xfrm rot="0">
              <a:off x="122306" y="122306"/>
              <a:ext cx="1091580" cy="109158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244E"/>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0" y="0"/>
              <a:ext cx="1336193" cy="133619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2244E"/>
                </a:solidFill>
                <a:prstDash val="solid"/>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AutoShape 18" id="18"/>
          <p:cNvSpPr/>
          <p:nvPr/>
        </p:nvSpPr>
        <p:spPr>
          <a:xfrm>
            <a:off x="1929965" y="9082024"/>
            <a:ext cx="1604627" cy="0"/>
          </a:xfrm>
          <a:prstGeom prst="line">
            <a:avLst/>
          </a:prstGeom>
          <a:ln cap="flat" w="38100">
            <a:solidFill>
              <a:srgbClr val="02244E"/>
            </a:solidFill>
            <a:prstDash val="solid"/>
            <a:headEnd type="none" len="sm" w="sm"/>
            <a:tailEnd type="arrow" len="sm" w="med"/>
          </a:ln>
        </p:spPr>
      </p:sp>
      <p:sp>
        <p:nvSpPr>
          <p:cNvPr name="TextBox 19" id="19"/>
          <p:cNvSpPr txBox="true"/>
          <p:nvPr/>
        </p:nvSpPr>
        <p:spPr>
          <a:xfrm rot="0">
            <a:off x="1028700" y="264109"/>
            <a:ext cx="3553892" cy="764591"/>
          </a:xfrm>
          <a:prstGeom prst="rect">
            <a:avLst/>
          </a:prstGeom>
        </p:spPr>
        <p:txBody>
          <a:bodyPr anchor="t" rtlCol="false" tIns="0" lIns="0" bIns="0" rIns="0">
            <a:spAutoFit/>
          </a:bodyPr>
          <a:lstStyle/>
          <a:p>
            <a:pPr algn="ctr" marL="0" indent="0" lvl="0">
              <a:lnSpc>
                <a:spcPts val="5628"/>
              </a:lnSpc>
              <a:spcBef>
                <a:spcPct val="0"/>
              </a:spcBef>
            </a:pPr>
            <a:r>
              <a:rPr lang="en-US" b="true" sz="4770" spc="19">
                <a:solidFill>
                  <a:srgbClr val="3567A1"/>
                </a:solidFill>
                <a:latin typeface="Poppins Heavy"/>
                <a:ea typeface="Poppins Heavy"/>
                <a:cs typeface="Poppins Heavy"/>
                <a:sym typeface="Poppins Heavy"/>
              </a:rPr>
              <a:t>Elementos</a:t>
            </a:r>
          </a:p>
        </p:txBody>
      </p:sp>
      <p:sp>
        <p:nvSpPr>
          <p:cNvPr name="TextBox 20" id="20"/>
          <p:cNvSpPr txBox="true"/>
          <p:nvPr/>
        </p:nvSpPr>
        <p:spPr>
          <a:xfrm rot="0">
            <a:off x="4182195" y="1662822"/>
            <a:ext cx="4961805" cy="1229294"/>
          </a:xfrm>
          <a:prstGeom prst="rect">
            <a:avLst/>
          </a:prstGeom>
        </p:spPr>
        <p:txBody>
          <a:bodyPr anchor="t" rtlCol="false" tIns="0" lIns="0" bIns="0" rIns="0">
            <a:spAutoFit/>
          </a:bodyPr>
          <a:lstStyle/>
          <a:p>
            <a:pPr algn="l">
              <a:lnSpc>
                <a:spcPts val="4719"/>
              </a:lnSpc>
            </a:pPr>
            <a:r>
              <a:rPr lang="en-US" sz="3999" spc="15" b="true">
                <a:solidFill>
                  <a:srgbClr val="3567A1"/>
                </a:solidFill>
                <a:latin typeface="Poppins Heavy"/>
                <a:ea typeface="Poppins Heavy"/>
                <a:cs typeface="Poppins Heavy"/>
                <a:sym typeface="Poppins Heavy"/>
              </a:rPr>
              <a:t>Primeiro estado</a:t>
            </a:r>
          </a:p>
          <a:p>
            <a:pPr algn="l" marL="0" indent="0" lvl="0">
              <a:lnSpc>
                <a:spcPts val="4719"/>
              </a:lnSpc>
              <a:spcBef>
                <a:spcPct val="0"/>
              </a:spcBef>
            </a:pPr>
          </a:p>
        </p:txBody>
      </p:sp>
      <p:sp>
        <p:nvSpPr>
          <p:cNvPr name="TextBox 21" id="21"/>
          <p:cNvSpPr txBox="true"/>
          <p:nvPr/>
        </p:nvSpPr>
        <p:spPr>
          <a:xfrm rot="0">
            <a:off x="4182195" y="2355431"/>
            <a:ext cx="10359397"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Um marcador para o primeiro estado no processo.</a:t>
            </a:r>
          </a:p>
        </p:txBody>
      </p:sp>
      <p:sp>
        <p:nvSpPr>
          <p:cNvPr name="TextBox 22" id="22"/>
          <p:cNvSpPr txBox="true"/>
          <p:nvPr/>
        </p:nvSpPr>
        <p:spPr>
          <a:xfrm rot="0">
            <a:off x="4182195" y="3487976"/>
            <a:ext cx="3928807" cy="1229294"/>
          </a:xfrm>
          <a:prstGeom prst="rect">
            <a:avLst/>
          </a:prstGeom>
        </p:spPr>
        <p:txBody>
          <a:bodyPr anchor="t" rtlCol="false" tIns="0" lIns="0" bIns="0" rIns="0">
            <a:spAutoFit/>
          </a:bodyPr>
          <a:lstStyle/>
          <a:p>
            <a:pPr algn="l">
              <a:lnSpc>
                <a:spcPts val="4719"/>
              </a:lnSpc>
            </a:pPr>
            <a:r>
              <a:rPr lang="en-US" sz="3999" spc="15" b="true">
                <a:solidFill>
                  <a:srgbClr val="3567A1"/>
                </a:solidFill>
                <a:latin typeface="Poppins Heavy"/>
                <a:ea typeface="Poppins Heavy"/>
                <a:cs typeface="Poppins Heavy"/>
                <a:sym typeface="Poppins Heavy"/>
              </a:rPr>
              <a:t>Estado</a:t>
            </a:r>
          </a:p>
          <a:p>
            <a:pPr algn="l" marL="0" indent="0" lvl="0">
              <a:lnSpc>
                <a:spcPts val="4719"/>
              </a:lnSpc>
              <a:spcBef>
                <a:spcPct val="0"/>
              </a:spcBef>
            </a:pPr>
          </a:p>
        </p:txBody>
      </p:sp>
      <p:sp>
        <p:nvSpPr>
          <p:cNvPr name="TextBox 23" id="23"/>
          <p:cNvSpPr txBox="true"/>
          <p:nvPr/>
        </p:nvSpPr>
        <p:spPr>
          <a:xfrm rot="0">
            <a:off x="4182195" y="4079161"/>
            <a:ext cx="10374045"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Indica a natureza atual de um objeto.</a:t>
            </a:r>
          </a:p>
        </p:txBody>
      </p:sp>
      <p:sp>
        <p:nvSpPr>
          <p:cNvPr name="TextBox 24" id="24"/>
          <p:cNvSpPr txBox="true"/>
          <p:nvPr/>
        </p:nvSpPr>
        <p:spPr>
          <a:xfrm rot="0">
            <a:off x="4182195" y="5062543"/>
            <a:ext cx="6911093" cy="1229360"/>
          </a:xfrm>
          <a:prstGeom prst="rect">
            <a:avLst/>
          </a:prstGeom>
        </p:spPr>
        <p:txBody>
          <a:bodyPr anchor="t" rtlCol="false" tIns="0" lIns="0" bIns="0" rIns="0">
            <a:spAutoFit/>
          </a:bodyPr>
          <a:lstStyle/>
          <a:p>
            <a:pPr algn="l">
              <a:lnSpc>
                <a:spcPts val="4719"/>
              </a:lnSpc>
            </a:pPr>
            <a:r>
              <a:rPr lang="en-US" sz="3999" spc="15" b="true">
                <a:solidFill>
                  <a:srgbClr val="3567A1"/>
                </a:solidFill>
                <a:latin typeface="Poppins Heavy"/>
                <a:ea typeface="Poppins Heavy"/>
                <a:cs typeface="Poppins Heavy"/>
                <a:sym typeface="Poppins Heavy"/>
              </a:rPr>
              <a:t>Pseudoestado de escolha</a:t>
            </a:r>
          </a:p>
          <a:p>
            <a:pPr algn="l" marL="0" indent="0" lvl="0">
              <a:lnSpc>
                <a:spcPts val="4719"/>
              </a:lnSpc>
              <a:spcBef>
                <a:spcPct val="0"/>
              </a:spcBef>
            </a:pPr>
          </a:p>
        </p:txBody>
      </p:sp>
      <p:sp>
        <p:nvSpPr>
          <p:cNvPr name="TextBox 25" id="25"/>
          <p:cNvSpPr txBox="true"/>
          <p:nvPr/>
        </p:nvSpPr>
        <p:spPr>
          <a:xfrm rot="0">
            <a:off x="4196843" y="5551372"/>
            <a:ext cx="10359397"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Indica uma condição dinâmica com resultados potenciais ramificados.</a:t>
            </a:r>
          </a:p>
        </p:txBody>
      </p:sp>
      <p:sp>
        <p:nvSpPr>
          <p:cNvPr name="TextBox 26" id="26"/>
          <p:cNvSpPr txBox="true"/>
          <p:nvPr/>
        </p:nvSpPr>
        <p:spPr>
          <a:xfrm rot="0">
            <a:off x="4196843" y="7093492"/>
            <a:ext cx="5319522" cy="1229294"/>
          </a:xfrm>
          <a:prstGeom prst="rect">
            <a:avLst/>
          </a:prstGeom>
        </p:spPr>
        <p:txBody>
          <a:bodyPr anchor="t" rtlCol="false" tIns="0" lIns="0" bIns="0" rIns="0">
            <a:spAutoFit/>
          </a:bodyPr>
          <a:lstStyle/>
          <a:p>
            <a:pPr algn="l">
              <a:lnSpc>
                <a:spcPts val="4719"/>
              </a:lnSpc>
            </a:pPr>
            <a:r>
              <a:rPr lang="en-US" sz="3999" spc="15" b="true">
                <a:solidFill>
                  <a:srgbClr val="3567A1"/>
                </a:solidFill>
                <a:latin typeface="Poppins Heavy"/>
                <a:ea typeface="Poppins Heavy"/>
                <a:cs typeface="Poppins Heavy"/>
                <a:sym typeface="Poppins Heavy"/>
              </a:rPr>
              <a:t>Exterminador</a:t>
            </a:r>
          </a:p>
          <a:p>
            <a:pPr algn="l" marL="0" indent="0" lvl="0">
              <a:lnSpc>
                <a:spcPts val="4719"/>
              </a:lnSpc>
              <a:spcBef>
                <a:spcPct val="0"/>
              </a:spcBef>
            </a:pPr>
          </a:p>
        </p:txBody>
      </p:sp>
      <p:sp>
        <p:nvSpPr>
          <p:cNvPr name="TextBox 27" id="27"/>
          <p:cNvSpPr txBox="true"/>
          <p:nvPr/>
        </p:nvSpPr>
        <p:spPr>
          <a:xfrm rot="0">
            <a:off x="4211490" y="7675152"/>
            <a:ext cx="10359397" cy="5134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Indicando que um processo foi terminado.</a:t>
            </a:r>
          </a:p>
        </p:txBody>
      </p:sp>
      <p:sp>
        <p:nvSpPr>
          <p:cNvPr name="TextBox 28" id="28"/>
          <p:cNvSpPr txBox="true"/>
          <p:nvPr/>
        </p:nvSpPr>
        <p:spPr>
          <a:xfrm rot="0">
            <a:off x="4182195" y="8462264"/>
            <a:ext cx="5319522" cy="1229360"/>
          </a:xfrm>
          <a:prstGeom prst="rect">
            <a:avLst/>
          </a:prstGeom>
        </p:spPr>
        <p:txBody>
          <a:bodyPr anchor="t" rtlCol="false" tIns="0" lIns="0" bIns="0" rIns="0">
            <a:spAutoFit/>
          </a:bodyPr>
          <a:lstStyle/>
          <a:p>
            <a:pPr algn="l">
              <a:lnSpc>
                <a:spcPts val="4719"/>
              </a:lnSpc>
            </a:pPr>
            <a:r>
              <a:rPr lang="en-US" sz="3999" spc="15" b="true">
                <a:solidFill>
                  <a:srgbClr val="3567A1"/>
                </a:solidFill>
                <a:latin typeface="Poppins Heavy"/>
                <a:ea typeface="Poppins Heavy"/>
                <a:cs typeface="Poppins Heavy"/>
                <a:sym typeface="Poppins Heavy"/>
              </a:rPr>
              <a:t>Transição</a:t>
            </a:r>
          </a:p>
          <a:p>
            <a:pPr algn="l" marL="0" indent="0" lvl="0">
              <a:lnSpc>
                <a:spcPts val="4719"/>
              </a:lnSpc>
              <a:spcBef>
                <a:spcPct val="0"/>
              </a:spcBef>
            </a:pPr>
          </a:p>
        </p:txBody>
      </p:sp>
      <p:sp>
        <p:nvSpPr>
          <p:cNvPr name="TextBox 29" id="29"/>
          <p:cNvSpPr txBox="true"/>
          <p:nvPr/>
        </p:nvSpPr>
        <p:spPr>
          <a:xfrm rot="0">
            <a:off x="4182195" y="9043924"/>
            <a:ext cx="10388693" cy="1046820"/>
          </a:xfrm>
          <a:prstGeom prst="rect">
            <a:avLst/>
          </a:prstGeom>
        </p:spPr>
        <p:txBody>
          <a:bodyPr anchor="t" rtlCol="false" tIns="0" lIns="0" bIns="0" rIns="0">
            <a:spAutoFit/>
          </a:bodyPr>
          <a:lstStyle/>
          <a:p>
            <a:pPr algn="just" marL="0" indent="0" lvl="0">
              <a:lnSpc>
                <a:spcPts val="4251"/>
              </a:lnSpc>
              <a:spcBef>
                <a:spcPct val="0"/>
              </a:spcBef>
            </a:pPr>
            <a:r>
              <a:rPr lang="en-US" b="true" sz="3036">
                <a:solidFill>
                  <a:srgbClr val="3567A1"/>
                </a:solidFill>
                <a:latin typeface="Sarabun Bold"/>
                <a:ea typeface="Sarabun Bold"/>
                <a:cs typeface="Sarabun Bold"/>
                <a:sym typeface="Sarabun Bold"/>
              </a:rPr>
              <a:t>Uma seta que flui de um estado a outro, indicando um estado em mudança.</a:t>
            </a:r>
          </a:p>
        </p:txBody>
      </p:sp>
      <p:sp>
        <p:nvSpPr>
          <p:cNvPr name="AutoShape 30" id="30"/>
          <p:cNvSpPr/>
          <p:nvPr/>
        </p:nvSpPr>
        <p:spPr>
          <a:xfrm>
            <a:off x="2805646" y="2275361"/>
            <a:ext cx="1000456" cy="0"/>
          </a:xfrm>
          <a:prstGeom prst="line">
            <a:avLst/>
          </a:prstGeom>
          <a:ln cap="flat" w="38100">
            <a:solidFill>
              <a:srgbClr val="02244E"/>
            </a:solidFill>
            <a:prstDash val="solid"/>
            <a:headEnd type="none" len="sm" w="sm"/>
            <a:tailEnd type="arrow" len="sm" w="med"/>
          </a:ln>
        </p:spPr>
      </p:sp>
      <p:sp>
        <p:nvSpPr>
          <p:cNvPr name="AutoShape 31" id="31"/>
          <p:cNvSpPr/>
          <p:nvPr/>
        </p:nvSpPr>
        <p:spPr>
          <a:xfrm flipV="true">
            <a:off x="1805189" y="3990169"/>
            <a:ext cx="2000913" cy="0"/>
          </a:xfrm>
          <a:prstGeom prst="line">
            <a:avLst/>
          </a:prstGeom>
          <a:ln cap="flat" w="38100">
            <a:solidFill>
              <a:srgbClr val="02244E"/>
            </a:solidFill>
            <a:prstDash val="solid"/>
            <a:headEnd type="none" len="sm" w="sm"/>
            <a:tailEnd type="none" len="sm" w="sm"/>
          </a:ln>
        </p:spPr>
      </p:sp>
      <p:sp>
        <p:nvSpPr>
          <p:cNvPr name="TextBox 32" id="32"/>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64</a:t>
            </a:r>
          </a:p>
        </p:txBody>
      </p:sp>
    </p:spTree>
  </p:cSld>
  <p:clrMapOvr>
    <a:masterClrMapping/>
  </p:clrMapOvr>
  <p:transition spd="slow">
    <p:fade/>
  </p:transition>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63967" y="1028700"/>
            <a:ext cx="7560065" cy="9149852"/>
          </a:xfrm>
          <a:custGeom>
            <a:avLst/>
            <a:gdLst/>
            <a:ahLst/>
            <a:cxnLst/>
            <a:rect r="r" b="b" t="t" l="l"/>
            <a:pathLst>
              <a:path h="9149852" w="7560065">
                <a:moveTo>
                  <a:pt x="0" y="0"/>
                </a:moveTo>
                <a:lnTo>
                  <a:pt x="7560066" y="0"/>
                </a:lnTo>
                <a:lnTo>
                  <a:pt x="7560066" y="9149852"/>
                </a:lnTo>
                <a:lnTo>
                  <a:pt x="0" y="9149852"/>
                </a:lnTo>
                <a:lnTo>
                  <a:pt x="0" y="0"/>
                </a:lnTo>
                <a:close/>
              </a:path>
            </a:pathLst>
          </a:custGeom>
          <a:blipFill>
            <a:blip r:embed="rId2"/>
            <a:stretch>
              <a:fillRect l="0" t="0" r="0" b="0"/>
            </a:stretch>
          </a:blipFill>
        </p:spPr>
      </p:sp>
      <p:sp>
        <p:nvSpPr>
          <p:cNvPr name="TextBox 3" id="3"/>
          <p:cNvSpPr txBox="true"/>
          <p:nvPr/>
        </p:nvSpPr>
        <p:spPr>
          <a:xfrm rot="0">
            <a:off x="1028700" y="260499"/>
            <a:ext cx="938797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Login e cadastro</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65</a:t>
            </a:r>
          </a:p>
        </p:txBody>
      </p:sp>
    </p:spTree>
  </p:cSld>
  <p:clrMapOvr>
    <a:masterClrMapping/>
  </p:clrMapOvr>
  <p:transition spd="slow">
    <p:cover dir="l"/>
  </p:transition>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938797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Login e cadastro</a:t>
            </a:r>
          </a:p>
        </p:txBody>
      </p:sp>
      <p:sp>
        <p:nvSpPr>
          <p:cNvPr name="TextBox 3" id="3"/>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66</a:t>
            </a:r>
          </a:p>
        </p:txBody>
      </p:sp>
      <p:sp>
        <p:nvSpPr>
          <p:cNvPr name="Freeform 4" id="4"/>
          <p:cNvSpPr/>
          <p:nvPr/>
        </p:nvSpPr>
        <p:spPr>
          <a:xfrm flipH="false" flipV="false" rot="0">
            <a:off x="3114492" y="1270181"/>
            <a:ext cx="12059016" cy="8327796"/>
          </a:xfrm>
          <a:custGeom>
            <a:avLst/>
            <a:gdLst/>
            <a:ahLst/>
            <a:cxnLst/>
            <a:rect r="r" b="b" t="t" l="l"/>
            <a:pathLst>
              <a:path h="8327796" w="12059016">
                <a:moveTo>
                  <a:pt x="0" y="0"/>
                </a:moveTo>
                <a:lnTo>
                  <a:pt x="12059016" y="0"/>
                </a:lnTo>
                <a:lnTo>
                  <a:pt x="12059016" y="8327796"/>
                </a:lnTo>
                <a:lnTo>
                  <a:pt x="0" y="8327796"/>
                </a:lnTo>
                <a:lnTo>
                  <a:pt x="0" y="0"/>
                </a:lnTo>
                <a:close/>
              </a:path>
            </a:pathLst>
          </a:custGeom>
          <a:blipFill>
            <a:blip r:embed="rId2"/>
            <a:stretch>
              <a:fillRect l="0" t="0" r="0" b="-75254"/>
            </a:stretch>
          </a:blipFill>
        </p:spPr>
      </p:sp>
    </p:spTree>
  </p:cSld>
  <p:clrMapOvr>
    <a:masterClrMapping/>
  </p:clrMapOvr>
  <p:transition spd="slow">
    <p:cover dir="l"/>
  </p:transition>
</p:sld>
</file>

<file path=ppt/slides/slide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9387972"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Bold"/>
                <a:ea typeface="Poppins Bold"/>
                <a:cs typeface="Poppins Bold"/>
                <a:sym typeface="Poppins Bold"/>
              </a:rPr>
              <a:t>Login e cadastro</a:t>
            </a:r>
          </a:p>
        </p:txBody>
      </p:sp>
      <p:sp>
        <p:nvSpPr>
          <p:cNvPr name="TextBox 3" id="3"/>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67</a:t>
            </a:r>
          </a:p>
        </p:txBody>
      </p:sp>
      <p:sp>
        <p:nvSpPr>
          <p:cNvPr name="Freeform 4" id="4"/>
          <p:cNvSpPr/>
          <p:nvPr/>
        </p:nvSpPr>
        <p:spPr>
          <a:xfrm flipH="false" flipV="false" rot="0">
            <a:off x="1915136" y="1516551"/>
            <a:ext cx="14457728" cy="8298759"/>
          </a:xfrm>
          <a:custGeom>
            <a:avLst/>
            <a:gdLst/>
            <a:ahLst/>
            <a:cxnLst/>
            <a:rect r="r" b="b" t="t" l="l"/>
            <a:pathLst>
              <a:path h="8298759" w="14457728">
                <a:moveTo>
                  <a:pt x="0" y="0"/>
                </a:moveTo>
                <a:lnTo>
                  <a:pt x="14457728" y="0"/>
                </a:lnTo>
                <a:lnTo>
                  <a:pt x="14457728" y="8298759"/>
                </a:lnTo>
                <a:lnTo>
                  <a:pt x="0" y="8298759"/>
                </a:lnTo>
                <a:lnTo>
                  <a:pt x="0" y="0"/>
                </a:lnTo>
                <a:close/>
              </a:path>
            </a:pathLst>
          </a:custGeom>
          <a:blipFill>
            <a:blip r:embed="rId2"/>
            <a:stretch>
              <a:fillRect l="0" t="-110850" r="0" b="0"/>
            </a:stretch>
          </a:blipFill>
        </p:spPr>
      </p:sp>
    </p:spTree>
  </p:cSld>
  <p:clrMapOvr>
    <a:masterClrMapping/>
  </p:clrMapOvr>
  <p:transition spd="slow">
    <p:cover dir="l"/>
  </p:transition>
</p:sld>
</file>

<file path=ppt/slides/slide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90308" y="1271615"/>
            <a:ext cx="7107384" cy="8761028"/>
          </a:xfrm>
          <a:custGeom>
            <a:avLst/>
            <a:gdLst/>
            <a:ahLst/>
            <a:cxnLst/>
            <a:rect r="r" b="b" t="t" l="l"/>
            <a:pathLst>
              <a:path h="8761028" w="7107384">
                <a:moveTo>
                  <a:pt x="0" y="0"/>
                </a:moveTo>
                <a:lnTo>
                  <a:pt x="7107384" y="0"/>
                </a:lnTo>
                <a:lnTo>
                  <a:pt x="7107384" y="8761028"/>
                </a:lnTo>
                <a:lnTo>
                  <a:pt x="0" y="8761028"/>
                </a:lnTo>
                <a:lnTo>
                  <a:pt x="0" y="0"/>
                </a:lnTo>
                <a:close/>
              </a:path>
            </a:pathLst>
          </a:custGeom>
          <a:blipFill>
            <a:blip r:embed="rId2"/>
            <a:stretch>
              <a:fillRect l="0" t="0" r="0" b="0"/>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Planejamento de projetos</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68</a:t>
            </a:r>
          </a:p>
        </p:txBody>
      </p:sp>
    </p:spTree>
  </p:cSld>
  <p:clrMapOvr>
    <a:masterClrMapping/>
  </p:clrMapOvr>
  <p:transition spd="slow">
    <p:cover dir="l"/>
  </p:transition>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Planejamento de projetos</a:t>
            </a:r>
          </a:p>
        </p:txBody>
      </p:sp>
      <p:sp>
        <p:nvSpPr>
          <p:cNvPr name="TextBox 3" id="3"/>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69</a:t>
            </a:r>
          </a:p>
        </p:txBody>
      </p:sp>
      <p:sp>
        <p:nvSpPr>
          <p:cNvPr name="Freeform 4" id="4"/>
          <p:cNvSpPr/>
          <p:nvPr/>
        </p:nvSpPr>
        <p:spPr>
          <a:xfrm flipH="false" flipV="false" rot="0">
            <a:off x="2288720" y="1330517"/>
            <a:ext cx="13710561" cy="8484793"/>
          </a:xfrm>
          <a:custGeom>
            <a:avLst/>
            <a:gdLst/>
            <a:ahLst/>
            <a:cxnLst/>
            <a:rect r="r" b="b" t="t" l="l"/>
            <a:pathLst>
              <a:path h="8484793" w="13710561">
                <a:moveTo>
                  <a:pt x="0" y="0"/>
                </a:moveTo>
                <a:lnTo>
                  <a:pt x="13710560" y="0"/>
                </a:lnTo>
                <a:lnTo>
                  <a:pt x="13710560" y="8484793"/>
                </a:lnTo>
                <a:lnTo>
                  <a:pt x="0" y="8484793"/>
                </a:lnTo>
                <a:lnTo>
                  <a:pt x="0" y="0"/>
                </a:lnTo>
                <a:close/>
              </a:path>
            </a:pathLst>
          </a:custGeom>
          <a:blipFill>
            <a:blip r:embed="rId2"/>
            <a:stretch>
              <a:fillRect l="0" t="0" r="0" b="-99186"/>
            </a:stretch>
          </a:blipFill>
        </p:spPr>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48068" y="-474758"/>
            <a:ext cx="6839932" cy="10761758"/>
            <a:chOff x="0" y="0"/>
            <a:chExt cx="1059685" cy="1667278"/>
          </a:xfrm>
        </p:grpSpPr>
        <p:sp>
          <p:nvSpPr>
            <p:cNvPr name="Freeform 3" id="3"/>
            <p:cNvSpPr/>
            <p:nvPr/>
          </p:nvSpPr>
          <p:spPr>
            <a:xfrm flipH="false" flipV="false" rot="5400000">
              <a:off x="-303797" y="303797"/>
              <a:ext cx="1667278" cy="1059685"/>
            </a:xfrm>
            <a:custGeom>
              <a:avLst/>
              <a:gdLst/>
              <a:ahLst/>
              <a:cxnLst/>
              <a:rect r="r" b="b" t="t" l="l"/>
              <a:pathLst>
                <a:path h="1059685" w="1667278">
                  <a:moveTo>
                    <a:pt x="0" y="1059684"/>
                  </a:moveTo>
                  <a:lnTo>
                    <a:pt x="0" y="0"/>
                  </a:lnTo>
                  <a:lnTo>
                    <a:pt x="1667278" y="0"/>
                  </a:lnTo>
                  <a:lnTo>
                    <a:pt x="1667278" y="1059684"/>
                  </a:lnTo>
                  <a:close/>
                </a:path>
              </a:pathLst>
            </a:custGeom>
            <a:blipFill>
              <a:blip r:embed="rId2"/>
              <a:stretch>
                <a:fillRect l="-6495" t="0" r="-6495" b="0"/>
              </a:stretch>
            </a:blipFill>
          </p:spPr>
        </p:sp>
      </p:grpSp>
      <p:sp>
        <p:nvSpPr>
          <p:cNvPr name="Freeform 4" id="4"/>
          <p:cNvSpPr/>
          <p:nvPr/>
        </p:nvSpPr>
        <p:spPr>
          <a:xfrm flipH="false" flipV="false" rot="0">
            <a:off x="802956" y="-1385709"/>
            <a:ext cx="2575912" cy="2575912"/>
          </a:xfrm>
          <a:custGeom>
            <a:avLst/>
            <a:gdLst/>
            <a:ahLst/>
            <a:cxnLst/>
            <a:rect r="r" b="b" t="t" l="l"/>
            <a:pathLst>
              <a:path h="2575912" w="2575912">
                <a:moveTo>
                  <a:pt x="0" y="0"/>
                </a:moveTo>
                <a:lnTo>
                  <a:pt x="2575911" y="0"/>
                </a:lnTo>
                <a:lnTo>
                  <a:pt x="2575911" y="2575911"/>
                </a:lnTo>
                <a:lnTo>
                  <a:pt x="0" y="25759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2246655"/>
            <a:ext cx="6360383" cy="764584"/>
          </a:xfrm>
          <a:prstGeom prst="rect">
            <a:avLst/>
          </a:prstGeom>
        </p:spPr>
        <p:txBody>
          <a:bodyPr anchor="t" rtlCol="false" tIns="0" lIns="0" bIns="0" rIns="0">
            <a:spAutoFit/>
          </a:bodyPr>
          <a:lstStyle/>
          <a:p>
            <a:pPr algn="l" marL="0" indent="0" lvl="0">
              <a:lnSpc>
                <a:spcPts val="5625"/>
              </a:lnSpc>
              <a:spcBef>
                <a:spcPct val="0"/>
              </a:spcBef>
            </a:pPr>
            <a:r>
              <a:rPr lang="en-US" b="true" sz="4767" spc="19">
                <a:solidFill>
                  <a:srgbClr val="3567A1"/>
                </a:solidFill>
                <a:latin typeface="Poppins Ultra-Bold"/>
                <a:ea typeface="Poppins Ultra-Bold"/>
                <a:cs typeface="Poppins Ultra-Bold"/>
                <a:sym typeface="Poppins Ultra-Bold"/>
              </a:rPr>
              <a:t>O problema</a:t>
            </a:r>
          </a:p>
        </p:txBody>
      </p:sp>
      <p:sp>
        <p:nvSpPr>
          <p:cNvPr name="TextBox 6" id="6"/>
          <p:cNvSpPr txBox="true"/>
          <p:nvPr/>
        </p:nvSpPr>
        <p:spPr>
          <a:xfrm rot="0">
            <a:off x="1028700" y="3286607"/>
            <a:ext cx="8761756" cy="4311650"/>
          </a:xfrm>
          <a:prstGeom prst="rect">
            <a:avLst/>
          </a:prstGeom>
        </p:spPr>
        <p:txBody>
          <a:bodyPr anchor="t" rtlCol="false" tIns="0" lIns="0" bIns="0" rIns="0">
            <a:spAutoFit/>
          </a:bodyPr>
          <a:lstStyle/>
          <a:p>
            <a:pPr algn="just">
              <a:lnSpc>
                <a:spcPts val="4900"/>
              </a:lnSpc>
            </a:pPr>
            <a:r>
              <a:rPr lang="en-US" sz="3500" b="true">
                <a:solidFill>
                  <a:srgbClr val="3567A1"/>
                </a:solidFill>
                <a:latin typeface="Sarabun Bold"/>
                <a:ea typeface="Sarabun Bold"/>
                <a:cs typeface="Sarabun Bold"/>
                <a:sym typeface="Sarabun Bold"/>
              </a:rPr>
              <a:t>A empresa Thalentech entrou em contato com a Pixel Forge para solicitar o desenvolvimento de um software revolucionário que integre modelagem de sistemas à IA generativa. A empresa identificou uma lacuna no mercado de ferramentas de design de software.</a:t>
            </a:r>
          </a:p>
        </p:txBody>
      </p:sp>
      <p:sp>
        <p:nvSpPr>
          <p:cNvPr name="TextBox 7" id="7"/>
          <p:cNvSpPr txBox="true"/>
          <p:nvPr/>
        </p:nvSpPr>
        <p:spPr>
          <a:xfrm rot="0">
            <a:off x="17693327" y="9413968"/>
            <a:ext cx="313862"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a:t>
            </a:r>
          </a:p>
        </p:txBody>
      </p:sp>
    </p:spTree>
  </p:cSld>
  <p:clrMapOvr>
    <a:masterClrMapping/>
  </p:clrMapOvr>
  <p:transition spd="slow">
    <p:cover dir="l"/>
  </p:transition>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Planejamento de projetos</a:t>
            </a:r>
          </a:p>
        </p:txBody>
      </p:sp>
      <p:sp>
        <p:nvSpPr>
          <p:cNvPr name="TextBox 3" id="3"/>
          <p:cNvSpPr txBox="true"/>
          <p:nvPr/>
        </p:nvSpPr>
        <p:spPr>
          <a:xfrm rot="0">
            <a:off x="17258661" y="9394261"/>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70</a:t>
            </a:r>
          </a:p>
        </p:txBody>
      </p:sp>
      <p:sp>
        <p:nvSpPr>
          <p:cNvPr name="Freeform 4" id="4"/>
          <p:cNvSpPr/>
          <p:nvPr/>
        </p:nvSpPr>
        <p:spPr>
          <a:xfrm flipH="false" flipV="false" rot="0">
            <a:off x="2469171" y="1419959"/>
            <a:ext cx="13349657" cy="8375644"/>
          </a:xfrm>
          <a:custGeom>
            <a:avLst/>
            <a:gdLst/>
            <a:ahLst/>
            <a:cxnLst/>
            <a:rect r="r" b="b" t="t" l="l"/>
            <a:pathLst>
              <a:path h="8375644" w="13349657">
                <a:moveTo>
                  <a:pt x="0" y="0"/>
                </a:moveTo>
                <a:lnTo>
                  <a:pt x="13349658" y="0"/>
                </a:lnTo>
                <a:lnTo>
                  <a:pt x="13349658" y="8375644"/>
                </a:lnTo>
                <a:lnTo>
                  <a:pt x="0" y="8375644"/>
                </a:lnTo>
                <a:lnTo>
                  <a:pt x="0" y="0"/>
                </a:lnTo>
                <a:close/>
              </a:path>
            </a:pathLst>
          </a:custGeom>
          <a:blipFill>
            <a:blip r:embed="rId2"/>
            <a:stretch>
              <a:fillRect l="0" t="-96470" r="0" b="0"/>
            </a:stretch>
          </a:blipFill>
        </p:spPr>
      </p:sp>
    </p:spTree>
  </p:cSld>
  <p:clrMapOvr>
    <a:masterClrMapping/>
  </p:clrMapOvr>
  <p:transition spd="slow">
    <p:cover dir="l"/>
  </p:transition>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51253" y="1318477"/>
            <a:ext cx="7785495" cy="8677450"/>
          </a:xfrm>
          <a:custGeom>
            <a:avLst/>
            <a:gdLst/>
            <a:ahLst/>
            <a:cxnLst/>
            <a:rect r="r" b="b" t="t" l="l"/>
            <a:pathLst>
              <a:path h="8677450" w="7785495">
                <a:moveTo>
                  <a:pt x="0" y="0"/>
                </a:moveTo>
                <a:lnTo>
                  <a:pt x="7785494" y="0"/>
                </a:lnTo>
                <a:lnTo>
                  <a:pt x="7785494" y="8677450"/>
                </a:lnTo>
                <a:lnTo>
                  <a:pt x="0" y="8677450"/>
                </a:lnTo>
                <a:lnTo>
                  <a:pt x="0" y="0"/>
                </a:lnTo>
                <a:close/>
              </a:path>
            </a:pathLst>
          </a:custGeom>
          <a:blipFill>
            <a:blip r:embed="rId2"/>
            <a:stretch>
              <a:fillRect l="0" t="0" r="0" b="0"/>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Refinamento de requisitos</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71</a:t>
            </a:r>
          </a:p>
        </p:txBody>
      </p:sp>
    </p:spTree>
  </p:cSld>
  <p:clrMapOvr>
    <a:masterClrMapping/>
  </p:clrMapOvr>
  <p:transition spd="slow">
    <p:cover dir="l"/>
  </p:transition>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6664" y="1559375"/>
            <a:ext cx="14934672" cy="7698925"/>
          </a:xfrm>
          <a:custGeom>
            <a:avLst/>
            <a:gdLst/>
            <a:ahLst/>
            <a:cxnLst/>
            <a:rect r="r" b="b" t="t" l="l"/>
            <a:pathLst>
              <a:path h="7698925" w="14934672">
                <a:moveTo>
                  <a:pt x="0" y="0"/>
                </a:moveTo>
                <a:lnTo>
                  <a:pt x="14934672" y="0"/>
                </a:lnTo>
                <a:lnTo>
                  <a:pt x="14934672" y="7698925"/>
                </a:lnTo>
                <a:lnTo>
                  <a:pt x="0" y="7698925"/>
                </a:lnTo>
                <a:lnTo>
                  <a:pt x="0" y="0"/>
                </a:lnTo>
                <a:close/>
              </a:path>
            </a:pathLst>
          </a:custGeom>
          <a:blipFill>
            <a:blip r:embed="rId2"/>
            <a:stretch>
              <a:fillRect l="0" t="0" r="0" b="-116207"/>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Refinamento de requisitos</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72</a:t>
            </a:r>
          </a:p>
        </p:txBody>
      </p:sp>
    </p:spTree>
  </p:cSld>
  <p:clrMapOvr>
    <a:masterClrMapping/>
  </p:clrMapOvr>
  <p:transition spd="slow">
    <p:cover dir="l"/>
  </p:transition>
</p:sld>
</file>

<file path=ppt/slides/slide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65174" y="1312354"/>
            <a:ext cx="12757652" cy="8139714"/>
          </a:xfrm>
          <a:custGeom>
            <a:avLst/>
            <a:gdLst/>
            <a:ahLst/>
            <a:cxnLst/>
            <a:rect r="r" b="b" t="t" l="l"/>
            <a:pathLst>
              <a:path h="8139714" w="12757652">
                <a:moveTo>
                  <a:pt x="0" y="0"/>
                </a:moveTo>
                <a:lnTo>
                  <a:pt x="12757652" y="0"/>
                </a:lnTo>
                <a:lnTo>
                  <a:pt x="12757652" y="8139714"/>
                </a:lnTo>
                <a:lnTo>
                  <a:pt x="0" y="8139714"/>
                </a:lnTo>
                <a:lnTo>
                  <a:pt x="0" y="0"/>
                </a:lnTo>
                <a:close/>
              </a:path>
            </a:pathLst>
          </a:custGeom>
          <a:blipFill>
            <a:blip r:embed="rId2"/>
            <a:stretch>
              <a:fillRect l="0" t="-71648" r="0" b="-3041"/>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Refinamento de requisitos</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73</a:t>
            </a:r>
          </a:p>
        </p:txBody>
      </p:sp>
    </p:spTree>
  </p:cSld>
  <p:clrMapOvr>
    <a:masterClrMapping/>
  </p:clrMapOvr>
  <p:transition spd="slow">
    <p:cover dir="l"/>
  </p:transition>
</p:sld>
</file>

<file path=ppt/slides/slide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22007" y="1391942"/>
            <a:ext cx="6843986" cy="8423368"/>
          </a:xfrm>
          <a:custGeom>
            <a:avLst/>
            <a:gdLst/>
            <a:ahLst/>
            <a:cxnLst/>
            <a:rect r="r" b="b" t="t" l="l"/>
            <a:pathLst>
              <a:path h="8423368" w="6843986">
                <a:moveTo>
                  <a:pt x="0" y="0"/>
                </a:moveTo>
                <a:lnTo>
                  <a:pt x="6843986" y="0"/>
                </a:lnTo>
                <a:lnTo>
                  <a:pt x="6843986" y="8423368"/>
                </a:lnTo>
                <a:lnTo>
                  <a:pt x="0" y="8423368"/>
                </a:lnTo>
                <a:lnTo>
                  <a:pt x="0" y="0"/>
                </a:lnTo>
                <a:close/>
              </a:path>
            </a:pathLst>
          </a:custGeom>
          <a:blipFill>
            <a:blip r:embed="rId2"/>
            <a:stretch>
              <a:fillRect l="0" t="0" r="0" b="0"/>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Análise de impacto</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74</a:t>
            </a:r>
          </a:p>
        </p:txBody>
      </p:sp>
    </p:spTree>
  </p:cSld>
  <p:clrMapOvr>
    <a:masterClrMapping/>
  </p:clrMapOvr>
  <p:transition spd="slow">
    <p:cover dir="l"/>
  </p:transition>
</p:sld>
</file>

<file path=ppt/slides/slide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82988" y="1391942"/>
            <a:ext cx="14722023" cy="8423368"/>
          </a:xfrm>
          <a:custGeom>
            <a:avLst/>
            <a:gdLst/>
            <a:ahLst/>
            <a:cxnLst/>
            <a:rect r="r" b="b" t="t" l="l"/>
            <a:pathLst>
              <a:path h="8423368" w="14722023">
                <a:moveTo>
                  <a:pt x="0" y="0"/>
                </a:moveTo>
                <a:lnTo>
                  <a:pt x="14722024" y="0"/>
                </a:lnTo>
                <a:lnTo>
                  <a:pt x="14722024" y="8423368"/>
                </a:lnTo>
                <a:lnTo>
                  <a:pt x="0" y="8423368"/>
                </a:lnTo>
                <a:lnTo>
                  <a:pt x="0" y="0"/>
                </a:lnTo>
                <a:close/>
              </a:path>
            </a:pathLst>
          </a:custGeom>
          <a:blipFill>
            <a:blip r:embed="rId2"/>
            <a:stretch>
              <a:fillRect l="0" t="0" r="0" b="-115108"/>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Análise de impacto</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75</a:t>
            </a:r>
          </a:p>
        </p:txBody>
      </p:sp>
    </p:spTree>
  </p:cSld>
  <p:clrMapOvr>
    <a:masterClrMapping/>
  </p:clrMapOvr>
  <p:transition spd="slow">
    <p:cover dir="l"/>
  </p:transition>
</p:sld>
</file>

<file path=ppt/slides/slide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01405" y="1054282"/>
            <a:ext cx="11085190" cy="8761028"/>
          </a:xfrm>
          <a:custGeom>
            <a:avLst/>
            <a:gdLst/>
            <a:ahLst/>
            <a:cxnLst/>
            <a:rect r="r" b="b" t="t" l="l"/>
            <a:pathLst>
              <a:path h="8761028" w="11085190">
                <a:moveTo>
                  <a:pt x="0" y="0"/>
                </a:moveTo>
                <a:lnTo>
                  <a:pt x="11085190" y="0"/>
                </a:lnTo>
                <a:lnTo>
                  <a:pt x="11085190" y="8761028"/>
                </a:lnTo>
                <a:lnTo>
                  <a:pt x="0" y="8761028"/>
                </a:lnTo>
                <a:lnTo>
                  <a:pt x="0" y="0"/>
                </a:lnTo>
                <a:close/>
              </a:path>
            </a:pathLst>
          </a:custGeom>
          <a:blipFill>
            <a:blip r:embed="rId2"/>
            <a:stretch>
              <a:fillRect l="-9165" t="-81843" r="-14349" b="-10502"/>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Análise de impacto</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76</a:t>
            </a:r>
          </a:p>
        </p:txBody>
      </p:sp>
    </p:spTree>
  </p:cSld>
  <p:clrMapOvr>
    <a:masterClrMapping/>
  </p:clrMapOvr>
  <p:transition spd="slow">
    <p:cover dir="l"/>
  </p:transition>
</p:sld>
</file>

<file path=ppt/slides/slide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01375" y="1216430"/>
            <a:ext cx="7685249" cy="8598880"/>
          </a:xfrm>
          <a:custGeom>
            <a:avLst/>
            <a:gdLst/>
            <a:ahLst/>
            <a:cxnLst/>
            <a:rect r="r" b="b" t="t" l="l"/>
            <a:pathLst>
              <a:path h="8598880" w="7685249">
                <a:moveTo>
                  <a:pt x="0" y="0"/>
                </a:moveTo>
                <a:lnTo>
                  <a:pt x="7685250" y="0"/>
                </a:lnTo>
                <a:lnTo>
                  <a:pt x="7685250" y="8598880"/>
                </a:lnTo>
                <a:lnTo>
                  <a:pt x="0" y="8598880"/>
                </a:lnTo>
                <a:lnTo>
                  <a:pt x="0" y="0"/>
                </a:lnTo>
                <a:close/>
              </a:path>
            </a:pathLst>
          </a:custGeom>
          <a:blipFill>
            <a:blip r:embed="rId2"/>
            <a:stretch>
              <a:fillRect l="0" t="0" r="0" b="0"/>
            </a:stretch>
          </a:blipFill>
        </p:spPr>
      </p:sp>
      <p:sp>
        <p:nvSpPr>
          <p:cNvPr name="TextBox 3" id="3"/>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Exportação de documentos</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77</a:t>
            </a:r>
          </a:p>
        </p:txBody>
      </p:sp>
    </p:spTree>
  </p:cSld>
  <p:clrMapOvr>
    <a:masterClrMapping/>
  </p:clrMapOvr>
  <p:transition spd="slow">
    <p:cover dir="l"/>
  </p:transition>
</p:sld>
</file>

<file path=ppt/slides/slide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Exportação de documentos</a:t>
            </a:r>
          </a:p>
        </p:txBody>
      </p:sp>
      <p:sp>
        <p:nvSpPr>
          <p:cNvPr name="TextBox 3" id="3"/>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78</a:t>
            </a:r>
          </a:p>
        </p:txBody>
      </p:sp>
      <p:sp>
        <p:nvSpPr>
          <p:cNvPr name="Freeform 4" id="4"/>
          <p:cNvSpPr/>
          <p:nvPr/>
        </p:nvSpPr>
        <p:spPr>
          <a:xfrm flipH="false" flipV="false" rot="0">
            <a:off x="4332598" y="1177726"/>
            <a:ext cx="9622804" cy="8637584"/>
          </a:xfrm>
          <a:custGeom>
            <a:avLst/>
            <a:gdLst/>
            <a:ahLst/>
            <a:cxnLst/>
            <a:rect r="r" b="b" t="t" l="l"/>
            <a:pathLst>
              <a:path h="8637584" w="9622804">
                <a:moveTo>
                  <a:pt x="0" y="0"/>
                </a:moveTo>
                <a:lnTo>
                  <a:pt x="9622804" y="0"/>
                </a:lnTo>
                <a:lnTo>
                  <a:pt x="9622804" y="8637584"/>
                </a:lnTo>
                <a:lnTo>
                  <a:pt x="0" y="8637584"/>
                </a:lnTo>
                <a:lnTo>
                  <a:pt x="0" y="0"/>
                </a:lnTo>
                <a:close/>
              </a:path>
            </a:pathLst>
          </a:custGeom>
          <a:blipFill>
            <a:blip r:embed="rId2"/>
            <a:stretch>
              <a:fillRect l="0" t="0" r="-54059" b="-92035"/>
            </a:stretch>
          </a:blipFill>
        </p:spPr>
      </p:sp>
    </p:spTree>
  </p:cSld>
  <p:clrMapOvr>
    <a:masterClrMapping/>
  </p:clrMapOvr>
  <p:transition spd="slow">
    <p:cover dir="l"/>
  </p:transition>
</p:sld>
</file>

<file path=ppt/slides/slide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60499"/>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Exportação de documentação</a:t>
            </a:r>
          </a:p>
        </p:txBody>
      </p:sp>
      <p:sp>
        <p:nvSpPr>
          <p:cNvPr name="TextBox 3" id="3"/>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79</a:t>
            </a:r>
          </a:p>
        </p:txBody>
      </p:sp>
      <p:sp>
        <p:nvSpPr>
          <p:cNvPr name="Freeform 4" id="4"/>
          <p:cNvSpPr/>
          <p:nvPr/>
        </p:nvSpPr>
        <p:spPr>
          <a:xfrm flipH="false" flipV="false" rot="0">
            <a:off x="2845217" y="1564848"/>
            <a:ext cx="12597567" cy="8250462"/>
          </a:xfrm>
          <a:custGeom>
            <a:avLst/>
            <a:gdLst/>
            <a:ahLst/>
            <a:cxnLst/>
            <a:rect r="r" b="b" t="t" l="l"/>
            <a:pathLst>
              <a:path h="8250462" w="12597567">
                <a:moveTo>
                  <a:pt x="0" y="0"/>
                </a:moveTo>
                <a:lnTo>
                  <a:pt x="12597566" y="0"/>
                </a:lnTo>
                <a:lnTo>
                  <a:pt x="12597566" y="8250462"/>
                </a:lnTo>
                <a:lnTo>
                  <a:pt x="0" y="8250462"/>
                </a:lnTo>
                <a:lnTo>
                  <a:pt x="0" y="0"/>
                </a:lnTo>
                <a:close/>
              </a:path>
            </a:pathLst>
          </a:custGeom>
          <a:blipFill>
            <a:blip r:embed="rId2"/>
            <a:stretch>
              <a:fillRect l="-7647" t="-112386" r="-16670" b="0"/>
            </a:stretch>
          </a:blipFill>
        </p:spPr>
      </p:sp>
    </p:spTree>
  </p:cSld>
  <p:clrMapOvr>
    <a:masterClrMapping/>
  </p:clrMapOvr>
  <p:transition spd="slow">
    <p:cover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2956" y="-1385709"/>
            <a:ext cx="2575912" cy="2575912"/>
          </a:xfrm>
          <a:custGeom>
            <a:avLst/>
            <a:gdLst/>
            <a:ahLst/>
            <a:cxnLst/>
            <a:rect r="r" b="b" t="t" l="l"/>
            <a:pathLst>
              <a:path h="2575912" w="2575912">
                <a:moveTo>
                  <a:pt x="0" y="0"/>
                </a:moveTo>
                <a:lnTo>
                  <a:pt x="2575911" y="0"/>
                </a:lnTo>
                <a:lnTo>
                  <a:pt x="2575911" y="2575911"/>
                </a:lnTo>
                <a:lnTo>
                  <a:pt x="0" y="2575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961281" y="2265883"/>
            <a:ext cx="5298019" cy="5645658"/>
          </a:xfrm>
          <a:custGeom>
            <a:avLst/>
            <a:gdLst/>
            <a:ahLst/>
            <a:cxnLst/>
            <a:rect r="r" b="b" t="t" l="l"/>
            <a:pathLst>
              <a:path h="5645658" w="5298019">
                <a:moveTo>
                  <a:pt x="0" y="0"/>
                </a:moveTo>
                <a:lnTo>
                  <a:pt x="5298019" y="0"/>
                </a:lnTo>
                <a:lnTo>
                  <a:pt x="5298019" y="5645657"/>
                </a:lnTo>
                <a:lnTo>
                  <a:pt x="0" y="5645657"/>
                </a:lnTo>
                <a:lnTo>
                  <a:pt x="0" y="0"/>
                </a:lnTo>
                <a:close/>
              </a:path>
            </a:pathLst>
          </a:custGeom>
          <a:blipFill>
            <a:blip r:embed="rId4"/>
            <a:stretch>
              <a:fillRect l="0" t="0" r="0" b="0"/>
            </a:stretch>
          </a:blipFill>
        </p:spPr>
      </p:sp>
      <p:sp>
        <p:nvSpPr>
          <p:cNvPr name="TextBox 4" id="4"/>
          <p:cNvSpPr txBox="true"/>
          <p:nvPr/>
        </p:nvSpPr>
        <p:spPr>
          <a:xfrm rot="0">
            <a:off x="1028700" y="2208733"/>
            <a:ext cx="9171647" cy="5033622"/>
          </a:xfrm>
          <a:prstGeom prst="rect">
            <a:avLst/>
          </a:prstGeom>
        </p:spPr>
        <p:txBody>
          <a:bodyPr anchor="t" rtlCol="false" tIns="0" lIns="0" bIns="0" rIns="0">
            <a:spAutoFit/>
          </a:bodyPr>
          <a:lstStyle/>
          <a:p>
            <a:pPr algn="just">
              <a:lnSpc>
                <a:spcPts val="4481"/>
              </a:lnSpc>
            </a:pPr>
            <a:r>
              <a:rPr lang="en-US" sz="3200" b="true">
                <a:solidFill>
                  <a:srgbClr val="3567A1"/>
                </a:solidFill>
                <a:latin typeface="Sarabun Bold"/>
                <a:ea typeface="Sarabun Bold"/>
                <a:cs typeface="Sarabun Bold"/>
                <a:sym typeface="Sarabun Bold"/>
              </a:rPr>
              <a:t>A Thalentech percebeu que, ao utilizar inteligências artificiais para colaborar no desenvolvimento de software, enfrentava grandes dificuldades, especialmente na criação dos diagramas solicitados pelos desenvolvedores. Isso ocorria devido à dificuldade em fazer com que a IA compreendesse corretamente o problema ou pela falta de facilidade na edição dos diagramas gerados.</a:t>
            </a:r>
          </a:p>
        </p:txBody>
      </p:sp>
      <p:sp>
        <p:nvSpPr>
          <p:cNvPr name="TextBox 5" id="5"/>
          <p:cNvSpPr txBox="true"/>
          <p:nvPr/>
        </p:nvSpPr>
        <p:spPr>
          <a:xfrm rot="0">
            <a:off x="11961281" y="8250390"/>
            <a:ext cx="5298019" cy="611547"/>
          </a:xfrm>
          <a:prstGeom prst="rect">
            <a:avLst/>
          </a:prstGeom>
        </p:spPr>
        <p:txBody>
          <a:bodyPr anchor="t" rtlCol="false" tIns="0" lIns="0" bIns="0" rIns="0">
            <a:spAutoFit/>
          </a:bodyPr>
          <a:lstStyle/>
          <a:p>
            <a:pPr algn="ctr">
              <a:lnSpc>
                <a:spcPts val="2521"/>
              </a:lnSpc>
            </a:pPr>
            <a:r>
              <a:rPr lang="en-US" sz="1800" i="true">
                <a:solidFill>
                  <a:srgbClr val="3567A1"/>
                </a:solidFill>
                <a:latin typeface="Sarabun Italics"/>
                <a:ea typeface="Sarabun Italics"/>
                <a:cs typeface="Sarabun Italics"/>
                <a:sym typeface="Sarabun Italics"/>
              </a:rPr>
              <a:t>Figura 3: Tentativa de uso de um prompt gerado pelo ChatGPT e desenvolvido na plataforma draw.io</a:t>
            </a:r>
          </a:p>
        </p:txBody>
      </p:sp>
      <p:sp>
        <p:nvSpPr>
          <p:cNvPr name="TextBox 6" id="6"/>
          <p:cNvSpPr txBox="true"/>
          <p:nvPr/>
        </p:nvSpPr>
        <p:spPr>
          <a:xfrm rot="0">
            <a:off x="17693327" y="9413968"/>
            <a:ext cx="400182"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8</a:t>
            </a:r>
          </a:p>
        </p:txBody>
      </p:sp>
    </p:spTree>
  </p:cSld>
  <p:clrMapOvr>
    <a:masterClrMapping/>
  </p:clrMapOvr>
  <p:transition spd="slow">
    <p:cover dir="l"/>
  </p:transition>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02244E"/>
        </a:solidFill>
      </p:bgPr>
    </p:bg>
    <p:spTree>
      <p:nvGrpSpPr>
        <p:cNvPr id="1" name=""/>
        <p:cNvGrpSpPr/>
        <p:nvPr/>
      </p:nvGrpSpPr>
      <p:grpSpPr>
        <a:xfrm>
          <a:off x="0" y="0"/>
          <a:ext cx="0" cy="0"/>
          <a:chOff x="0" y="0"/>
          <a:chExt cx="0" cy="0"/>
        </a:xfrm>
      </p:grpSpPr>
      <p:sp>
        <p:nvSpPr>
          <p:cNvPr name="TextBox 2" id="2"/>
          <p:cNvSpPr txBox="true"/>
          <p:nvPr/>
        </p:nvSpPr>
        <p:spPr>
          <a:xfrm rot="0">
            <a:off x="1028700" y="234917"/>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Referências</a:t>
            </a:r>
          </a:p>
        </p:txBody>
      </p:sp>
      <p:sp>
        <p:nvSpPr>
          <p:cNvPr name="TextBox 3" id="3"/>
          <p:cNvSpPr txBox="true"/>
          <p:nvPr/>
        </p:nvSpPr>
        <p:spPr>
          <a:xfrm rot="0">
            <a:off x="1028700" y="1293897"/>
            <a:ext cx="16230600" cy="7981020"/>
          </a:xfrm>
          <a:prstGeom prst="rect">
            <a:avLst/>
          </a:prstGeom>
        </p:spPr>
        <p:txBody>
          <a:bodyPr anchor="t" rtlCol="false" tIns="0" lIns="0" bIns="0" rIns="0">
            <a:spAutoFit/>
          </a:bodyPr>
          <a:lstStyle/>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Thales. Teaching - Software Development Process. GitHub, Disponível em: </a:t>
            </a:r>
            <a:r>
              <a:rPr lang="en-US" b="true" sz="3036" u="sng">
                <a:solidFill>
                  <a:srgbClr val="FFFFFF"/>
                </a:solidFill>
                <a:latin typeface="Sarabun Bold"/>
                <a:ea typeface="Sarabun Bold"/>
                <a:cs typeface="Sarabun Bold"/>
                <a:sym typeface="Sarabun Bold"/>
                <a:hlinkClick r:id="rId2" tooltip="https://github.com/thalesvalente/teaching/tree/main/software-development-process"/>
              </a:rPr>
              <a:t>https://github.com/thalesvalente/teaching/tree/main/software-development-process</a:t>
            </a:r>
            <a:r>
              <a:rPr lang="en-US" b="true" sz="3036">
                <a:solidFill>
                  <a:srgbClr val="FFFFFF"/>
                </a:solidFill>
                <a:latin typeface="Sarabun Bold"/>
                <a:ea typeface="Sarabun Bold"/>
                <a:cs typeface="Sarabun Bold"/>
                <a:sym typeface="Sarabun Bold"/>
              </a:rPr>
              <a:t>.</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ROSA, Ângela - Requisitos de software funcionais e não funcionais: o que são?, 2024. Disponível em: </a:t>
            </a:r>
            <a:r>
              <a:rPr lang="en-US" b="true" sz="3036" u="sng">
                <a:solidFill>
                  <a:srgbClr val="FFFFFF"/>
                </a:solidFill>
                <a:latin typeface="Sarabun Bold"/>
                <a:ea typeface="Sarabun Bold"/>
                <a:cs typeface="Sarabun Bold"/>
                <a:sym typeface="Sarabun Bold"/>
                <a:hlinkClick r:id="rId3" tooltip="https://softdesign.com.br/blog/requisitos-de-software-funcionais-e-nao-funcionais/"/>
              </a:rPr>
              <a:t>https://softdesign.com.br/blog/requisitos-de-software-funcionais-e-nao-funcionais/</a:t>
            </a:r>
            <a:r>
              <a:rPr lang="en-US" b="true" sz="3036">
                <a:solidFill>
                  <a:srgbClr val="FFFFFF"/>
                </a:solidFill>
                <a:latin typeface="Sarabun Bold"/>
                <a:ea typeface="Sarabun Bold"/>
                <a:cs typeface="Sarabun Bold"/>
                <a:sym typeface="Sarabun Bold"/>
              </a:rPr>
              <a:t>. Acessado em: 22/12/2024</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Diagrama de caso de uso UML: O que é, como fazer e exemplos, 2024. Disponível em: </a:t>
            </a:r>
            <a:r>
              <a:rPr lang="en-US" b="true" sz="3036" u="sng">
                <a:solidFill>
                  <a:srgbClr val="FFFFFF"/>
                </a:solidFill>
                <a:latin typeface="Sarabun Bold"/>
                <a:ea typeface="Sarabun Bold"/>
                <a:cs typeface="Sarabun Bold"/>
                <a:sym typeface="Sarabun Bold"/>
                <a:hlinkClick r:id="rId4" tooltip="https://www.lucidchart.com/pages/pt/diagrama-de-caso-de-uso-uml"/>
              </a:rPr>
              <a:t>https://www.lucidchart.com/pages/pt/diagrama-de-caso-de-uso-uml</a:t>
            </a:r>
            <a:r>
              <a:rPr lang="en-US" b="true" sz="3036">
                <a:solidFill>
                  <a:srgbClr val="FFFFFF"/>
                </a:solidFill>
                <a:latin typeface="Sarabun Bold"/>
                <a:ea typeface="Sarabun Bold"/>
                <a:cs typeface="Sarabun Bold"/>
                <a:sym typeface="Sarabun Bold"/>
              </a:rPr>
              <a:t>. Acessado em: 22/12/2024</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Diagramas de Caso de Uso, 2021. Disponível em: </a:t>
            </a:r>
            <a:r>
              <a:rPr lang="en-US" b="true" sz="3036" u="sng">
                <a:solidFill>
                  <a:srgbClr val="FFFFFF"/>
                </a:solidFill>
                <a:latin typeface="Sarabun Bold"/>
                <a:ea typeface="Sarabun Bold"/>
                <a:cs typeface="Sarabun Bold"/>
                <a:sym typeface="Sarabun Bold"/>
                <a:hlinkClick r:id="rId5" tooltip="https://www.ibm.com/docs/pt-br/rsm/7.5.0?topic=diagrams-use-case"/>
              </a:rPr>
              <a:t>https://www.ibm.com/docs/pt-br/rsm/7.5.0?topic=diagrams-use-case</a:t>
            </a:r>
            <a:r>
              <a:rPr lang="en-US" b="true" sz="3036">
                <a:solidFill>
                  <a:srgbClr val="FFFFFF"/>
                </a:solidFill>
                <a:latin typeface="Sarabun Bold"/>
                <a:ea typeface="Sarabun Bold"/>
                <a:cs typeface="Sarabun Bold"/>
                <a:sym typeface="Sarabun Bold"/>
              </a:rPr>
              <a:t>. Acessado em 08/01/2025</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Requisitos funcionais e não funcionais: o que são?, 2024. Disponível em: </a:t>
            </a:r>
            <a:r>
              <a:rPr lang="en-US" b="true" sz="3036" u="sng">
                <a:solidFill>
                  <a:srgbClr val="FFFFFF"/>
                </a:solidFill>
                <a:latin typeface="Sarabun Bold"/>
                <a:ea typeface="Sarabun Bold"/>
                <a:cs typeface="Sarabun Bold"/>
                <a:sym typeface="Sarabun Bold"/>
                <a:hlinkClick r:id="rId6" tooltip="https://www.mestresdaweb.com.br/tecnologias/requisitos-funcionais-e-nao-funcionais-o-que-sao"/>
              </a:rPr>
              <a:t>https://www.mestresdaweb.com.br/tecnologias/requisitos-funcionais-e-nao-funcionais-o-que-sao</a:t>
            </a:r>
            <a:r>
              <a:rPr lang="en-US" b="true" sz="3036">
                <a:solidFill>
                  <a:srgbClr val="FFFFFF"/>
                </a:solidFill>
                <a:latin typeface="Sarabun Bold"/>
                <a:ea typeface="Sarabun Bold"/>
                <a:cs typeface="Sarabun Bold"/>
                <a:sym typeface="Sarabun Bold"/>
              </a:rPr>
              <a:t>. Acessado em: 02/01/2025</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Diagramas de Seqüência, 2021. Disponível em: </a:t>
            </a:r>
            <a:r>
              <a:rPr lang="en-US" b="true" sz="3036" u="sng">
                <a:solidFill>
                  <a:srgbClr val="FFFFFF"/>
                </a:solidFill>
                <a:latin typeface="Sarabun Bold"/>
                <a:ea typeface="Sarabun Bold"/>
                <a:cs typeface="Sarabun Bold"/>
                <a:sym typeface="Sarabun Bold"/>
                <a:hlinkClick r:id="rId7" tooltip="https://www.ibm.com/docs/pt-br/rsm/7.5.0?topic=uml-sequence-diagrams"/>
              </a:rPr>
              <a:t>https://www.ibm.com/docs/pt-br/rsm/7.5.0?topic=uml-sequence-diagrams</a:t>
            </a:r>
            <a:r>
              <a:rPr lang="en-US" b="true" sz="3036">
                <a:solidFill>
                  <a:srgbClr val="FFFFFF"/>
                </a:solidFill>
                <a:latin typeface="Sarabun Bold"/>
                <a:ea typeface="Sarabun Bold"/>
                <a:cs typeface="Sarabun Bold"/>
                <a:sym typeface="Sarabun Bold"/>
              </a:rPr>
              <a:t>. Acessado em: 02/01/2025.</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80</a:t>
            </a:r>
          </a:p>
        </p:txBody>
      </p:sp>
    </p:spTree>
  </p:cSld>
  <p:clrMapOvr>
    <a:masterClrMapping/>
  </p:clrMapOvr>
  <p:transition spd="slow">
    <p:cover dir="l"/>
  </p:transition>
</p:sld>
</file>

<file path=ppt/slides/slide81.xml><?xml version="1.0" encoding="utf-8"?>
<p:sld xmlns:p="http://schemas.openxmlformats.org/presentationml/2006/main" xmlns:a="http://schemas.openxmlformats.org/drawingml/2006/main">
  <p:cSld>
    <p:bg>
      <p:bgPr>
        <a:solidFill>
          <a:srgbClr val="02244E"/>
        </a:solidFill>
      </p:bgPr>
    </p:bg>
    <p:spTree>
      <p:nvGrpSpPr>
        <p:cNvPr id="1" name=""/>
        <p:cNvGrpSpPr/>
        <p:nvPr/>
      </p:nvGrpSpPr>
      <p:grpSpPr>
        <a:xfrm>
          <a:off x="0" y="0"/>
          <a:ext cx="0" cy="0"/>
          <a:chOff x="0" y="0"/>
          <a:chExt cx="0" cy="0"/>
        </a:xfrm>
      </p:grpSpPr>
      <p:sp>
        <p:nvSpPr>
          <p:cNvPr name="TextBox 2" id="2"/>
          <p:cNvSpPr txBox="true"/>
          <p:nvPr/>
        </p:nvSpPr>
        <p:spPr>
          <a:xfrm rot="0">
            <a:off x="1028700" y="234917"/>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Referências</a:t>
            </a:r>
          </a:p>
        </p:txBody>
      </p:sp>
      <p:sp>
        <p:nvSpPr>
          <p:cNvPr name="TextBox 3" id="3"/>
          <p:cNvSpPr txBox="true"/>
          <p:nvPr/>
        </p:nvSpPr>
        <p:spPr>
          <a:xfrm rot="0">
            <a:off x="1028700" y="1293897"/>
            <a:ext cx="16230600" cy="8515479"/>
          </a:xfrm>
          <a:prstGeom prst="rect">
            <a:avLst/>
          </a:prstGeom>
        </p:spPr>
        <p:txBody>
          <a:bodyPr anchor="t" rtlCol="false" tIns="0" lIns="0" bIns="0" rIns="0">
            <a:spAutoFit/>
          </a:bodyPr>
          <a:lstStyle/>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DALLAVALLE, Silvia Inês; CAZARINI, Edson Walmir. Regras do Negócio, um fator chave de sucesso no processo de desenvolvimento de Sistemas de Informação. Anais do XX ENEGEP-Encontro Nacional de Engenharia de Produção. São Paulo, 2000.</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GUEDES, Gilleanes T. A. UML2: Uma Abordagem Prática. 3ª ed. São Paulo: Novatec, 201</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O que é um diagrama de classe UML? Disponível em: &lt;https://www.lucidchart.com/pages/pt/o-que-e-diagrama-de-classe-uml&gt;. Acesso em: 9 jan. 2025.</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Rational Software Architect Standard Edition 7.5.5. Disponível em: &lt;https://www.ibm.com/docs/pt-br/rsas/7.5.0?topic=structure-class-diagrams&gt;. Acesso em: 9 jan. 2025.</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TYBEL, D. Diagrama de classes (UML): Orientações básicas na elaboração. Disponível em: &lt;https://www.devmedia.com.br/orientacoes-basicas-na-elaboracao-de-um-diagrama-de-classes/37224&gt;. Acesso em: 9 jan. 2025.</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O que é um diagrama de máquina de estados? Disponível em: &lt;https://www.lucidchart.com/pages/pt/o-que-e-diagrama-de-maquina-de-estados-uml&gt;. Acesso em: 9 jan. 2025.</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81</a:t>
            </a:r>
          </a:p>
        </p:txBody>
      </p:sp>
    </p:spTree>
  </p:cSld>
  <p:clrMapOvr>
    <a:masterClrMapping/>
  </p:clrMapOvr>
  <p:transition spd="slow">
    <p:cover dir="l"/>
  </p:transition>
</p:sld>
</file>

<file path=ppt/slides/slide82.xml><?xml version="1.0" encoding="utf-8"?>
<p:sld xmlns:p="http://schemas.openxmlformats.org/presentationml/2006/main" xmlns:a="http://schemas.openxmlformats.org/drawingml/2006/main">
  <p:cSld>
    <p:bg>
      <p:bgPr>
        <a:solidFill>
          <a:srgbClr val="02244E"/>
        </a:solidFill>
      </p:bgPr>
    </p:bg>
    <p:spTree>
      <p:nvGrpSpPr>
        <p:cNvPr id="1" name=""/>
        <p:cNvGrpSpPr/>
        <p:nvPr/>
      </p:nvGrpSpPr>
      <p:grpSpPr>
        <a:xfrm>
          <a:off x="0" y="0"/>
          <a:ext cx="0" cy="0"/>
          <a:chOff x="0" y="0"/>
          <a:chExt cx="0" cy="0"/>
        </a:xfrm>
      </p:grpSpPr>
      <p:sp>
        <p:nvSpPr>
          <p:cNvPr name="TextBox 2" id="2"/>
          <p:cNvSpPr txBox="true"/>
          <p:nvPr/>
        </p:nvSpPr>
        <p:spPr>
          <a:xfrm rot="0">
            <a:off x="1028700" y="234917"/>
            <a:ext cx="13944469" cy="793783"/>
          </a:xfrm>
          <a:prstGeom prst="rect">
            <a:avLst/>
          </a:prstGeom>
        </p:spPr>
        <p:txBody>
          <a:bodyPr anchor="t" rtlCol="false" tIns="0" lIns="0" bIns="0" rIns="0">
            <a:spAutoFit/>
          </a:bodyPr>
          <a:lstStyle/>
          <a:p>
            <a:pPr algn="l" marL="0" indent="0" lvl="0">
              <a:lnSpc>
                <a:spcPts val="5900"/>
              </a:lnSpc>
              <a:spcBef>
                <a:spcPct val="0"/>
              </a:spcBef>
            </a:pPr>
            <a:r>
              <a:rPr lang="en-US" b="true" sz="5000" spc="20">
                <a:solidFill>
                  <a:srgbClr val="3567A1"/>
                </a:solidFill>
                <a:latin typeface="Poppins Heavy"/>
                <a:ea typeface="Poppins Heavy"/>
                <a:cs typeface="Poppins Heavy"/>
                <a:sym typeface="Poppins Heavy"/>
              </a:rPr>
              <a:t>Referências</a:t>
            </a:r>
          </a:p>
        </p:txBody>
      </p:sp>
      <p:sp>
        <p:nvSpPr>
          <p:cNvPr name="TextBox 3" id="3"/>
          <p:cNvSpPr txBox="true"/>
          <p:nvPr/>
        </p:nvSpPr>
        <p:spPr>
          <a:xfrm rot="0">
            <a:off x="1028700" y="1293897"/>
            <a:ext cx="16230600" cy="4247749"/>
          </a:xfrm>
          <a:prstGeom prst="rect">
            <a:avLst/>
          </a:prstGeom>
        </p:spPr>
        <p:txBody>
          <a:bodyPr anchor="t" rtlCol="false" tIns="0" lIns="0" bIns="0" rIns="0">
            <a:spAutoFit/>
          </a:bodyPr>
          <a:lstStyle/>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Tamanho do mercado de automação de processos digitais e análise de ações – Tendências e previsões de crescimento (2024 – 2029), 2024. Disponível em: https://www.mordorintelligence.com/pt/industry-reports/digital-process-automation-market?utm_source=chatgpt.com. Acessado em 27/12/2024.</a:t>
            </a:r>
          </a:p>
          <a:p>
            <a:pPr algn="just" marL="655605" indent="-327803" lvl="1">
              <a:lnSpc>
                <a:spcPts val="4251"/>
              </a:lnSpc>
              <a:buFont typeface="Arial"/>
              <a:buChar char="•"/>
            </a:pPr>
            <a:r>
              <a:rPr lang="en-US" b="true" sz="3036">
                <a:solidFill>
                  <a:srgbClr val="FFFFFF"/>
                </a:solidFill>
                <a:latin typeface="Sarabun Bold"/>
                <a:ea typeface="Sarabun Bold"/>
                <a:cs typeface="Sarabun Bold"/>
                <a:sym typeface="Sarabun Bold"/>
              </a:rPr>
              <a:t>Tamanho e projeções do mercado de ferramentas de modelagem de software e sistemas, 2024. Disponível em: https://www.marketresearchintellect.com/pt/product/software-and-system-modeling-tools-market-size-and-forecast/?utm_source=chatgpt.com/. Acessado em 27/12/2024.</a:t>
            </a:r>
          </a:p>
        </p:txBody>
      </p:sp>
      <p:sp>
        <p:nvSpPr>
          <p:cNvPr name="TextBox 4" id="4"/>
          <p:cNvSpPr txBox="true"/>
          <p:nvPr/>
        </p:nvSpPr>
        <p:spPr>
          <a:xfrm rot="0">
            <a:off x="17066115" y="9413968"/>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82</a:t>
            </a:r>
          </a:p>
        </p:txBody>
      </p:sp>
    </p:spTree>
  </p:cSld>
  <p:clrMapOvr>
    <a:masterClrMapping/>
  </p:clrMapOvr>
  <p:transition spd="slow">
    <p:cover dir="l"/>
  </p:transition>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02244E"/>
        </a:solidFill>
      </p:bgPr>
    </p:bg>
    <p:spTree>
      <p:nvGrpSpPr>
        <p:cNvPr id="1" name=""/>
        <p:cNvGrpSpPr/>
        <p:nvPr/>
      </p:nvGrpSpPr>
      <p:grpSpPr>
        <a:xfrm>
          <a:off x="0" y="0"/>
          <a:ext cx="0" cy="0"/>
          <a:chOff x="0" y="0"/>
          <a:chExt cx="0" cy="0"/>
        </a:xfrm>
      </p:grpSpPr>
      <p:grpSp>
        <p:nvGrpSpPr>
          <p:cNvPr name="Group 2" id="2"/>
          <p:cNvGrpSpPr/>
          <p:nvPr/>
        </p:nvGrpSpPr>
        <p:grpSpPr>
          <a:xfrm rot="0">
            <a:off x="17150963" y="-1027217"/>
            <a:ext cx="3065028" cy="306502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A2CA"/>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150963" y="8249188"/>
            <a:ext cx="3065028" cy="306502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A2C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926709" y="-1290717"/>
            <a:ext cx="3065028" cy="306502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A2CA"/>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926709" y="7985688"/>
            <a:ext cx="3065028" cy="306502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A2CA"/>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411406" y="2468594"/>
            <a:ext cx="4822811" cy="4822811"/>
          </a:xfrm>
          <a:custGeom>
            <a:avLst/>
            <a:gdLst/>
            <a:ahLst/>
            <a:cxnLst/>
            <a:rect r="r" b="b" t="t" l="l"/>
            <a:pathLst>
              <a:path h="4822811" w="4822811">
                <a:moveTo>
                  <a:pt x="0" y="0"/>
                </a:moveTo>
                <a:lnTo>
                  <a:pt x="4822812" y="0"/>
                </a:lnTo>
                <a:lnTo>
                  <a:pt x="4822812" y="4822812"/>
                </a:lnTo>
                <a:lnTo>
                  <a:pt x="0" y="4822812"/>
                </a:lnTo>
                <a:lnTo>
                  <a:pt x="0" y="0"/>
                </a:lnTo>
                <a:close/>
              </a:path>
            </a:pathLst>
          </a:custGeom>
          <a:blipFill>
            <a:blip r:embed="rId2"/>
            <a:stretch>
              <a:fillRect l="0" t="0" r="0" b="0"/>
            </a:stretch>
          </a:blipFill>
        </p:spPr>
      </p:sp>
      <p:sp>
        <p:nvSpPr>
          <p:cNvPr name="TextBox 15" id="15"/>
          <p:cNvSpPr txBox="true"/>
          <p:nvPr/>
        </p:nvSpPr>
        <p:spPr>
          <a:xfrm rot="0">
            <a:off x="6739490" y="5464044"/>
            <a:ext cx="4809019" cy="398914"/>
          </a:xfrm>
          <a:prstGeom prst="rect">
            <a:avLst/>
          </a:prstGeom>
        </p:spPr>
        <p:txBody>
          <a:bodyPr anchor="t" rtlCol="false" tIns="0" lIns="0" bIns="0" rIns="0">
            <a:spAutoFit/>
          </a:bodyPr>
          <a:lstStyle/>
          <a:p>
            <a:pPr algn="l" marL="0" indent="0" lvl="0">
              <a:lnSpc>
                <a:spcPts val="2633"/>
              </a:lnSpc>
              <a:spcBef>
                <a:spcPct val="0"/>
              </a:spcBef>
            </a:pPr>
            <a:r>
              <a:rPr lang="en-US" b="true" sz="3061" spc="12" strike="noStrike" u="none">
                <a:solidFill>
                  <a:srgbClr val="FFFFFF"/>
                </a:solidFill>
                <a:latin typeface="Poppins Bold"/>
                <a:ea typeface="Poppins Bold"/>
                <a:cs typeface="Poppins Bold"/>
                <a:sym typeface="Poppins Bold"/>
              </a:rPr>
              <a:t>www.pixelforge.com.br</a:t>
            </a:r>
          </a:p>
        </p:txBody>
      </p:sp>
      <p:sp>
        <p:nvSpPr>
          <p:cNvPr name="TextBox 16" id="16"/>
          <p:cNvSpPr txBox="true"/>
          <p:nvPr/>
        </p:nvSpPr>
        <p:spPr>
          <a:xfrm rot="0">
            <a:off x="5624301" y="4050389"/>
            <a:ext cx="7039398" cy="1345012"/>
          </a:xfrm>
          <a:prstGeom prst="rect">
            <a:avLst/>
          </a:prstGeom>
        </p:spPr>
        <p:txBody>
          <a:bodyPr anchor="t" rtlCol="false" tIns="0" lIns="0" bIns="0" rIns="0">
            <a:spAutoFit/>
          </a:bodyPr>
          <a:lstStyle/>
          <a:p>
            <a:pPr algn="l" marL="0" indent="0" lvl="0">
              <a:lnSpc>
                <a:spcPts val="9013"/>
              </a:lnSpc>
              <a:spcBef>
                <a:spcPct val="0"/>
              </a:spcBef>
            </a:pPr>
            <a:r>
              <a:rPr lang="en-US" b="true" sz="10480" spc="41">
                <a:solidFill>
                  <a:srgbClr val="FFFFFF"/>
                </a:solidFill>
                <a:latin typeface="Poppins Heavy"/>
                <a:ea typeface="Poppins Heavy"/>
                <a:cs typeface="Poppins Heavy"/>
                <a:sym typeface="Poppins Heavy"/>
              </a:rPr>
              <a:t>DÚVIDAS?</a:t>
            </a:r>
          </a:p>
        </p:txBody>
      </p:sp>
      <p:sp>
        <p:nvSpPr>
          <p:cNvPr name="Freeform 17" id="17"/>
          <p:cNvSpPr/>
          <p:nvPr/>
        </p:nvSpPr>
        <p:spPr>
          <a:xfrm flipH="true" flipV="false" rot="0">
            <a:off x="15876594" y="2468594"/>
            <a:ext cx="4822811" cy="4822811"/>
          </a:xfrm>
          <a:custGeom>
            <a:avLst/>
            <a:gdLst/>
            <a:ahLst/>
            <a:cxnLst/>
            <a:rect r="r" b="b" t="t" l="l"/>
            <a:pathLst>
              <a:path h="4822811" w="4822811">
                <a:moveTo>
                  <a:pt x="4822812" y="0"/>
                </a:moveTo>
                <a:lnTo>
                  <a:pt x="0" y="0"/>
                </a:lnTo>
                <a:lnTo>
                  <a:pt x="0" y="4822812"/>
                </a:lnTo>
                <a:lnTo>
                  <a:pt x="4822812" y="4822812"/>
                </a:lnTo>
                <a:lnTo>
                  <a:pt x="4822812" y="0"/>
                </a:lnTo>
                <a:close/>
              </a:path>
            </a:pathLst>
          </a:custGeom>
          <a:blipFill>
            <a:blip r:embed="rId2"/>
            <a:stretch>
              <a:fillRect l="0" t="0" r="0" b="0"/>
            </a:stretch>
          </a:blipFill>
        </p:spPr>
      </p:sp>
      <p:sp>
        <p:nvSpPr>
          <p:cNvPr name="TextBox 18" id="18"/>
          <p:cNvSpPr txBox="true"/>
          <p:nvPr/>
        </p:nvSpPr>
        <p:spPr>
          <a:xfrm rot="0">
            <a:off x="7315731" y="6890523"/>
            <a:ext cx="3656537" cy="398914"/>
          </a:xfrm>
          <a:prstGeom prst="rect">
            <a:avLst/>
          </a:prstGeom>
        </p:spPr>
        <p:txBody>
          <a:bodyPr anchor="t" rtlCol="false" tIns="0" lIns="0" bIns="0" rIns="0">
            <a:spAutoFit/>
          </a:bodyPr>
          <a:lstStyle/>
          <a:p>
            <a:pPr algn="l" marL="0" indent="0" lvl="0">
              <a:lnSpc>
                <a:spcPts val="2633"/>
              </a:lnSpc>
              <a:spcBef>
                <a:spcPct val="0"/>
              </a:spcBef>
            </a:pPr>
            <a:r>
              <a:rPr lang="en-US" b="true" sz="3061" spc="12">
                <a:solidFill>
                  <a:srgbClr val="FFFFFF"/>
                </a:solidFill>
                <a:latin typeface="Poppins Bold"/>
                <a:ea typeface="Poppins Bold"/>
                <a:cs typeface="Poppins Bold"/>
                <a:sym typeface="Poppins Bold"/>
              </a:rPr>
              <a:t>(98) 940022-8922</a:t>
            </a:r>
          </a:p>
        </p:txBody>
      </p:sp>
      <p:sp>
        <p:nvSpPr>
          <p:cNvPr name="TextBox 19" id="19"/>
          <p:cNvSpPr txBox="true"/>
          <p:nvPr/>
        </p:nvSpPr>
        <p:spPr>
          <a:xfrm rot="0">
            <a:off x="6739490" y="6177283"/>
            <a:ext cx="4809019" cy="398914"/>
          </a:xfrm>
          <a:prstGeom prst="rect">
            <a:avLst/>
          </a:prstGeom>
        </p:spPr>
        <p:txBody>
          <a:bodyPr anchor="t" rtlCol="false" tIns="0" lIns="0" bIns="0" rIns="0">
            <a:spAutoFit/>
          </a:bodyPr>
          <a:lstStyle/>
          <a:p>
            <a:pPr algn="l" marL="0" indent="0" lvl="0">
              <a:lnSpc>
                <a:spcPts val="2633"/>
              </a:lnSpc>
              <a:spcBef>
                <a:spcPct val="0"/>
              </a:spcBef>
            </a:pPr>
            <a:r>
              <a:rPr lang="en-US" b="true" sz="3061" spc="12">
                <a:solidFill>
                  <a:srgbClr val="FFFFFF"/>
                </a:solidFill>
                <a:latin typeface="Poppins Bold"/>
                <a:ea typeface="Poppins Bold"/>
                <a:cs typeface="Poppins Bold"/>
                <a:sym typeface="Poppins Bold"/>
              </a:rPr>
              <a:t>pixelforge@gmail.com</a:t>
            </a:r>
          </a:p>
        </p:txBody>
      </p:sp>
      <p:sp>
        <p:nvSpPr>
          <p:cNvPr name="TextBox 20" id="20"/>
          <p:cNvSpPr txBox="true"/>
          <p:nvPr/>
        </p:nvSpPr>
        <p:spPr>
          <a:xfrm rot="0">
            <a:off x="17404189" y="9220200"/>
            <a:ext cx="1029339"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83</a:t>
            </a:r>
          </a:p>
        </p:txBody>
      </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453671" y="1310501"/>
            <a:ext cx="7668657" cy="7668657"/>
          </a:xfrm>
          <a:custGeom>
            <a:avLst/>
            <a:gdLst/>
            <a:ahLst/>
            <a:cxnLst/>
            <a:rect r="r" b="b" t="t" l="l"/>
            <a:pathLst>
              <a:path h="7668657" w="7668657">
                <a:moveTo>
                  <a:pt x="0" y="0"/>
                </a:moveTo>
                <a:lnTo>
                  <a:pt x="7668658" y="0"/>
                </a:lnTo>
                <a:lnTo>
                  <a:pt x="7668658" y="7668657"/>
                </a:lnTo>
                <a:lnTo>
                  <a:pt x="0" y="76686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592248"/>
            <a:ext cx="6748903" cy="764584"/>
          </a:xfrm>
          <a:prstGeom prst="rect">
            <a:avLst/>
          </a:prstGeom>
        </p:spPr>
        <p:txBody>
          <a:bodyPr anchor="t" rtlCol="false" tIns="0" lIns="0" bIns="0" rIns="0">
            <a:spAutoFit/>
          </a:bodyPr>
          <a:lstStyle/>
          <a:p>
            <a:pPr algn="l" marL="0" indent="0" lvl="0">
              <a:lnSpc>
                <a:spcPts val="5625"/>
              </a:lnSpc>
              <a:spcBef>
                <a:spcPct val="0"/>
              </a:spcBef>
            </a:pPr>
            <a:r>
              <a:rPr lang="en-US" b="true" sz="4767" spc="19">
                <a:solidFill>
                  <a:srgbClr val="3567A1"/>
                </a:solidFill>
                <a:latin typeface="Poppins Bold"/>
                <a:ea typeface="Poppins Bold"/>
                <a:cs typeface="Poppins Bold"/>
                <a:sym typeface="Poppins Bold"/>
              </a:rPr>
              <a:t>O que são requisitos?</a:t>
            </a:r>
          </a:p>
        </p:txBody>
      </p:sp>
      <p:sp>
        <p:nvSpPr>
          <p:cNvPr name="TextBox 4" id="4"/>
          <p:cNvSpPr txBox="true"/>
          <p:nvPr/>
        </p:nvSpPr>
        <p:spPr>
          <a:xfrm rot="0">
            <a:off x="1028700" y="3842764"/>
            <a:ext cx="11403749" cy="3165945"/>
          </a:xfrm>
          <a:prstGeom prst="rect">
            <a:avLst/>
          </a:prstGeom>
        </p:spPr>
        <p:txBody>
          <a:bodyPr anchor="t" rtlCol="false" tIns="0" lIns="0" bIns="0" rIns="0">
            <a:spAutoFit/>
          </a:bodyPr>
          <a:lstStyle/>
          <a:p>
            <a:pPr algn="just" marL="0" indent="0" lvl="0">
              <a:lnSpc>
                <a:spcPts val="5040"/>
              </a:lnSpc>
              <a:spcBef>
                <a:spcPct val="0"/>
              </a:spcBef>
            </a:pPr>
            <a:r>
              <a:rPr lang="en-US" b="true" sz="3600">
                <a:solidFill>
                  <a:srgbClr val="3567A1"/>
                </a:solidFill>
                <a:latin typeface="Sarabun Bold"/>
                <a:ea typeface="Sarabun Bold"/>
                <a:cs typeface="Sarabun Bold"/>
                <a:sym typeface="Sarabun Bold"/>
              </a:rPr>
              <a:t>“Requisitos de software são especificações que definem as funcionalidades e restrições de um software”. Os requisitos devem satisfazer as necessidades ou expectativas de seus usuários, clientes ou partes interessadas.</a:t>
            </a:r>
          </a:p>
        </p:txBody>
      </p:sp>
      <p:sp>
        <p:nvSpPr>
          <p:cNvPr name="Freeform 5" id="5"/>
          <p:cNvSpPr/>
          <p:nvPr/>
        </p:nvSpPr>
        <p:spPr>
          <a:xfrm flipH="false" flipV="false" rot="0">
            <a:off x="802956" y="-1385709"/>
            <a:ext cx="2575912" cy="2575912"/>
          </a:xfrm>
          <a:custGeom>
            <a:avLst/>
            <a:gdLst/>
            <a:ahLst/>
            <a:cxnLst/>
            <a:rect r="r" b="b" t="t" l="l"/>
            <a:pathLst>
              <a:path h="2575912" w="2575912">
                <a:moveTo>
                  <a:pt x="0" y="0"/>
                </a:moveTo>
                <a:lnTo>
                  <a:pt x="2575911" y="0"/>
                </a:lnTo>
                <a:lnTo>
                  <a:pt x="2575911" y="2575911"/>
                </a:lnTo>
                <a:lnTo>
                  <a:pt x="0" y="2575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7693327" y="9413968"/>
            <a:ext cx="363967" cy="764584"/>
          </a:xfrm>
          <a:prstGeom prst="rect">
            <a:avLst/>
          </a:prstGeom>
        </p:spPr>
        <p:txBody>
          <a:bodyPr anchor="t" rtlCol="false" tIns="0" lIns="0" bIns="0" rIns="0">
            <a:spAutoFit/>
          </a:bodyPr>
          <a:lstStyle/>
          <a:p>
            <a:pPr algn="l">
              <a:lnSpc>
                <a:spcPts val="5625"/>
              </a:lnSpc>
              <a:spcBef>
                <a:spcPct val="0"/>
              </a:spcBef>
            </a:pPr>
            <a:r>
              <a:rPr lang="en-US" b="true" sz="4767" spc="19">
                <a:solidFill>
                  <a:srgbClr val="3567A1"/>
                </a:solidFill>
                <a:latin typeface="Poppins Heavy"/>
                <a:ea typeface="Poppins Heavy"/>
                <a:cs typeface="Poppins Heavy"/>
                <a:sym typeface="Poppins Heavy"/>
              </a:rPr>
              <a:t>9</a:t>
            </a:r>
          </a:p>
        </p:txBody>
      </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DAGbDzeiIVk</dc:identifier>
  <dcterms:modified xsi:type="dcterms:W3CDTF">2011-08-01T06:04:30Z</dcterms:modified>
  <cp:revision>1</cp:revision>
  <dc:title>Pixel Forge</dc:title>
</cp:coreProperties>
</file>