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7556500" cy="10693400"/>
  <p:notesSz cx="6858000" cy="9144000"/>
  <p:embeddedFontLst>
    <p:embeddedFont>
      <p:font typeface="Aileron Heavy" charset="1" panose="00000A00000000000000"/>
      <p:regular r:id="rId10"/>
    </p:embeddedFont>
    <p:embeddedFont>
      <p:font typeface="Aileron Ultra-Bold" charset="1" panose="00000A00000000000000"/>
      <p:regular r:id="rId11"/>
    </p:embeddedFont>
    <p:embeddedFont>
      <p:font typeface="Inter Bold" charset="1" panose="020B0802030000000004"/>
      <p:regular r:id="rId12"/>
    </p:embeddedFont>
    <p:embeddedFont>
      <p:font typeface="Inter" charset="1" panose="020B0502030000000004"/>
      <p:regular r:id="rId13"/>
    </p:embeddedFont>
    <p:embeddedFont>
      <p:font typeface="Poppins" charset="1" panose="0000050000000000000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png" Type="http://schemas.openxmlformats.org/officeDocument/2006/relationships/image"/><Relationship Id="rId2" Target="../media/image7.jpe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Relationship Id="rId5" Target="../media/image10.png" Type="http://schemas.openxmlformats.org/officeDocument/2006/relationships/image"/><Relationship Id="rId6" Target="../media/image11.svg" Type="http://schemas.openxmlformats.org/officeDocument/2006/relationships/image"/><Relationship Id="rId7" Target="../media/image12.png" Type="http://schemas.openxmlformats.org/officeDocument/2006/relationships/image"/><Relationship Id="rId8" Target="../media/image13.svg" Type="http://schemas.openxmlformats.org/officeDocument/2006/relationships/image"/><Relationship Id="rId9" Target="../media/image14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jpe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Relationship Id="rId5" Target="../media/image14.png" Type="http://schemas.openxmlformats.org/officeDocument/2006/relationships/image"/><Relationship Id="rId6" Target="../media/image15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jpe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Relationship Id="rId5" Target="../media/image14.png" Type="http://schemas.openxmlformats.org/officeDocument/2006/relationships/image"/><Relationship Id="rId6" Target="../media/image1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-1566000" y="1566000"/>
            <a:ext cx="10692000" cy="7560000"/>
          </a:xfrm>
          <a:custGeom>
            <a:avLst/>
            <a:gdLst/>
            <a:ahLst/>
            <a:cxnLst/>
            <a:rect r="r" b="b" t="t" l="l"/>
            <a:pathLst>
              <a:path h="7560000" w="10692000">
                <a:moveTo>
                  <a:pt x="10692000" y="0"/>
                </a:moveTo>
                <a:lnTo>
                  <a:pt x="10692000" y="7560000"/>
                </a:lnTo>
                <a:lnTo>
                  <a:pt x="0" y="7560000"/>
                </a:lnTo>
                <a:lnTo>
                  <a:pt x="0" y="0"/>
                </a:lnTo>
                <a:lnTo>
                  <a:pt x="10692000" y="0"/>
                </a:lnTo>
                <a:close/>
              </a:path>
            </a:pathLst>
          </a:custGeom>
          <a:blipFill>
            <a:blip r:embed="rId2"/>
            <a:stretch>
              <a:fillRect l="-13919" t="-1511" r="-13919" b="-1511"/>
            </a:stretch>
          </a:blipFill>
        </p:spPr>
      </p:sp>
      <p:sp>
        <p:nvSpPr>
          <p:cNvPr name="AutoShape 3" id="3"/>
          <p:cNvSpPr/>
          <p:nvPr/>
        </p:nvSpPr>
        <p:spPr>
          <a:xfrm>
            <a:off x="911142" y="5384100"/>
            <a:ext cx="2419200" cy="0"/>
          </a:xfrm>
          <a:prstGeom prst="line">
            <a:avLst/>
          </a:prstGeom>
          <a:ln cap="flat" w="76200">
            <a:solidFill>
              <a:srgbClr val="0196F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-159181" y="-240422"/>
            <a:ext cx="3024000" cy="2774520"/>
          </a:xfrm>
          <a:custGeom>
            <a:avLst/>
            <a:gdLst/>
            <a:ahLst/>
            <a:cxnLst/>
            <a:rect r="r" b="b" t="t" l="l"/>
            <a:pathLst>
              <a:path h="2774520" w="3024000">
                <a:moveTo>
                  <a:pt x="0" y="0"/>
                </a:moveTo>
                <a:lnTo>
                  <a:pt x="3024000" y="0"/>
                </a:lnTo>
                <a:lnTo>
                  <a:pt x="3024000" y="2774520"/>
                </a:lnTo>
                <a:lnTo>
                  <a:pt x="0" y="277452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1186580" y="5071008"/>
            <a:ext cx="6532601" cy="5797683"/>
          </a:xfrm>
          <a:custGeom>
            <a:avLst/>
            <a:gdLst/>
            <a:ahLst/>
            <a:cxnLst/>
            <a:rect r="r" b="b" t="t" l="l"/>
            <a:pathLst>
              <a:path h="5797683" w="6532601">
                <a:moveTo>
                  <a:pt x="6532601" y="0"/>
                </a:moveTo>
                <a:lnTo>
                  <a:pt x="0" y="0"/>
                </a:lnTo>
                <a:lnTo>
                  <a:pt x="0" y="5797683"/>
                </a:lnTo>
                <a:lnTo>
                  <a:pt x="6532601" y="5797683"/>
                </a:lnTo>
                <a:lnTo>
                  <a:pt x="6532601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953676" y="643164"/>
            <a:ext cx="1007347" cy="1007347"/>
          </a:xfrm>
          <a:custGeom>
            <a:avLst/>
            <a:gdLst/>
            <a:ahLst/>
            <a:cxnLst/>
            <a:rect r="r" b="b" t="t" l="l"/>
            <a:pathLst>
              <a:path h="1007347" w="1007347">
                <a:moveTo>
                  <a:pt x="0" y="0"/>
                </a:moveTo>
                <a:lnTo>
                  <a:pt x="1007348" y="0"/>
                </a:lnTo>
                <a:lnTo>
                  <a:pt x="1007348" y="1007347"/>
                </a:lnTo>
                <a:lnTo>
                  <a:pt x="0" y="100734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871391" y="3226196"/>
            <a:ext cx="6205024" cy="12848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557"/>
              </a:lnSpc>
            </a:pPr>
            <a:r>
              <a:rPr lang="en-US" sz="7541" b="true">
                <a:solidFill>
                  <a:srgbClr val="000000"/>
                </a:solidFill>
                <a:latin typeface="Aileron Heavy"/>
                <a:ea typeface="Aileron Heavy"/>
                <a:cs typeface="Aileron Heavy"/>
                <a:sym typeface="Aileron Heavy"/>
              </a:rPr>
              <a:t>ENTREVISTA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71391" y="4382073"/>
            <a:ext cx="6089633" cy="7460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34"/>
              </a:lnSpc>
            </a:pPr>
            <a:r>
              <a:rPr lang="en-US" sz="4382" b="true">
                <a:solidFill>
                  <a:srgbClr val="000000"/>
                </a:solidFill>
                <a:latin typeface="Aileron Ultra-Bold"/>
                <a:ea typeface="Aileron Ultra-Bold"/>
                <a:cs typeface="Aileron Ultra-Bold"/>
                <a:sym typeface="Aileron Ultra-Bold"/>
              </a:rPr>
              <a:t>COM O CLIENTE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683232" y="834845"/>
            <a:ext cx="3218738" cy="5860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357"/>
              </a:lnSpc>
            </a:pPr>
            <a:r>
              <a:rPr lang="en-US" b="true" sz="1683" spc="164">
                <a:solidFill>
                  <a:srgbClr val="3B3B3F"/>
                </a:solidFill>
                <a:latin typeface="Aileron Ultra-Bold"/>
                <a:ea typeface="Aileron Ultra-Bold"/>
                <a:cs typeface="Aileron Ultra-Bold"/>
                <a:sym typeface="Aileron Ultra-Bold"/>
              </a:rPr>
              <a:t>UNIVERSIDADE FEDERAL DO MARANHÃO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11142" y="5555550"/>
            <a:ext cx="6049881" cy="1652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30"/>
              </a:lnSpc>
            </a:pPr>
            <a:r>
              <a:rPr lang="en-US" sz="1538" spc="15" b="true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Fernando da Silva Costa - Matrícula: 2019004026</a:t>
            </a:r>
          </a:p>
          <a:p>
            <a:pPr algn="l">
              <a:lnSpc>
                <a:spcPts val="2630"/>
              </a:lnSpc>
            </a:pPr>
            <a:r>
              <a:rPr lang="en-US" sz="1538" spc="15" b="true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Gabryella Cruz Sousa - Matrícula: 2022012235</a:t>
            </a:r>
          </a:p>
          <a:p>
            <a:pPr algn="l">
              <a:lnSpc>
                <a:spcPts val="2630"/>
              </a:lnSpc>
            </a:pPr>
            <a:r>
              <a:rPr lang="en-US" sz="1538" spc="15" b="true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Vitor dos Santos de Sousa - Matrícula:2021061852</a:t>
            </a:r>
          </a:p>
          <a:p>
            <a:pPr algn="l">
              <a:lnSpc>
                <a:spcPts val="2630"/>
              </a:lnSpc>
            </a:pPr>
          </a:p>
          <a:p>
            <a:pPr algn="l">
              <a:lnSpc>
                <a:spcPts val="263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7560000" cy="10692000"/>
          </a:xfrm>
          <a:custGeom>
            <a:avLst/>
            <a:gdLst/>
            <a:ahLst/>
            <a:cxnLst/>
            <a:rect r="r" b="b" t="t" l="l"/>
            <a:pathLst>
              <a:path h="10692000" w="7560000">
                <a:moveTo>
                  <a:pt x="0" y="0"/>
                </a:moveTo>
                <a:lnTo>
                  <a:pt x="7560000" y="0"/>
                </a:lnTo>
                <a:lnTo>
                  <a:pt x="7560000" y="10692000"/>
                </a:lnTo>
                <a:lnTo>
                  <a:pt x="0" y="10692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8688" t="-1069" r="-78688" b="-106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455545" y="9260782"/>
            <a:ext cx="10471090" cy="1662285"/>
          </a:xfrm>
          <a:custGeom>
            <a:avLst/>
            <a:gdLst/>
            <a:ahLst/>
            <a:cxnLst/>
            <a:rect r="r" b="b" t="t" l="l"/>
            <a:pathLst>
              <a:path h="1662285" w="10471090">
                <a:moveTo>
                  <a:pt x="0" y="0"/>
                </a:moveTo>
                <a:lnTo>
                  <a:pt x="10471090" y="0"/>
                </a:lnTo>
                <a:lnTo>
                  <a:pt x="10471090" y="1662286"/>
                </a:lnTo>
                <a:lnTo>
                  <a:pt x="0" y="166228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0">
            <a:off x="-933651" y="-319574"/>
            <a:ext cx="9357686" cy="1485533"/>
          </a:xfrm>
          <a:custGeom>
            <a:avLst/>
            <a:gdLst/>
            <a:ahLst/>
            <a:cxnLst/>
            <a:rect r="r" b="b" t="t" l="l"/>
            <a:pathLst>
              <a:path h="1485533" w="9357686">
                <a:moveTo>
                  <a:pt x="9357686" y="1485532"/>
                </a:moveTo>
                <a:lnTo>
                  <a:pt x="0" y="1485532"/>
                </a:lnTo>
                <a:lnTo>
                  <a:pt x="0" y="0"/>
                </a:lnTo>
                <a:lnTo>
                  <a:pt x="9357686" y="0"/>
                </a:lnTo>
                <a:lnTo>
                  <a:pt x="9357686" y="1485532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116456" y="8836440"/>
            <a:ext cx="223224" cy="223224"/>
          </a:xfrm>
          <a:custGeom>
            <a:avLst/>
            <a:gdLst/>
            <a:ahLst/>
            <a:cxnLst/>
            <a:rect r="r" b="b" t="t" l="l"/>
            <a:pathLst>
              <a:path h="223224" w="223224">
                <a:moveTo>
                  <a:pt x="0" y="0"/>
                </a:moveTo>
                <a:lnTo>
                  <a:pt x="223224" y="0"/>
                </a:lnTo>
                <a:lnTo>
                  <a:pt x="223224" y="223224"/>
                </a:lnTo>
                <a:lnTo>
                  <a:pt x="0" y="22322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116456" y="9133737"/>
            <a:ext cx="223224" cy="223224"/>
          </a:xfrm>
          <a:custGeom>
            <a:avLst/>
            <a:gdLst/>
            <a:ahLst/>
            <a:cxnLst/>
            <a:rect r="r" b="b" t="t" l="l"/>
            <a:pathLst>
              <a:path h="223224" w="223224">
                <a:moveTo>
                  <a:pt x="0" y="0"/>
                </a:moveTo>
                <a:lnTo>
                  <a:pt x="223224" y="0"/>
                </a:lnTo>
                <a:lnTo>
                  <a:pt x="223224" y="223224"/>
                </a:lnTo>
                <a:lnTo>
                  <a:pt x="0" y="22322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26718" y="756000"/>
            <a:ext cx="1224786" cy="1224786"/>
          </a:xfrm>
          <a:custGeom>
            <a:avLst/>
            <a:gdLst/>
            <a:ahLst/>
            <a:cxnLst/>
            <a:rect r="r" b="b" t="t" l="l"/>
            <a:pathLst>
              <a:path h="1224786" w="1224786">
                <a:moveTo>
                  <a:pt x="0" y="0"/>
                </a:moveTo>
                <a:lnTo>
                  <a:pt x="1224786" y="0"/>
                </a:lnTo>
                <a:lnTo>
                  <a:pt x="1224786" y="1224786"/>
                </a:lnTo>
                <a:lnTo>
                  <a:pt x="0" y="1224786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87623" y="2067075"/>
            <a:ext cx="1702975" cy="306535"/>
          </a:xfrm>
          <a:custGeom>
            <a:avLst/>
            <a:gdLst/>
            <a:ahLst/>
            <a:cxnLst/>
            <a:rect r="r" b="b" t="t" l="l"/>
            <a:pathLst>
              <a:path h="306535" w="1702975">
                <a:moveTo>
                  <a:pt x="0" y="0"/>
                </a:moveTo>
                <a:lnTo>
                  <a:pt x="1702975" y="0"/>
                </a:lnTo>
                <a:lnTo>
                  <a:pt x="1702975" y="306535"/>
                </a:lnTo>
                <a:lnTo>
                  <a:pt x="0" y="306535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654296" y="1223108"/>
            <a:ext cx="2935188" cy="2586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223"/>
              </a:lnSpc>
              <a:spcBef>
                <a:spcPct val="0"/>
              </a:spcBef>
            </a:pPr>
            <a:r>
              <a:rPr lang="en-US" b="true" sz="1300" spc="13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Universidade Federal do Maranhão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572267" y="8796318"/>
            <a:ext cx="1659920" cy="4857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11"/>
              </a:lnSpc>
            </a:pPr>
            <a:r>
              <a:rPr lang="en-US" sz="1176" spc="11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(98) 940022-8922</a:t>
            </a:r>
          </a:p>
          <a:p>
            <a:pPr algn="l">
              <a:lnSpc>
                <a:spcPts val="2011"/>
              </a:lnSpc>
              <a:spcBef>
                <a:spcPct val="0"/>
              </a:spcBef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4558877" y="9093616"/>
            <a:ext cx="2245123" cy="4857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11"/>
              </a:lnSpc>
            </a:pPr>
            <a:r>
              <a:rPr lang="en-US" sz="1176" spc="11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pixelforge@gmail.com</a:t>
            </a:r>
          </a:p>
          <a:p>
            <a:pPr algn="l">
              <a:lnSpc>
                <a:spcPts val="2011"/>
              </a:lnSpc>
              <a:spcBef>
                <a:spcPct val="0"/>
              </a:spcBef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1833713" y="2497050"/>
            <a:ext cx="3641165" cy="462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98"/>
              </a:lnSpc>
              <a:spcBef>
                <a:spcPct val="0"/>
              </a:spcBef>
            </a:pPr>
            <a:r>
              <a:rPr lang="en-US" b="true" sz="2338" spc="23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Entrevista com o cliente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65104" y="3217894"/>
            <a:ext cx="5978385" cy="5610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100"/>
              </a:lnSpc>
            </a:pPr>
            <a:r>
              <a:rPr lang="en-US" sz="15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   Antes de iniciar o desenvolvimento de um software, é essencial compreender as necessidades, desafios e expectativas do cliente. Essa entrevista tem como objetivo mapear como a Thalentec realiza atualmente a modelagem de software, identificar dificuldades enfrentadas e coletar informações que nos permitam desenvolver uma solução eficiente e alinhada às suas demandas.</a:t>
            </a:r>
          </a:p>
          <a:p>
            <a:pPr algn="just">
              <a:lnSpc>
                <a:spcPts val="2100"/>
              </a:lnSpc>
            </a:pPr>
            <a:r>
              <a:rPr lang="en-US" sz="15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   </a:t>
            </a:r>
            <a:r>
              <a:rPr lang="en-US" sz="15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 importância dessa entrevista está em garantir que o sistema atenda não apenas aos requisitos técnicos, mas também melhore processos, otimize o tempo da equipe e resolva problemas que hoje impactam a produtividade. Ao ouvir diretamente os usuários, podemos criar um produto mais intuitivo, automatizado e integrado às necessidades reais da empresa.</a:t>
            </a:r>
          </a:p>
          <a:p>
            <a:pPr algn="just">
              <a:lnSpc>
                <a:spcPts val="2100"/>
              </a:lnSpc>
            </a:pPr>
            <a:r>
              <a:rPr lang="en-US" sz="15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      </a:t>
            </a:r>
            <a:r>
              <a:rPr lang="en-US" sz="15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Este questionário busca explorar os desafios da Thalentec e definir quais funcionalidades são essenciais para a nova solução. As respostas obtidas servirão como base para o desenvolvimento do software, garantindo que a ferramenta seja útil e traga ganhos reais para o processo de modelagem de software.</a:t>
            </a:r>
          </a:p>
          <a:p>
            <a:pPr algn="just">
              <a:lnSpc>
                <a:spcPts val="2100"/>
              </a:lnSpc>
              <a:spcBef>
                <a:spcPct val="0"/>
              </a:spcBef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7217869" y="10224445"/>
            <a:ext cx="154849" cy="302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65"/>
              </a:lnSpc>
              <a:spcBef>
                <a:spcPct val="0"/>
              </a:spcBef>
            </a:pPr>
            <a:r>
              <a:rPr lang="en-US" b="true" sz="1500" spc="15">
                <a:solidFill>
                  <a:srgbClr val="FFFFFF"/>
                </a:solidFill>
                <a:latin typeface="Inter Bold"/>
                <a:ea typeface="Inter Bold"/>
                <a:cs typeface="Inter Bold"/>
                <a:sym typeface="Inter Bold"/>
              </a:rPr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7560000" cy="10692000"/>
          </a:xfrm>
          <a:custGeom>
            <a:avLst/>
            <a:gdLst/>
            <a:ahLst/>
            <a:cxnLst/>
            <a:rect r="r" b="b" t="t" l="l"/>
            <a:pathLst>
              <a:path h="10692000" w="7560000">
                <a:moveTo>
                  <a:pt x="0" y="0"/>
                </a:moveTo>
                <a:lnTo>
                  <a:pt x="7560000" y="0"/>
                </a:lnTo>
                <a:lnTo>
                  <a:pt x="7560000" y="10692000"/>
                </a:lnTo>
                <a:lnTo>
                  <a:pt x="0" y="10692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8688" t="-1069" r="-78688" b="-106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455545" y="9260782"/>
            <a:ext cx="10471090" cy="1662285"/>
          </a:xfrm>
          <a:custGeom>
            <a:avLst/>
            <a:gdLst/>
            <a:ahLst/>
            <a:cxnLst/>
            <a:rect r="r" b="b" t="t" l="l"/>
            <a:pathLst>
              <a:path h="1662285" w="10471090">
                <a:moveTo>
                  <a:pt x="0" y="0"/>
                </a:moveTo>
                <a:lnTo>
                  <a:pt x="10471090" y="0"/>
                </a:lnTo>
                <a:lnTo>
                  <a:pt x="10471090" y="1662286"/>
                </a:lnTo>
                <a:lnTo>
                  <a:pt x="0" y="166228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0">
            <a:off x="-933651" y="-319574"/>
            <a:ext cx="9357686" cy="1485533"/>
          </a:xfrm>
          <a:custGeom>
            <a:avLst/>
            <a:gdLst/>
            <a:ahLst/>
            <a:cxnLst/>
            <a:rect r="r" b="b" t="t" l="l"/>
            <a:pathLst>
              <a:path h="1485533" w="9357686">
                <a:moveTo>
                  <a:pt x="9357686" y="1485532"/>
                </a:moveTo>
                <a:lnTo>
                  <a:pt x="0" y="1485532"/>
                </a:lnTo>
                <a:lnTo>
                  <a:pt x="0" y="0"/>
                </a:lnTo>
                <a:lnTo>
                  <a:pt x="9357686" y="0"/>
                </a:lnTo>
                <a:lnTo>
                  <a:pt x="9357686" y="1485532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390718" y="1165958"/>
            <a:ext cx="738097" cy="738097"/>
          </a:xfrm>
          <a:custGeom>
            <a:avLst/>
            <a:gdLst/>
            <a:ahLst/>
            <a:cxnLst/>
            <a:rect r="r" b="b" t="t" l="l"/>
            <a:pathLst>
              <a:path h="738097" w="738097">
                <a:moveTo>
                  <a:pt x="0" y="0"/>
                </a:moveTo>
                <a:lnTo>
                  <a:pt x="738097" y="0"/>
                </a:lnTo>
                <a:lnTo>
                  <a:pt x="738097" y="738097"/>
                </a:lnTo>
                <a:lnTo>
                  <a:pt x="0" y="73809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23446" y="1976677"/>
            <a:ext cx="1220536" cy="219696"/>
          </a:xfrm>
          <a:custGeom>
            <a:avLst/>
            <a:gdLst/>
            <a:ahLst/>
            <a:cxnLst/>
            <a:rect r="r" b="b" t="t" l="l"/>
            <a:pathLst>
              <a:path h="219696" w="1220536">
                <a:moveTo>
                  <a:pt x="0" y="0"/>
                </a:moveTo>
                <a:lnTo>
                  <a:pt x="1220535" y="0"/>
                </a:lnTo>
                <a:lnTo>
                  <a:pt x="1220535" y="219696"/>
                </a:lnTo>
                <a:lnTo>
                  <a:pt x="0" y="21969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526465" y="2813162"/>
            <a:ext cx="4255663" cy="626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65"/>
              </a:lnSpc>
            </a:pPr>
            <a:r>
              <a:rPr lang="en-US" sz="1500" spc="15" b="true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Entrevista de Levantamento de Requisitos</a:t>
            </a:r>
          </a:p>
          <a:p>
            <a:pPr algn="l">
              <a:lnSpc>
                <a:spcPts val="2565"/>
              </a:lnSpc>
              <a:spcBef>
                <a:spcPct val="0"/>
              </a:spcBef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665104" y="3217894"/>
            <a:ext cx="5978385" cy="5823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100"/>
              </a:lnSpc>
            </a:pPr>
            <a:r>
              <a:rPr lang="en-US" sz="15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1.Como a Thalentec realiza atualmente a modelagem de software e documentação de requisitos?</a:t>
            </a:r>
          </a:p>
          <a:p>
            <a:pPr algn="just">
              <a:lnSpc>
                <a:spcPts val="1680"/>
              </a:lnSpc>
            </a:pPr>
            <a:r>
              <a:rPr lang="en-US" sz="12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  </a:t>
            </a:r>
            <a:r>
              <a:rPr lang="en-US" sz="12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Atualmente, utilizamos uma combinação de ferramentas como Word e Excel para documentar requisitos e Draw.io para diagramas. O processo é manual e depende da experiência dos analistas.</a:t>
            </a:r>
          </a:p>
          <a:p>
            <a:pPr algn="just">
              <a:lnSpc>
                <a:spcPts val="2100"/>
              </a:lnSpc>
            </a:pPr>
            <a:r>
              <a:rPr lang="en-US" sz="15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2.</a:t>
            </a:r>
            <a:r>
              <a:rPr lang="en-US" sz="15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Quais os maiores desafios encontrados nesse processo?</a:t>
            </a:r>
          </a:p>
          <a:p>
            <a:pPr algn="just">
              <a:lnSpc>
                <a:spcPts val="1680"/>
              </a:lnSpc>
            </a:pPr>
            <a:r>
              <a:rPr lang="en-US" sz="12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 Os requisitos mudam com frequência, e isso torna difícil manter os documentos e diagramas atualizados. Além disso, revisar e validar as informações consome muito tempo.</a:t>
            </a:r>
          </a:p>
          <a:p>
            <a:pPr algn="just">
              <a:lnSpc>
                <a:spcPts val="2100"/>
              </a:lnSpc>
            </a:pPr>
            <a:r>
              <a:rPr lang="en-US" sz="15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3.</a:t>
            </a:r>
            <a:r>
              <a:rPr lang="en-US" sz="15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Existe algum padrão ou metodologia específica que a empresa segue na modelagem de software?</a:t>
            </a:r>
          </a:p>
          <a:p>
            <a:pPr algn="just">
              <a:lnSpc>
                <a:spcPts val="1680"/>
              </a:lnSpc>
            </a:pPr>
            <a:r>
              <a:rPr lang="en-US" sz="12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  Usamos a UML para diagramas e seguimos metodologias ágeis, como Scrum, para o desenvolvimento.</a:t>
            </a:r>
          </a:p>
          <a:p>
            <a:pPr algn="just">
              <a:lnSpc>
                <a:spcPts val="2100"/>
              </a:lnSpc>
            </a:pPr>
            <a:r>
              <a:rPr lang="en-US" sz="15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4.</a:t>
            </a:r>
            <a:r>
              <a:rPr lang="en-US" sz="15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Que tipo de problemas ou erros ocorrem com mais frequência na modelagem de software?</a:t>
            </a:r>
          </a:p>
          <a:p>
            <a:pPr algn="just">
              <a:lnSpc>
                <a:spcPts val="1680"/>
              </a:lnSpc>
            </a:pPr>
            <a:r>
              <a:rPr lang="en-US" sz="12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  Ambiguidade nos requisitos, inconsistências nos diagramas e dificuldade na comunicação entre equipes técnicas e de negócios.</a:t>
            </a:r>
          </a:p>
          <a:p>
            <a:pPr algn="just">
              <a:lnSpc>
                <a:spcPts val="2100"/>
              </a:lnSpc>
            </a:pPr>
            <a:r>
              <a:rPr lang="en-US" sz="15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5.</a:t>
            </a:r>
            <a:r>
              <a:rPr lang="en-US" sz="15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Como seria uma solução ideal para otimizar esse processo?</a:t>
            </a:r>
          </a:p>
          <a:p>
            <a:pPr algn="just">
              <a:lnSpc>
                <a:spcPts val="1680"/>
              </a:lnSpc>
            </a:pPr>
            <a:r>
              <a:rPr lang="en-US" sz="12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  Uma ferramenta que ajudasse a transformar requisitos em diagramas de forma automatizada e facilitasse a revisão e atualização dos modelos</a:t>
            </a:r>
          </a:p>
          <a:p>
            <a:pPr algn="just">
              <a:lnSpc>
                <a:spcPts val="2100"/>
              </a:lnSpc>
            </a:pPr>
            <a:r>
              <a:rPr lang="en-US" sz="15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6.</a:t>
            </a:r>
            <a:r>
              <a:rPr lang="en-US" sz="15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Quais são as principais dificuldades na comunicação entre as equipes durante o planejamento do software?</a:t>
            </a:r>
          </a:p>
          <a:p>
            <a:pPr algn="just">
              <a:lnSpc>
                <a:spcPts val="1680"/>
              </a:lnSpc>
            </a:pPr>
            <a:r>
              <a:rPr lang="en-US" sz="12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 As descrições de requisitos nem sempre são claras e completas. Desenvolvedores e analistas interpretam de formas diferentes, o que gera retrabalho.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773438" y="1056870"/>
            <a:ext cx="3641165" cy="1459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09"/>
              </a:lnSpc>
            </a:pPr>
            <a:r>
              <a:rPr lang="en-US" sz="999" spc="9" b="true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Projeto: Software de modelagem</a:t>
            </a:r>
          </a:p>
          <a:p>
            <a:pPr algn="l">
              <a:lnSpc>
                <a:spcPts val="1709"/>
              </a:lnSpc>
            </a:pPr>
            <a:r>
              <a:rPr lang="en-US" sz="999" spc="9" b="true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Data da Entrevista: 04/12/2024.</a:t>
            </a:r>
          </a:p>
          <a:p>
            <a:pPr algn="l">
              <a:lnSpc>
                <a:spcPts val="1709"/>
              </a:lnSpc>
            </a:pPr>
            <a:r>
              <a:rPr lang="en-US" sz="999" spc="9" b="true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Entrevistadores: Fernando Costa, Gabryella Cruz e Vitor de Sousa.</a:t>
            </a:r>
          </a:p>
          <a:p>
            <a:pPr algn="l">
              <a:lnSpc>
                <a:spcPts val="1709"/>
              </a:lnSpc>
            </a:pPr>
            <a:r>
              <a:rPr lang="en-US" sz="999" spc="9" b="true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Entrevistado: Thalia Oliveira</a:t>
            </a:r>
          </a:p>
          <a:p>
            <a:pPr algn="l">
              <a:lnSpc>
                <a:spcPts val="1709"/>
              </a:lnSpc>
              <a:spcBef>
                <a:spcPct val="0"/>
              </a:spcBef>
            </a:pPr>
            <a:r>
              <a:rPr lang="en-US" b="true" sz="999" spc="9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Função do Entrevistado: Representante da empresa Thalentec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217869" y="10224445"/>
            <a:ext cx="154849" cy="302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65"/>
              </a:lnSpc>
              <a:spcBef>
                <a:spcPct val="0"/>
              </a:spcBef>
            </a:pPr>
            <a:r>
              <a:rPr lang="en-US" b="true" sz="1500" spc="15">
                <a:solidFill>
                  <a:srgbClr val="FFFFFF"/>
                </a:solidFill>
                <a:latin typeface="Inter Bold"/>
                <a:ea typeface="Inter Bold"/>
                <a:cs typeface="Inter Bold"/>
                <a:sym typeface="Inter Bold"/>
              </a:rPr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7560000" cy="10692000"/>
          </a:xfrm>
          <a:custGeom>
            <a:avLst/>
            <a:gdLst/>
            <a:ahLst/>
            <a:cxnLst/>
            <a:rect r="r" b="b" t="t" l="l"/>
            <a:pathLst>
              <a:path h="10692000" w="7560000">
                <a:moveTo>
                  <a:pt x="0" y="0"/>
                </a:moveTo>
                <a:lnTo>
                  <a:pt x="7560000" y="0"/>
                </a:lnTo>
                <a:lnTo>
                  <a:pt x="7560000" y="10692000"/>
                </a:lnTo>
                <a:lnTo>
                  <a:pt x="0" y="10692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8688" t="-1069" r="-78688" b="-106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455545" y="9260782"/>
            <a:ext cx="10471090" cy="1662285"/>
          </a:xfrm>
          <a:custGeom>
            <a:avLst/>
            <a:gdLst/>
            <a:ahLst/>
            <a:cxnLst/>
            <a:rect r="r" b="b" t="t" l="l"/>
            <a:pathLst>
              <a:path h="1662285" w="10471090">
                <a:moveTo>
                  <a:pt x="0" y="0"/>
                </a:moveTo>
                <a:lnTo>
                  <a:pt x="10471090" y="0"/>
                </a:lnTo>
                <a:lnTo>
                  <a:pt x="10471090" y="1662286"/>
                </a:lnTo>
                <a:lnTo>
                  <a:pt x="0" y="166228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0">
            <a:off x="-933651" y="-319574"/>
            <a:ext cx="9357686" cy="1485533"/>
          </a:xfrm>
          <a:custGeom>
            <a:avLst/>
            <a:gdLst/>
            <a:ahLst/>
            <a:cxnLst/>
            <a:rect r="r" b="b" t="t" l="l"/>
            <a:pathLst>
              <a:path h="1485533" w="9357686">
                <a:moveTo>
                  <a:pt x="9357686" y="1485532"/>
                </a:moveTo>
                <a:lnTo>
                  <a:pt x="0" y="1485532"/>
                </a:lnTo>
                <a:lnTo>
                  <a:pt x="0" y="0"/>
                </a:lnTo>
                <a:lnTo>
                  <a:pt x="9357686" y="0"/>
                </a:lnTo>
                <a:lnTo>
                  <a:pt x="9357686" y="1485532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390718" y="1165958"/>
            <a:ext cx="738097" cy="738097"/>
          </a:xfrm>
          <a:custGeom>
            <a:avLst/>
            <a:gdLst/>
            <a:ahLst/>
            <a:cxnLst/>
            <a:rect r="r" b="b" t="t" l="l"/>
            <a:pathLst>
              <a:path h="738097" w="738097">
                <a:moveTo>
                  <a:pt x="0" y="0"/>
                </a:moveTo>
                <a:lnTo>
                  <a:pt x="738097" y="0"/>
                </a:lnTo>
                <a:lnTo>
                  <a:pt x="738097" y="738097"/>
                </a:lnTo>
                <a:lnTo>
                  <a:pt x="0" y="73809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23446" y="1976677"/>
            <a:ext cx="1220536" cy="219696"/>
          </a:xfrm>
          <a:custGeom>
            <a:avLst/>
            <a:gdLst/>
            <a:ahLst/>
            <a:cxnLst/>
            <a:rect r="r" b="b" t="t" l="l"/>
            <a:pathLst>
              <a:path h="219696" w="1220536">
                <a:moveTo>
                  <a:pt x="0" y="0"/>
                </a:moveTo>
                <a:lnTo>
                  <a:pt x="1220535" y="0"/>
                </a:lnTo>
                <a:lnTo>
                  <a:pt x="1220535" y="219696"/>
                </a:lnTo>
                <a:lnTo>
                  <a:pt x="0" y="21969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790808" y="3129411"/>
            <a:ext cx="5978385" cy="36137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100"/>
              </a:lnSpc>
            </a:pPr>
            <a:r>
              <a:rPr lang="en-US" sz="15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7.</a:t>
            </a:r>
            <a:r>
              <a:rPr lang="en-US" sz="15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O que um novo sistema deveria oferecer para facilitar a modelagem de software?</a:t>
            </a:r>
          </a:p>
          <a:p>
            <a:pPr algn="just">
              <a:lnSpc>
                <a:spcPts val="1680"/>
              </a:lnSpc>
            </a:pPr>
            <a:r>
              <a:rPr lang="en-US" sz="12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   Uma interface intuitiva, geração automática de diagramas, validação de requisitos e integração com outras ferramentas que já utilizamos.</a:t>
            </a:r>
          </a:p>
          <a:p>
            <a:pPr algn="just">
              <a:lnSpc>
                <a:spcPts val="2100"/>
              </a:lnSpc>
            </a:pPr>
            <a:r>
              <a:rPr lang="en-US" sz="15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8.</a:t>
            </a:r>
            <a:r>
              <a:rPr lang="en-US" sz="15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Como você imagina a interação entre os usuários e esse sistema?</a:t>
            </a:r>
          </a:p>
          <a:p>
            <a:pPr algn="just">
              <a:lnSpc>
                <a:spcPts val="1680"/>
              </a:lnSpc>
            </a:pPr>
            <a:r>
              <a:rPr lang="en-US" sz="12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   </a:t>
            </a:r>
            <a:r>
              <a:rPr lang="en-US" sz="12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Deve ser algo simples, que permita aos analistas inserir informações de forma natural e obter diagramas e relatórios de maneira rápida.</a:t>
            </a:r>
          </a:p>
          <a:p>
            <a:pPr algn="just">
              <a:lnSpc>
                <a:spcPts val="2100"/>
              </a:lnSpc>
            </a:pPr>
            <a:r>
              <a:rPr lang="en-US" sz="15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9.</a:t>
            </a:r>
            <a:r>
              <a:rPr lang="en-US" sz="15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Há necessidade de integração com outras ferramentas que vocês já utilizam?</a:t>
            </a:r>
          </a:p>
          <a:p>
            <a:pPr algn="just">
              <a:lnSpc>
                <a:spcPts val="1680"/>
              </a:lnSpc>
            </a:pPr>
            <a:r>
              <a:rPr lang="en-US" sz="12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    No momento não.</a:t>
            </a:r>
          </a:p>
          <a:p>
            <a:pPr algn="just">
              <a:lnSpc>
                <a:spcPts val="2100"/>
              </a:lnSpc>
            </a:pPr>
            <a:r>
              <a:rPr lang="en-US" sz="15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10.</a:t>
            </a:r>
            <a:r>
              <a:rPr lang="en-US" sz="15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Existe alguma funcionalidade essencial que você considera indispensável?</a:t>
            </a:r>
          </a:p>
          <a:p>
            <a:pPr algn="just">
              <a:lnSpc>
                <a:spcPts val="1680"/>
              </a:lnSpc>
            </a:pPr>
            <a:r>
              <a:rPr lang="en-US" sz="12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   </a:t>
            </a:r>
            <a:r>
              <a:rPr lang="en-US" sz="12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Um mecanismo para identificar impactos quando um requisito for alterado, evitando que mudanças inesperadas afetem o projeto.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773438" y="1056870"/>
            <a:ext cx="3641165" cy="1459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09"/>
              </a:lnSpc>
            </a:pPr>
            <a:r>
              <a:rPr lang="en-US" sz="999" spc="9" b="true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Projeto: Software de modelagem</a:t>
            </a:r>
          </a:p>
          <a:p>
            <a:pPr algn="l">
              <a:lnSpc>
                <a:spcPts val="1709"/>
              </a:lnSpc>
            </a:pPr>
            <a:r>
              <a:rPr lang="en-US" sz="999" spc="9" b="true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Data da Entrevista: 04/12/2024.</a:t>
            </a:r>
          </a:p>
          <a:p>
            <a:pPr algn="l">
              <a:lnSpc>
                <a:spcPts val="1709"/>
              </a:lnSpc>
            </a:pPr>
            <a:r>
              <a:rPr lang="en-US" sz="999" spc="9" b="true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Entrevistadores: Fernando Costa, Gabryella Cruz e Vitor de Sousa.</a:t>
            </a:r>
          </a:p>
          <a:p>
            <a:pPr algn="l">
              <a:lnSpc>
                <a:spcPts val="1709"/>
              </a:lnSpc>
            </a:pPr>
            <a:r>
              <a:rPr lang="en-US" sz="999" spc="9" b="true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Entrevistado: Thalia Oliveira</a:t>
            </a:r>
          </a:p>
          <a:p>
            <a:pPr algn="l">
              <a:lnSpc>
                <a:spcPts val="1709"/>
              </a:lnSpc>
              <a:spcBef>
                <a:spcPct val="0"/>
              </a:spcBef>
            </a:pPr>
            <a:r>
              <a:rPr lang="en-US" b="true" sz="999" spc="9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Função do Entrevistado: Representante da empresa Thalentec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217869" y="10224445"/>
            <a:ext cx="154849" cy="302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65"/>
              </a:lnSpc>
              <a:spcBef>
                <a:spcPct val="0"/>
              </a:spcBef>
            </a:pPr>
            <a:r>
              <a:rPr lang="en-US" b="true" sz="1500" spc="15">
                <a:solidFill>
                  <a:srgbClr val="FFFFFF"/>
                </a:solidFill>
                <a:latin typeface="Inter Bold"/>
                <a:ea typeface="Inter Bold"/>
                <a:cs typeface="Inter Bold"/>
                <a:sym typeface="Inter Bold"/>
              </a:rPr>
              <a:t>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DAGffsUT_aU</dc:identifier>
  <dcterms:modified xsi:type="dcterms:W3CDTF">2011-08-01T06:04:30Z</dcterms:modified>
  <cp:revision>1</cp:revision>
  <dc:title>Blue and White Modern Business Letterhead</dc:title>
</cp:coreProperties>
</file>