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pn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s.wikipedia.org/wiki/Circuito_impreso" Type="http://schemas.openxmlformats.org/officeDocument/2006/relationships/hyperlink" TargetMode="External" Id="rId4"/><Relationship Target="http://es.wikipedia.org/wiki/Hardware_libre" Type="http://schemas.openxmlformats.org/officeDocument/2006/relationships/hyperlink" TargetMode="External" Id="rId3"/><Relationship Target="http://es.wikipedia.org/wiki/Entorno_de_desarrollo" Type="http://schemas.openxmlformats.org/officeDocument/2006/relationships/hyperlink" TargetMode="External" Id="rId6"/><Relationship Target="http://es.wikipedia.org/wiki/Microcontrolador" Type="http://schemas.openxmlformats.org/officeDocument/2006/relationships/hyperlink" TargetMode="External" Id="rId5"/><Relationship Target="http://es.wikipedia.org/wiki/Cargador_de_arranque" Type="http://schemas.openxmlformats.org/officeDocument/2006/relationships/hyperlink" TargetMode="External" Id="rId8"/><Relationship Target="http://es.wikipedia.org/wiki/Lenguaje_de_programaci%C3%B3n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imeo.com/16255144" Type="http://schemas.openxmlformats.org/officeDocument/2006/relationships/hyperlink" TargetMode="External" Id="rId4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www.computerarts.co.uk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http://vimeo.com/44428571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3223923" x="753699"/>
            <a:ext cy="9597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800" lang="en-GB"/>
              <a:t>Taller Arduino @ FAU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328176" x="753699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 Fab Lab Universidad de Chile</a:t>
            </a:r>
          </a:p>
        </p:txBody>
      </p:sp>
      <p:sp>
        <p:nvSpPr>
          <p:cNvPr id="30" name="Shape 30"/>
          <p:cNvSpPr/>
          <p:nvPr/>
        </p:nvSpPr>
        <p:spPr>
          <a:xfrm>
            <a:off y="716872" x="4418716"/>
            <a:ext cy="2016751" cx="20213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/>
          <p:nvPr/>
        </p:nvSpPr>
        <p:spPr>
          <a:xfrm>
            <a:off y="777240" x="2522700"/>
            <a:ext cy="1896015" cx="18960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Ejercicio II - Servos</a:t>
            </a:r>
          </a:p>
        </p:txBody>
      </p:sp>
      <p:sp>
        <p:nvSpPr>
          <p:cNvPr id="92" name="Shape 92"/>
          <p:cNvSpPr/>
          <p:nvPr/>
        </p:nvSpPr>
        <p:spPr>
          <a:xfrm>
            <a:off y="1947332" x="457200"/>
            <a:ext cy="3970098" cx="38414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 txBox="1"/>
          <p:nvPr/>
        </p:nvSpPr>
        <p:spPr>
          <a:xfrm>
            <a:off y="1947332" x="4489950"/>
            <a:ext cy="3284700" cx="4188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/>
              <a:t>Archivos -&gt; Ejemplos -&gt; Servo-&gt; Sweep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Ejercicio III - LeServoKit</a:t>
            </a:r>
          </a:p>
        </p:txBody>
      </p:sp>
      <p:sp>
        <p:nvSpPr>
          <p:cNvPr id="99" name="Shape 99"/>
          <p:cNvSpPr/>
          <p:nvPr/>
        </p:nvSpPr>
        <p:spPr>
          <a:xfrm>
            <a:off y="2087958" x="2062940"/>
            <a:ext cy="4473245" cx="45258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	</a:t>
            </a:r>
          </a:p>
        </p:txBody>
      </p:sp>
      <p:sp>
        <p:nvSpPr>
          <p:cNvPr id="105" name="Shape 105"/>
          <p:cNvSpPr/>
          <p:nvPr/>
        </p:nvSpPr>
        <p:spPr>
          <a:xfrm>
            <a:off y="2347537" x="2190750"/>
            <a:ext cy="3571875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Arduino 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GB" i="1">
                <a:solidFill>
                  <a:srgbClr val="000000"/>
                </a:solidFill>
              </a:rPr>
              <a:t>
</a:t>
            </a:r>
            <a:r>
              <a:rPr sz="1800" lang="en-GB" i="1">
                <a:solidFill>
                  <a:srgbClr val="000000"/>
                </a:solidFill>
              </a:rPr>
              <a:t>"Arduino es una plataforma de </a:t>
            </a:r>
            <a:r>
              <a:rPr b="1" sz="1800" lang="en-GB" i="1">
                <a:solidFill>
                  <a:srgbClr val="000000"/>
                </a:solidFill>
                <a:hlinkClick r:id="rId3"/>
              </a:rPr>
              <a:t>hardware libre</a:t>
            </a:r>
            <a:r>
              <a:rPr sz="1800" lang="en-GB" i="1">
                <a:solidFill>
                  <a:srgbClr val="000000"/>
                </a:solidFill>
              </a:rPr>
              <a:t>, basada en una </a:t>
            </a:r>
            <a:r>
              <a:rPr sz="1800" lang="en-GB" i="1">
                <a:solidFill>
                  <a:srgbClr val="000000"/>
                </a:solidFill>
                <a:hlinkClick r:id="rId4"/>
              </a:rPr>
              <a:t>placa</a:t>
            </a:r>
            <a:r>
              <a:rPr sz="1800" lang="en-GB" i="1">
                <a:solidFill>
                  <a:srgbClr val="000000"/>
                </a:solidFill>
              </a:rPr>
              <a:t> con un </a:t>
            </a:r>
            <a:r>
              <a:rPr b="1" sz="1800" lang="en-GB" i="1">
                <a:solidFill>
                  <a:srgbClr val="000000"/>
                </a:solidFill>
                <a:hlinkClick r:id="rId5"/>
              </a:rPr>
              <a:t>microcontrolador</a:t>
            </a:r>
            <a:r>
              <a:rPr b="1" sz="1800" lang="en-GB" i="1">
                <a:solidFill>
                  <a:srgbClr val="000000"/>
                </a:solidFill>
              </a:rPr>
              <a:t> </a:t>
            </a:r>
            <a:r>
              <a:rPr sz="1800" lang="en-GB" i="1">
                <a:solidFill>
                  <a:srgbClr val="000000"/>
                </a:solidFill>
              </a:rPr>
              <a:t>y un </a:t>
            </a:r>
            <a:r>
              <a:rPr b="1" sz="1800" lang="en-GB" i="1">
                <a:solidFill>
                  <a:srgbClr val="000000"/>
                </a:solidFill>
                <a:hlinkClick r:id="rId6"/>
              </a:rPr>
              <a:t>entorno de desarrollo</a:t>
            </a:r>
            <a:r>
              <a:rPr sz="1800" lang="en-GB" i="1">
                <a:solidFill>
                  <a:srgbClr val="000000"/>
                </a:solidFill>
              </a:rPr>
              <a:t>, diseñada para facilitar el uso de la electrónica en proyectos multidisciplinares ..."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1800" lang="en-GB" i="1">
                <a:solidFill>
                  <a:srgbClr val="000000"/>
                </a:solidFill>
              </a:rPr>
              <a:t>"Por otro lado el </a:t>
            </a:r>
            <a:r>
              <a:rPr b="1" sz="1800" lang="en-GB" i="1">
                <a:solidFill>
                  <a:srgbClr val="000000"/>
                </a:solidFill>
              </a:rPr>
              <a:t>software </a:t>
            </a:r>
            <a:r>
              <a:rPr sz="1800" lang="en-GB" i="1">
                <a:solidFill>
                  <a:srgbClr val="000000"/>
                </a:solidFill>
              </a:rPr>
              <a:t>consiste en un entorno de desarrollo que implementa el </a:t>
            </a:r>
            <a:r>
              <a:rPr sz="1800" lang="en-GB" i="1">
                <a:solidFill>
                  <a:srgbClr val="000000"/>
                </a:solidFill>
                <a:hlinkClick r:id="rId7"/>
              </a:rPr>
              <a:t>lenguaje de programación</a:t>
            </a:r>
            <a:r>
              <a:rPr sz="1800" lang="en-GB" i="1">
                <a:solidFill>
                  <a:srgbClr val="000000"/>
                </a:solidFill>
              </a:rPr>
              <a:t> Processing/Wiring y el </a:t>
            </a:r>
            <a:r>
              <a:rPr sz="1800" lang="en-GB" i="1">
                <a:solidFill>
                  <a:srgbClr val="000000"/>
                </a:solidFill>
                <a:hlinkClick r:id="rId8"/>
              </a:rPr>
              <a:t>cargador de arranque</a:t>
            </a:r>
            <a:r>
              <a:rPr sz="1800" lang="en-GB" i="1">
                <a:solidFill>
                  <a:srgbClr val="000000"/>
                </a:solidFill>
              </a:rPr>
              <a:t> (boot loader) que corre en la placa ..."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sz="1200" lang="en-GB">
                <a:solidFill>
                  <a:srgbClr val="000000"/>
                </a:solidFill>
              </a:rPr>
              <a:t>www.wikipedia.org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Nemore</a:t>
            </a:r>
          </a:p>
        </p:txBody>
      </p:sp>
      <p:sp>
        <p:nvSpPr>
          <p:cNvPr id="43" name="Shape 43"/>
          <p:cNvSpPr/>
          <p:nvPr/>
        </p:nvSpPr>
        <p:spPr>
          <a:xfrm>
            <a:off y="2201982" x="457200"/>
            <a:ext cy="405765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4" name="Shape 44"/>
          <p:cNvSpPr txBox="1"/>
          <p:nvPr/>
        </p:nvSpPr>
        <p:spPr>
          <a:xfrm>
            <a:off y="6259632" x="6553200"/>
            <a:ext cy="543299" cx="2151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u="sng" sz="1100" lang="en-GB">
                <a:solidFill>
                  <a:schemeClr val="hlink"/>
                </a:solidFill>
                <a:hlinkClick r:id="rId4"/>
              </a:rPr>
              <a:t>www.creativeapplications.ne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3D Clock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947332" x="4268150"/>
            <a:ext cy="4620299" cx="438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400" lang="en-GB" i="1"/>
              <a:t>“Controlling all 512 LEDs individually was a challenge,” admits Mechatronics graduate Nick Schulze. “My original blue cube was controlled entirely from an Arduino, while for the larger RGB cube I upgraded the controller to Arduino-compatible board chipKIT, which boasts a lot more power. I also take advantage of Arduino’s RTC shield to turn my cube into a 3D clock"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lnSpc>
                <a:spcPct val="150000"/>
              </a:lnSpc>
              <a:buNone/>
            </a:pPr>
            <a:r>
              <a:rPr sz="1100" lang="en-GB">
                <a:solidFill>
                  <a:srgbClr val="000000"/>
                </a:solidFill>
                <a:hlinkClick r:id="rId3"/>
              </a:rPr>
              <a:t>www.computerarts.co.uk</a:t>
            </a:r>
          </a:p>
        </p:txBody>
      </p:sp>
      <p:sp>
        <p:nvSpPr>
          <p:cNvPr id="51" name="Shape 51"/>
          <p:cNvSpPr/>
          <p:nvPr/>
        </p:nvSpPr>
        <p:spPr>
          <a:xfrm>
            <a:off y="1947332" x="457200"/>
            <a:ext cy="4266926" cx="34605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Immersion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124687" x="4972500"/>
            <a:ext cy="4225499" cx="371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 i="1"/>
              <a:t>25 hanging stripes controlled by Arduino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u="sng" sz="1100" lang="en-GB">
                <a:solidFill>
                  <a:schemeClr val="hlink"/>
                </a:solidFill>
                <a:hlinkClick r:id="rId3"/>
              </a:rPr>
              <a:t>http://www.adafruit.com</a:t>
            </a:r>
          </a:p>
        </p:txBody>
      </p:sp>
      <p:sp>
        <p:nvSpPr>
          <p:cNvPr id="58" name="Shape 58"/>
          <p:cNvSpPr/>
          <p:nvPr/>
        </p:nvSpPr>
        <p:spPr>
          <a:xfrm>
            <a:off y="2124687" x="457200"/>
            <a:ext cy="3376749" cx="43927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Twinkle Tartiflette</a:t>
            </a:r>
          </a:p>
        </p:txBody>
      </p:sp>
      <p:sp>
        <p:nvSpPr>
          <p:cNvPr id="64" name="Shape 64"/>
          <p:cNvSpPr/>
          <p:nvPr/>
        </p:nvSpPr>
        <p:spPr>
          <a:xfrm>
            <a:off y="1935882" x="457200"/>
            <a:ext cy="3571875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5" name="Shape 65"/>
          <p:cNvSpPr/>
          <p:nvPr/>
        </p:nvSpPr>
        <p:spPr>
          <a:xfrm>
            <a:off y="1935882" x="5474525"/>
            <a:ext cy="1769066" cx="23561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6" name="Shape 66"/>
          <p:cNvSpPr txBox="1"/>
          <p:nvPr/>
        </p:nvSpPr>
        <p:spPr>
          <a:xfrm>
            <a:off y="3760000" x="5474525"/>
            <a:ext cy="2656500" cx="3352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 i="1"/>
              <a:t>" ... An Arduino driven interactive word/music artwork 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i="1"/>
              <a:t>...The code I have written uses the speaker module to produce simple musical notes from connecting to the words with a stylus. I originally used a chart to match frequencies to the different notes..."</a:t>
            </a:r>
          </a:p>
          <a:p>
            <a:r>
              <a:t/>
            </a:r>
          </a:p>
          <a:p>
            <a:r>
              <a:t/>
            </a:r>
          </a:p>
          <a:p>
            <a:pPr algn="r">
              <a:buNone/>
            </a:pPr>
            <a:r>
              <a:rPr sz="1100" lang="en-GB"/>
              <a:t>http://rainycatz.wordpress.com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ArduinoS</a:t>
            </a:r>
          </a:p>
        </p:txBody>
      </p:sp>
      <p:sp>
        <p:nvSpPr>
          <p:cNvPr id="72" name="Shape 72"/>
          <p:cNvSpPr/>
          <p:nvPr/>
        </p:nvSpPr>
        <p:spPr>
          <a:xfrm>
            <a:off y="2146562" x="1495425"/>
            <a:ext cy="3209925" cx="6153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 txBox="1"/>
          <p:nvPr/>
        </p:nvSpPr>
        <p:spPr>
          <a:xfrm>
            <a:off y="5788550" x="4162800"/>
            <a:ext cy="454199" cx="452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-GB"/>
              <a:t>... y 100% customizable (OpenHardware)!!!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478312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Cómo? </a:t>
            </a:r>
          </a:p>
          <a:p>
            <a:pPr>
              <a:buNone/>
            </a:pPr>
            <a:r>
              <a:rPr lang="en-GB"/>
              <a:t>IDE-&gt; Codigo -&gt; Arduino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200" lang="en-GB"/>
              <a:t>// Esto es un </a:t>
            </a:r>
            <a:r>
              <a:rPr b="1" sz="1200" lang="en-GB"/>
              <a:t>comentario </a:t>
            </a:r>
            <a:r>
              <a:rPr sz="1200" lang="en-GB"/>
              <a:t>(no se ejecuta), se reconoce por el "//"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int led = 13; // Esta es una variable </a:t>
            </a:r>
            <a:r>
              <a:rPr b="1" sz="1200" lang="en-GB"/>
              <a:t>global </a:t>
            </a:r>
            <a:r>
              <a:rPr sz="1200" lang="en-GB"/>
              <a:t>del tipo "int"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// Este bloque de código (</a:t>
            </a:r>
            <a:r>
              <a:rPr b="1" sz="1200" lang="en-GB"/>
              <a:t>setup</a:t>
            </a:r>
            <a:r>
              <a:rPr sz="1200" lang="en-GB"/>
              <a:t>) se ejecuta una sola vez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void setup() {                 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 pinMode(led, OUTPUT);     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}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// Este bloque (</a:t>
            </a:r>
            <a:r>
              <a:rPr b="1" sz="1200" lang="en-GB"/>
              <a:t>void</a:t>
            </a:r>
            <a:r>
              <a:rPr sz="1200" lang="en-GB"/>
              <a:t>) se repite una y otra vez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void loop() {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 digitalWrite(led, HIGH);   // turn the LED on (HIGH is the voltage level)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 delay(1000);               // wait for a second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 digitalWrite(led, LOW);    // turn the LED off by making the voltage LOW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 delay(1000);               // wait for a second</a:t>
            </a:r>
          </a:p>
          <a:p>
            <a:pPr rtl="0" lvl="0">
              <a:lnSpc>
                <a:spcPct val="115000"/>
              </a:lnSpc>
              <a:buNone/>
            </a:pPr>
            <a:r>
              <a:rPr sz="1200" lang="en-GB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Ejercicio I - Led</a:t>
            </a:r>
          </a:p>
        </p:txBody>
      </p:sp>
      <p:sp>
        <p:nvSpPr>
          <p:cNvPr id="85" name="Shape 85"/>
          <p:cNvSpPr/>
          <p:nvPr/>
        </p:nvSpPr>
        <p:spPr>
          <a:xfrm>
            <a:off y="2083325" x="457200"/>
            <a:ext cy="4009924" cx="46867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6" name="Shape 86"/>
          <p:cNvSpPr txBox="1"/>
          <p:nvPr/>
        </p:nvSpPr>
        <p:spPr>
          <a:xfrm>
            <a:off y="2083325" x="5398125"/>
            <a:ext cy="3284700" cx="328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/>
              <a:t>Archivos -&gt; Ejemplos -&gt; Basic -&gt; Blink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