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605B5-1ECE-4D04-B389-463E74895C54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E437-4CDD-43F7-A5C3-57E078DAB0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81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E437-4CDD-43F7-A5C3-57E078DAB06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03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44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56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89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705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57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49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84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159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5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3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3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4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2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2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50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7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0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B4CD-C5FC-4F30-94B8-8B25877D580C}" type="datetimeFigureOut">
              <a:rPr lang="es-MX" smtClean="0"/>
              <a:t>27/04/2022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F78F-B9C9-4033-A7D8-81D7F9FC9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052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5998188-EF4E-4250-AF18-480105BC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817" y="5448432"/>
            <a:ext cx="2689102" cy="707946"/>
          </a:xfrm>
        </p:spPr>
        <p:txBody>
          <a:bodyPr>
            <a:normAutofit/>
          </a:bodyPr>
          <a:lstStyle/>
          <a:p>
            <a:r>
              <a:rPr lang="es-MX" sz="2000" b="1" dirty="0"/>
              <a:t>Indentación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CE43611-FFEA-4CFA-B9A1-9801A2E3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4101" y="5847415"/>
            <a:ext cx="3174820" cy="920494"/>
          </a:xfrm>
        </p:spPr>
        <p:txBody>
          <a:bodyPr>
            <a:normAutofit/>
          </a:bodyPr>
          <a:lstStyle/>
          <a:p>
            <a:r>
              <a:rPr lang="es-MX" sz="1400" dirty="0"/>
              <a:t>Se</a:t>
            </a:r>
            <a:r>
              <a:rPr lang="es-MX" sz="1400" spc="-110" dirty="0"/>
              <a:t> </a:t>
            </a:r>
            <a:r>
              <a:rPr lang="es-MX" sz="1400" dirty="0"/>
              <a:t>deben</a:t>
            </a:r>
            <a:r>
              <a:rPr lang="es-MX" sz="1400" spc="-85" dirty="0"/>
              <a:t> </a:t>
            </a:r>
            <a:r>
              <a:rPr lang="es-MX" sz="1400" dirty="0"/>
              <a:t>emplear</a:t>
            </a:r>
            <a:r>
              <a:rPr lang="es-MX" sz="1400" spc="-75" dirty="0"/>
              <a:t> </a:t>
            </a:r>
            <a:r>
              <a:rPr lang="es-MX" sz="1400" dirty="0">
                <a:cs typeface="Calibri"/>
              </a:rPr>
              <a:t>cuatro</a:t>
            </a:r>
            <a:r>
              <a:rPr lang="es-MX" sz="1400" spc="-7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espacios</a:t>
            </a:r>
            <a:r>
              <a:rPr lang="es-MX" sz="1400" spc="-100" dirty="0">
                <a:cs typeface="Calibri"/>
              </a:rPr>
              <a:t> </a:t>
            </a:r>
            <a:r>
              <a:rPr lang="es-MX" sz="1400" dirty="0"/>
              <a:t>como</a:t>
            </a:r>
            <a:r>
              <a:rPr lang="es-MX" sz="1400" spc="-85" dirty="0"/>
              <a:t> </a:t>
            </a:r>
            <a:r>
              <a:rPr lang="es-MX" sz="1400" spc="-10" dirty="0"/>
              <a:t>unidad </a:t>
            </a:r>
            <a:r>
              <a:rPr lang="es-MX" sz="1400" dirty="0"/>
              <a:t>de</a:t>
            </a:r>
            <a:r>
              <a:rPr lang="es-MX" sz="1400" spc="-40" dirty="0"/>
              <a:t> </a:t>
            </a:r>
            <a:r>
              <a:rPr lang="es-MX" sz="1400" spc="-10" dirty="0"/>
              <a:t>indentación. Los tabuladores deben ser exactamente cada 8 espacios 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356792F4-94A4-45E3-A6BD-208149EF905F}"/>
              </a:ext>
            </a:extLst>
          </p:cNvPr>
          <p:cNvSpPr txBox="1">
            <a:spLocks/>
          </p:cNvSpPr>
          <p:nvPr/>
        </p:nvSpPr>
        <p:spPr>
          <a:xfrm>
            <a:off x="4006646" y="572864"/>
            <a:ext cx="3574923" cy="80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Formato:</a:t>
            </a:r>
          </a:p>
          <a:p>
            <a:r>
              <a:rPr lang="es-MX" sz="2000" b="1" dirty="0"/>
              <a:t>Longitud</a:t>
            </a:r>
            <a:r>
              <a:rPr lang="es-MX" sz="2000" b="1" spc="-50" dirty="0"/>
              <a:t> </a:t>
            </a:r>
            <a:r>
              <a:rPr lang="es-MX" sz="2000" b="1" dirty="0"/>
              <a:t>de</a:t>
            </a:r>
            <a:r>
              <a:rPr lang="es-MX" sz="2000" b="1" spc="-70" dirty="0"/>
              <a:t> </a:t>
            </a:r>
            <a:r>
              <a:rPr lang="es-MX" sz="2000" b="1" dirty="0"/>
              <a:t>la</a:t>
            </a:r>
            <a:r>
              <a:rPr lang="es-MX" sz="2000" b="1" spc="-60" dirty="0"/>
              <a:t> </a:t>
            </a:r>
            <a:r>
              <a:rPr lang="es-MX" sz="2000" b="1" spc="-10" dirty="0"/>
              <a:t>línea</a:t>
            </a:r>
            <a:endParaRPr lang="es-MX" sz="20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F38085-BE47-44A8-858D-D28766610B2B}"/>
              </a:ext>
            </a:extLst>
          </p:cNvPr>
          <p:cNvSpPr txBox="1"/>
          <p:nvPr/>
        </p:nvSpPr>
        <p:spPr>
          <a:xfrm>
            <a:off x="4031343" y="1188252"/>
            <a:ext cx="3469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cs typeface="Calibri"/>
              </a:rPr>
              <a:t>Deben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tener</a:t>
            </a:r>
            <a:r>
              <a:rPr lang="es-MX" sz="1400" spc="-7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una</a:t>
            </a:r>
            <a:r>
              <a:rPr lang="es-MX" sz="1400" spc="-8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longitud </a:t>
            </a:r>
            <a:r>
              <a:rPr lang="es-MX" sz="1400" spc="-35" dirty="0">
                <a:cs typeface="Calibri"/>
              </a:rPr>
              <a:t>inferior a 80 caracteres,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spc="-20" dirty="0">
                <a:cs typeface="Calibri"/>
              </a:rPr>
              <a:t>generalmente</a:t>
            </a:r>
            <a:r>
              <a:rPr lang="es-MX" sz="1400" spc="-5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no</a:t>
            </a:r>
            <a:r>
              <a:rPr lang="es-MX" sz="1400" spc="-4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más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spc="-25" dirty="0">
                <a:cs typeface="Calibri"/>
              </a:rPr>
              <a:t>70 </a:t>
            </a:r>
            <a:r>
              <a:rPr lang="es-MX" sz="1400" spc="-10" dirty="0">
                <a:cs typeface="Calibri"/>
              </a:rPr>
              <a:t>caracteres.</a:t>
            </a:r>
            <a:endParaRPr lang="es-MX" sz="1400" spc="-10" dirty="0"/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F119FBC4-8665-47B9-9B4C-9217A1ADA7F9}"/>
              </a:ext>
            </a:extLst>
          </p:cNvPr>
          <p:cNvSpPr txBox="1">
            <a:spLocks/>
          </p:cNvSpPr>
          <p:nvPr/>
        </p:nvSpPr>
        <p:spPr>
          <a:xfrm>
            <a:off x="3980409" y="1671430"/>
            <a:ext cx="2612397" cy="80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Espacios</a:t>
            </a:r>
            <a:r>
              <a:rPr lang="es-MX" sz="2000" b="1" spc="-85" dirty="0"/>
              <a:t> </a:t>
            </a:r>
            <a:r>
              <a:rPr lang="es-MX" sz="2000" b="1" dirty="0"/>
              <a:t>en</a:t>
            </a:r>
            <a:r>
              <a:rPr lang="es-MX" sz="2000" b="1" spc="-90" dirty="0"/>
              <a:t> </a:t>
            </a:r>
            <a:r>
              <a:rPr lang="es-MX" sz="2000" b="1" spc="-10" dirty="0"/>
              <a:t>blanco</a:t>
            </a:r>
            <a:endParaRPr lang="es-MX" sz="2000" b="1" dirty="0"/>
          </a:p>
        </p:txBody>
      </p:sp>
      <p:sp>
        <p:nvSpPr>
          <p:cNvPr id="25" name="Título 5">
            <a:extLst>
              <a:ext uri="{FF2B5EF4-FFF2-40B4-BE49-F238E27FC236}">
                <a16:creationId xmlns:a16="http://schemas.microsoft.com/office/drawing/2014/main" id="{25741194-E81D-4B71-B0F4-AD48719DAB40}"/>
              </a:ext>
            </a:extLst>
          </p:cNvPr>
          <p:cNvSpPr txBox="1">
            <a:spLocks/>
          </p:cNvSpPr>
          <p:nvPr/>
        </p:nvSpPr>
        <p:spPr>
          <a:xfrm>
            <a:off x="7462963" y="445121"/>
            <a:ext cx="1973585" cy="80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Nombres</a:t>
            </a:r>
            <a:endParaRPr lang="es-MX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C7938B-E834-41EA-BFA5-59BBD0CB4BD9}"/>
              </a:ext>
            </a:extLst>
          </p:cNvPr>
          <p:cNvSpPr txBox="1"/>
          <p:nvPr/>
        </p:nvSpPr>
        <p:spPr>
          <a:xfrm>
            <a:off x="7460993" y="1036450"/>
            <a:ext cx="3867777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u="sng" dirty="0">
                <a:cs typeface="Calibri" panose="020F0502020204030204" pitchFamily="34" charset="0"/>
              </a:rPr>
              <a:t>Módulos:</a:t>
            </a:r>
            <a:r>
              <a:rPr lang="es-MX" sz="1400" dirty="0">
                <a:cs typeface="Calibri" panose="020F0502020204030204" pitchFamily="34" charset="0"/>
              </a:rPr>
              <a:t> Los módulos deben tener nombres cortos y en minúsculas. Se pueden usar guiones bajos en el nombre del módulo si mejora la legibilidad.</a:t>
            </a:r>
          </a:p>
          <a:p>
            <a:r>
              <a:rPr lang="es-MX" sz="1400" dirty="0">
                <a:cs typeface="Calibri" panose="020F0502020204030204" pitchFamily="34" charset="0"/>
              </a:rPr>
              <a:t> </a:t>
            </a:r>
          </a:p>
          <a:p>
            <a:r>
              <a:rPr lang="es-MX" sz="1400" b="1" u="sng" dirty="0">
                <a:cs typeface="Calibri" panose="020F0502020204030204" pitchFamily="34" charset="0"/>
              </a:rPr>
              <a:t>Paquetes: </a:t>
            </a:r>
            <a:r>
              <a:rPr lang="es-MX" sz="1400" dirty="0">
                <a:cs typeface="Calibri" panose="020F0502020204030204" pitchFamily="34" charset="0"/>
              </a:rPr>
              <a:t>Los paquetes también deben tener nombres cortos y en minúsculas, aunque se desaconseja el uso de guiones bajos.</a:t>
            </a:r>
          </a:p>
          <a:p>
            <a:endParaRPr lang="es-MX" sz="1400" dirty="0">
              <a:cs typeface="Calibri" panose="020F0502020204030204" pitchFamily="34" charset="0"/>
            </a:endParaRPr>
          </a:p>
          <a:p>
            <a:r>
              <a:rPr lang="es-MX" sz="1400" b="1" u="sng" dirty="0">
                <a:cs typeface="Calibri" panose="020F0502020204030204" pitchFamily="34" charset="0"/>
              </a:rPr>
              <a:t>Clases: </a:t>
            </a:r>
            <a:r>
              <a:rPr lang="es-MX" sz="1400" dirty="0">
                <a:cs typeface="Calibri" panose="020F0502020204030204" pitchFamily="34" charset="0"/>
              </a:rPr>
              <a:t>Los nombres de las clases normalmente deberían usar la convención </a:t>
            </a:r>
            <a:r>
              <a:rPr lang="es-MX" sz="1400" dirty="0" err="1">
                <a:cs typeface="Calibri" panose="020F0502020204030204" pitchFamily="34" charset="0"/>
              </a:rPr>
              <a:t>CapWords</a:t>
            </a:r>
            <a:r>
              <a:rPr lang="es-MX" sz="1400" dirty="0">
                <a:cs typeface="Calibri" panose="020F0502020204030204" pitchFamily="34" charset="0"/>
              </a:rPr>
              <a:t>.</a:t>
            </a:r>
          </a:p>
          <a:p>
            <a:endParaRPr lang="es-MX" sz="1400" dirty="0">
              <a:cs typeface="Calibri" panose="020F0502020204030204" pitchFamily="34" charset="0"/>
            </a:endParaRPr>
          </a:p>
          <a:p>
            <a:r>
              <a:rPr lang="es-MX" sz="1400" b="1" u="sng" dirty="0">
                <a:cs typeface="Calibri" panose="020F0502020204030204" pitchFamily="34" charset="0"/>
              </a:rPr>
              <a:t>Funciones: </a:t>
            </a:r>
            <a:r>
              <a:rPr lang="es-MX" sz="1400" dirty="0">
                <a:cs typeface="Calibri" panose="020F0502020204030204" pitchFamily="34" charset="0"/>
              </a:rPr>
              <a:t>Los nombres de las funciones siguen la convención </a:t>
            </a:r>
            <a:r>
              <a:rPr lang="es-MX" sz="1400" dirty="0" err="1">
                <a:cs typeface="Calibri" panose="020F0502020204030204" pitchFamily="34" charset="0"/>
              </a:rPr>
              <a:t>CamelCase</a:t>
            </a:r>
            <a:r>
              <a:rPr lang="es-MX" sz="1400" dirty="0">
                <a:cs typeface="Calibri" panose="020F0502020204030204" pitchFamily="34" charset="0"/>
              </a:rPr>
              <a:t>, consiste en que </a:t>
            </a:r>
            <a:r>
              <a:rPr lang="es-MX" sz="1400" b="0" i="0" dirty="0">
                <a:effectLst/>
              </a:rPr>
              <a:t>la unión de dos o más palabras es sin espacios entre ellas, pero las diferencian una letra mayúscula inicial a partir de la segunda palabra</a:t>
            </a:r>
            <a:r>
              <a:rPr lang="es-MX" sz="1400" dirty="0">
                <a:cs typeface="Calibri" panose="020F0502020204030204" pitchFamily="34" charset="0"/>
              </a:rPr>
              <a:t>.</a:t>
            </a:r>
          </a:p>
          <a:p>
            <a:endParaRPr lang="es-MX" sz="1400" dirty="0">
              <a:cs typeface="Calibri" panose="020F0502020204030204" pitchFamily="34" charset="0"/>
            </a:endParaRPr>
          </a:p>
          <a:p>
            <a:r>
              <a:rPr lang="es-MX" sz="1400" b="1" u="sng" dirty="0">
                <a:cs typeface="Calibri" panose="020F0502020204030204" pitchFamily="34" charset="0"/>
              </a:rPr>
              <a:t>Variables: </a:t>
            </a:r>
            <a:r>
              <a:rPr lang="es-MX" sz="1400" dirty="0">
                <a:cs typeface="Calibri" panose="020F0502020204030204" pitchFamily="34" charset="0"/>
              </a:rPr>
              <a:t>Los nombres de variables siguen la convención </a:t>
            </a:r>
            <a:r>
              <a:rPr lang="es-MX" sz="1400" dirty="0" err="1">
                <a:cs typeface="Calibri" panose="020F0502020204030204" pitchFamily="34" charset="0"/>
              </a:rPr>
              <a:t>PascalCase</a:t>
            </a:r>
            <a:r>
              <a:rPr lang="es-MX" sz="1400" dirty="0">
                <a:cs typeface="Calibri" panose="020F0502020204030204" pitchFamily="34" charset="0"/>
              </a:rPr>
              <a:t>, consiste en que </a:t>
            </a:r>
            <a:r>
              <a:rPr lang="es-MX" sz="1400" b="0" i="0" dirty="0">
                <a:effectLst/>
              </a:rPr>
              <a:t>la primera letra de cada palabra en una palabra compuesta se escribe con mayúscula.</a:t>
            </a:r>
          </a:p>
          <a:p>
            <a:endParaRPr lang="es-MX" sz="1400" b="0" i="0" dirty="0">
              <a:effectLst/>
            </a:endParaRPr>
          </a:p>
          <a:p>
            <a:r>
              <a:rPr lang="es-MX" sz="1400" b="1" u="sng" dirty="0">
                <a:cs typeface="Calibri" panose="020F0502020204030204" pitchFamily="34" charset="0"/>
              </a:rPr>
              <a:t>Constantes: </a:t>
            </a:r>
            <a:r>
              <a:rPr lang="es-MX" sz="1400" dirty="0">
                <a:cs typeface="Calibri" panose="020F0502020204030204" pitchFamily="34" charset="0"/>
              </a:rPr>
              <a:t>Las constantes generalmente se definen en un nivel de módulo y se escriben en letras mayúsculas con guiones bajos que separan las palabras. Los ejemplos incluyen MAX_OVERFLOW y TOTAL .</a:t>
            </a:r>
          </a:p>
          <a:p>
            <a:endParaRPr lang="es-MX" sz="1400" b="1" dirty="0">
              <a:cs typeface="Calibri" panose="020F0502020204030204" pitchFamily="34" charset="0"/>
            </a:endParaRPr>
          </a:p>
          <a:p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14F1881-8E35-4630-A0C2-3A283EA46915}"/>
              </a:ext>
            </a:extLst>
          </p:cNvPr>
          <p:cNvSpPr txBox="1">
            <a:spLocks/>
          </p:cNvSpPr>
          <p:nvPr/>
        </p:nvSpPr>
        <p:spPr>
          <a:xfrm>
            <a:off x="768368" y="507060"/>
            <a:ext cx="2507271" cy="105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Recomendaciones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A3B50B91-F474-4827-95E2-CE4FCCA3E5B2}"/>
              </a:ext>
            </a:extLst>
          </p:cNvPr>
          <p:cNvSpPr txBox="1">
            <a:spLocks/>
          </p:cNvSpPr>
          <p:nvPr/>
        </p:nvSpPr>
        <p:spPr>
          <a:xfrm>
            <a:off x="768368" y="354100"/>
            <a:ext cx="3361348" cy="5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sz="1400" dirty="0"/>
              <a:t>-No compare valores booleanos con Verdadero o Falso usando ==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sz="1400" dirty="0"/>
              <a:t>-Las comparaciones con </a:t>
            </a:r>
            <a:r>
              <a:rPr lang="es-MX" sz="1400" dirty="0" err="1"/>
              <a:t>Singletons</a:t>
            </a:r>
            <a:r>
              <a:rPr lang="es-MX" sz="1400" dirty="0"/>
              <a:t> como </a:t>
            </a:r>
            <a:r>
              <a:rPr lang="es-MX" sz="1400" dirty="0" err="1"/>
              <a:t>None</a:t>
            </a:r>
            <a:r>
              <a:rPr lang="es-MX" sz="1400" dirty="0"/>
              <a:t> siempre deben hacerse con </a:t>
            </a:r>
            <a:r>
              <a:rPr lang="es-MX" sz="1400" dirty="0" err="1"/>
              <a:t>is</a:t>
            </a:r>
            <a:r>
              <a:rPr lang="es-MX" sz="1400" dirty="0"/>
              <a:t> o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not</a:t>
            </a:r>
            <a:r>
              <a:rPr lang="es-MX" sz="1400" dirty="0"/>
              <a:t> , nunca con los operadores de igualdad.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sz="1400" dirty="0"/>
              <a:t>-Utilice el operador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not</a:t>
            </a:r>
            <a:r>
              <a:rPr lang="es-MX" sz="1400" dirty="0"/>
              <a:t> en lugar de </a:t>
            </a:r>
            <a:r>
              <a:rPr lang="es-MX" sz="1400" dirty="0" err="1"/>
              <a:t>not</a:t>
            </a:r>
            <a:r>
              <a:rPr lang="es-MX" sz="1400" dirty="0"/>
              <a:t>... </a:t>
            </a:r>
            <a:r>
              <a:rPr lang="es-MX" sz="1400" dirty="0" err="1"/>
              <a:t>Is</a:t>
            </a:r>
            <a:r>
              <a:rPr lang="es-MX" sz="1400" dirty="0"/>
              <a:t>, si bien ambas expresiones son funcionalmente idénticas, la primera es más legible y preferida.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sz="1400" dirty="0"/>
              <a:t>-Para secuencias (cadenas, listas, tuplas), use el hecho de que las secuencias vacías son falsa.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sz="1400" dirty="0"/>
              <a:t>-No escriba literales de cadena que dependan de espacios en blanco significativos al final. Dichos espacios en blanco finales son visualmente indistinguibles y algunos editores los recortarán.</a:t>
            </a:r>
          </a:p>
        </p:txBody>
      </p:sp>
      <p:sp>
        <p:nvSpPr>
          <p:cNvPr id="29" name="Título 5">
            <a:extLst>
              <a:ext uri="{FF2B5EF4-FFF2-40B4-BE49-F238E27FC236}">
                <a16:creationId xmlns:a16="http://schemas.microsoft.com/office/drawing/2014/main" id="{BE1C08A7-63D3-45C1-851E-AAE008E7DB40}"/>
              </a:ext>
            </a:extLst>
          </p:cNvPr>
          <p:cNvSpPr txBox="1">
            <a:spLocks/>
          </p:cNvSpPr>
          <p:nvPr/>
        </p:nvSpPr>
        <p:spPr>
          <a:xfrm>
            <a:off x="1325918" y="-44253"/>
            <a:ext cx="5960887" cy="707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b="1" dirty="0"/>
              <a:t>Estándar de codificación equipo 1</a:t>
            </a:r>
          </a:p>
        </p:txBody>
      </p:sp>
      <p:pic>
        <p:nvPicPr>
          <p:cNvPr id="1032" name="Picture 8" descr="Primeros pasos para adoptar estándares de codificación segura integrados -  Parasoft">
            <a:extLst>
              <a:ext uri="{FF2B5EF4-FFF2-40B4-BE49-F238E27FC236}">
                <a16:creationId xmlns:a16="http://schemas.microsoft.com/office/drawing/2014/main" id="{8CB6D1C2-F2EF-468F-949B-EC2CF2D3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" y="5428388"/>
            <a:ext cx="2925899" cy="125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5">
            <a:extLst>
              <a:ext uri="{FF2B5EF4-FFF2-40B4-BE49-F238E27FC236}">
                <a16:creationId xmlns:a16="http://schemas.microsoft.com/office/drawing/2014/main" id="{421472AE-0641-4B08-B2A2-4FD5889CC496}"/>
              </a:ext>
            </a:extLst>
          </p:cNvPr>
          <p:cNvSpPr txBox="1">
            <a:spLocks/>
          </p:cNvSpPr>
          <p:nvPr/>
        </p:nvSpPr>
        <p:spPr>
          <a:xfrm>
            <a:off x="4006646" y="4022590"/>
            <a:ext cx="2612397" cy="80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/>
              <a:t>Roturas de línea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6BD04D66-4E94-42B8-8205-A83830D6941D}"/>
              </a:ext>
            </a:extLst>
          </p:cNvPr>
          <p:cNvSpPr txBox="1">
            <a:spLocks/>
          </p:cNvSpPr>
          <p:nvPr/>
        </p:nvSpPr>
        <p:spPr>
          <a:xfrm>
            <a:off x="3980409" y="1873408"/>
            <a:ext cx="3334184" cy="2586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/>
              <a:t>1 línea blanca: </a:t>
            </a:r>
            <a:r>
              <a:rPr lang="es-MX" sz="1400" dirty="0">
                <a:cs typeface="Calibri"/>
              </a:rPr>
              <a:t>Entre</a:t>
            </a:r>
            <a:r>
              <a:rPr lang="es-MX" sz="1400" spc="-10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métodos, e</a:t>
            </a:r>
            <a:r>
              <a:rPr lang="es-MX" sz="1400" dirty="0">
                <a:cs typeface="Calibri"/>
              </a:rPr>
              <a:t>ntre</a:t>
            </a:r>
            <a:r>
              <a:rPr lang="es-MX" sz="1400" spc="-6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las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variables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locales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3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</a:t>
            </a:r>
            <a:r>
              <a:rPr lang="es-MX" sz="1400" spc="-3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método</a:t>
            </a:r>
            <a:r>
              <a:rPr lang="es-MX" sz="1400" spc="-2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y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spc="-25" dirty="0">
                <a:cs typeface="Calibri"/>
              </a:rPr>
              <a:t>su </a:t>
            </a:r>
            <a:r>
              <a:rPr lang="es-MX" sz="1400" dirty="0">
                <a:cs typeface="Calibri"/>
              </a:rPr>
              <a:t>primera</a:t>
            </a:r>
            <a:r>
              <a:rPr lang="es-MX" sz="1400" spc="-13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sentencia, a</a:t>
            </a:r>
            <a:r>
              <a:rPr lang="es-MX" sz="1400" dirty="0">
                <a:cs typeface="Calibri"/>
              </a:rPr>
              <a:t>ntes</a:t>
            </a:r>
            <a:r>
              <a:rPr lang="es-MX" sz="1400" spc="-7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3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</a:t>
            </a:r>
            <a:r>
              <a:rPr lang="es-MX" sz="1400" spc="-3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comentario</a:t>
            </a:r>
            <a:r>
              <a:rPr lang="es-MX" sz="1400" spc="-6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2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bloque</a:t>
            </a:r>
            <a:r>
              <a:rPr lang="es-MX" sz="1400" spc="-2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o</a:t>
            </a:r>
            <a:r>
              <a:rPr lang="es-MX" sz="1400" spc="-3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25" dirty="0">
                <a:cs typeface="Calibri"/>
              </a:rPr>
              <a:t> un </a:t>
            </a:r>
            <a:r>
              <a:rPr lang="es-MX" sz="1400" spc="-10" dirty="0">
                <a:cs typeface="Calibri"/>
              </a:rPr>
              <a:t>comentario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1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una</a:t>
            </a:r>
            <a:r>
              <a:rPr lang="es-MX" sz="1400" spc="-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línea, e</a:t>
            </a:r>
            <a:r>
              <a:rPr lang="es-MX" sz="1400" dirty="0">
                <a:cs typeface="Calibri"/>
              </a:rPr>
              <a:t>ntre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las</a:t>
            </a:r>
            <a:r>
              <a:rPr lang="es-MX" sz="1400" spc="-7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distintas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secciones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lógicas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3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</a:t>
            </a:r>
            <a:r>
              <a:rPr lang="es-MX" sz="1400" spc="-4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método </a:t>
            </a:r>
            <a:r>
              <a:rPr lang="es-MX" sz="1400" dirty="0">
                <a:cs typeface="Calibri"/>
              </a:rPr>
              <a:t>para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facilitar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la</a:t>
            </a:r>
            <a:r>
              <a:rPr lang="es-MX" sz="1400" spc="-2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lectura y u</a:t>
            </a:r>
            <a:r>
              <a:rPr lang="es-MX" sz="1400" dirty="0">
                <a:cs typeface="Calibri"/>
              </a:rPr>
              <a:t>na</a:t>
            </a:r>
            <a:r>
              <a:rPr lang="es-MX" sz="1400" spc="-10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palabra</a:t>
            </a:r>
            <a:r>
              <a:rPr lang="es-MX" sz="1400" spc="-8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clave</a:t>
            </a:r>
            <a:r>
              <a:rPr lang="es-MX" sz="1400" spc="-5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del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lenguaje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seguida</a:t>
            </a:r>
            <a:r>
              <a:rPr lang="es-MX" sz="1400" spc="-7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por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spc="-25" dirty="0">
                <a:cs typeface="Calibri"/>
              </a:rPr>
              <a:t>un </a:t>
            </a:r>
            <a:r>
              <a:rPr lang="es-MX" sz="1400" spc="-10" dirty="0">
                <a:cs typeface="Calibri"/>
              </a:rPr>
              <a:t>paréntesis</a:t>
            </a:r>
            <a:r>
              <a:rPr lang="es-MX" sz="1400" spc="-114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debe</a:t>
            </a:r>
            <a:r>
              <a:rPr lang="es-MX" sz="1400" spc="-6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separarse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por</a:t>
            </a:r>
            <a:r>
              <a:rPr lang="es-MX" sz="1400" spc="-4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un espacio.</a:t>
            </a:r>
            <a:endParaRPr lang="es-MX" sz="1400" dirty="0">
              <a:cs typeface="Calibri"/>
            </a:endParaRP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CB18C186-99D8-4339-991A-EFF2426DD25A}"/>
              </a:ext>
            </a:extLst>
          </p:cNvPr>
          <p:cNvSpPr txBox="1">
            <a:spLocks/>
          </p:cNvSpPr>
          <p:nvPr/>
        </p:nvSpPr>
        <p:spPr>
          <a:xfrm>
            <a:off x="3952621" y="3813865"/>
            <a:ext cx="3334184" cy="2586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56870" algn="l"/>
                <a:tab pos="357505" algn="l"/>
              </a:tabLst>
            </a:pPr>
            <a:r>
              <a:rPr lang="es-MX" sz="1400" dirty="0">
                <a:cs typeface="Calibri"/>
              </a:rPr>
              <a:t>Romper</a:t>
            </a:r>
            <a:r>
              <a:rPr lang="es-MX" sz="1400" spc="-8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después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una</a:t>
            </a:r>
            <a:r>
              <a:rPr lang="es-MX" sz="1400" spc="-7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coma, romper a</a:t>
            </a:r>
            <a:r>
              <a:rPr lang="es-MX" sz="1400" dirty="0">
                <a:cs typeface="Calibri"/>
              </a:rPr>
              <a:t>ntes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un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operador, preferir</a:t>
            </a:r>
            <a:r>
              <a:rPr lang="es-MX" sz="1400" spc="-9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roturas</a:t>
            </a:r>
            <a:r>
              <a:rPr lang="es-MX" sz="1400" spc="-7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5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alto</a:t>
            </a:r>
            <a:r>
              <a:rPr lang="es-MX" sz="1400" spc="-7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nivel</a:t>
            </a:r>
            <a:r>
              <a:rPr lang="es-MX" sz="1400" spc="-7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que,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bajo</a:t>
            </a:r>
            <a:r>
              <a:rPr lang="es-MX" sz="1400" spc="-6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nivel</a:t>
            </a:r>
            <a:r>
              <a:rPr lang="es-MX" sz="1400" spc="-65" dirty="0">
                <a:cs typeface="Calibri"/>
              </a:rPr>
              <a:t>, </a:t>
            </a:r>
            <a:r>
              <a:rPr lang="es-MX" sz="1400" dirty="0">
                <a:cs typeface="Calibri"/>
              </a:rPr>
              <a:t>alinear</a:t>
            </a:r>
            <a:r>
              <a:rPr lang="es-MX" sz="1400" spc="-9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la</a:t>
            </a:r>
            <a:r>
              <a:rPr lang="es-MX" sz="1400" spc="-6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nueva</a:t>
            </a:r>
            <a:r>
              <a:rPr lang="es-MX" sz="1400" spc="-5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línea</a:t>
            </a:r>
            <a:r>
              <a:rPr lang="es-MX" sz="1400" spc="-8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con</a:t>
            </a:r>
            <a:r>
              <a:rPr lang="es-MX" sz="1400" spc="-7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el</a:t>
            </a:r>
            <a:r>
              <a:rPr lang="es-MX" sz="1400" spc="-50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comienzo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60" dirty="0">
                <a:cs typeface="Calibri"/>
              </a:rPr>
              <a:t> </a:t>
            </a:r>
            <a:r>
              <a:rPr lang="es-MX" sz="1400" spc="-25" dirty="0">
                <a:cs typeface="Calibri"/>
              </a:rPr>
              <a:t>la </a:t>
            </a:r>
            <a:r>
              <a:rPr lang="es-MX" sz="1400" spc="-10" dirty="0">
                <a:cs typeface="Calibri"/>
              </a:rPr>
              <a:t>expresión</a:t>
            </a:r>
            <a:r>
              <a:rPr lang="es-MX" sz="1400" spc="-8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al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mismo</a:t>
            </a:r>
            <a:r>
              <a:rPr lang="es-MX" sz="1400" spc="-4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nivel</a:t>
            </a:r>
            <a:r>
              <a:rPr lang="es-MX" sz="1400" spc="-6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de</a:t>
            </a:r>
            <a:r>
              <a:rPr lang="es-MX" sz="1400" spc="-50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la</a:t>
            </a:r>
            <a:r>
              <a:rPr lang="es-MX" sz="1400" spc="-75" dirty="0">
                <a:cs typeface="Calibri"/>
              </a:rPr>
              <a:t> </a:t>
            </a:r>
            <a:r>
              <a:rPr lang="es-MX" sz="1400" dirty="0">
                <a:cs typeface="Calibri"/>
              </a:rPr>
              <a:t>línea</a:t>
            </a:r>
            <a:r>
              <a:rPr lang="es-MX" sz="1400" spc="-55" dirty="0">
                <a:cs typeface="Calibri"/>
              </a:rPr>
              <a:t> </a:t>
            </a:r>
            <a:r>
              <a:rPr lang="es-MX" sz="1400" spc="-10" dirty="0">
                <a:cs typeface="Calibri"/>
              </a:rPr>
              <a:t>anterior.</a:t>
            </a:r>
            <a:endParaRPr lang="es-MX" sz="1400" dirty="0">
              <a:cs typeface="Calibri"/>
            </a:endParaRPr>
          </a:p>
        </p:txBody>
      </p:sp>
      <p:pic>
        <p:nvPicPr>
          <p:cNvPr id="1031" name="Picture 7" descr="Lista de comprobación y lápiz | Icono Gratis">
            <a:extLst>
              <a:ext uri="{FF2B5EF4-FFF2-40B4-BE49-F238E27FC236}">
                <a16:creationId xmlns:a16="http://schemas.microsoft.com/office/drawing/2014/main" id="{4CCADFD3-E3DF-4912-A278-903D1B5C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42" y="446485"/>
            <a:ext cx="828452" cy="82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8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513</TotalTime>
  <Words>441</Words>
  <Application>Microsoft Office PowerPoint</Application>
  <PresentationFormat>Panorámica</PresentationFormat>
  <Paragraphs>33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Circuito</vt:lpstr>
      <vt:lpstr>Indentación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Indentación</dc:title>
  <dc:creator>Fernando Villajuana Saavedra</dc:creator>
  <cp:lastModifiedBy>ALAN ALFONSO PEREZ ROMERO</cp:lastModifiedBy>
  <cp:revision>7</cp:revision>
  <dcterms:created xsi:type="dcterms:W3CDTF">2022-02-04T07:23:06Z</dcterms:created>
  <dcterms:modified xsi:type="dcterms:W3CDTF">2022-04-28T02:04:29Z</dcterms:modified>
</cp:coreProperties>
</file>