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94733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5B62C-E366-6B46-897C-2F46A68C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C1258-C508-9C40-BF95-B6BB93B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818CF-D5E7-3B43-9E9F-BE615E1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78836-B333-F049-B35D-86ADD3F1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64D66-7F74-B948-9E1D-A9937E56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469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9428-852E-EB41-B6A1-4EE32E56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05CE03-CFF4-9A4E-9621-DEC8F623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C30D8-B371-C54E-922A-B7291CE3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A15C8-11F4-B045-A5C8-48A96264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3CE89-6826-9745-B1F9-AC011F27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848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A411D8-A8EF-4443-BF2A-01675D191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849B9-8A60-B344-ADEC-79E78241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91BD9-CF83-184B-AB4C-DAC7361E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DBDA1-6813-2342-905B-D8BE856A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40B1E-DA3D-FF4C-8638-217179BB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328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A095-C11D-7841-A663-943E76A6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D478A-6DAE-B742-98FE-5A570B06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9CE16-482D-9E48-B55A-1A4EE649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374BB-8921-4E49-B95C-6CADAD7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DDD99-A81F-F848-9731-C3B7C5C9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338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A089A-8A38-5E4F-BC39-5EDE4802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DF630-F571-2D4B-B9E1-212D210E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04873-337A-1644-92A0-9CEDAB4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AC5A7-88BC-FC46-9289-798A6EB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8B852-19EB-8043-9FB2-9381C3D4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74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7CC34-81A7-6141-B7A0-8A0B228A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D8302-75F4-6D47-A598-A08E7837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FBFDB5-272E-764F-A785-DFC379DC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F5451-7FEE-644B-8F03-50FE44DD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A975DD-92F6-0E4B-9FE8-F5C25251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F939E-374E-6D47-BB78-BC9755AA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27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BAF87-7308-044D-8FB0-D6B5F635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41E0C-0699-084B-81E5-23E2D6BEF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F94237-DE80-A74A-96C4-E490B176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E861A2-0E2D-1F43-9346-AAF27D79D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20E4A6-52B9-0848-94B4-E8ED280F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125774-A70D-EE46-A92C-FD7A4B54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CFA179-EE17-574C-AD57-1A3127E4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45E5A3-98EE-E24D-B8DC-29A25F65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625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AFBAE-9914-994D-93A3-06A5C83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972441-BDAF-8449-BB3D-43432439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A945DA-53FB-9445-A6CC-684EDAA8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3EE3AC-489F-7B44-9E85-2232AEDA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3763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3E752-39A5-5F41-8C46-40A30C8D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994C56-3B9F-2F4A-BE3F-6DC2C472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D43E-6697-7849-AD5A-FF310203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658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146B2-E79C-0E42-A1F8-A1145AB8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A5422-FC91-9242-84CD-0F9C9CE0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D17979-32C5-CD4C-91BF-A8AED1E0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C62AB-AB3C-DE4D-9009-08E36869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ED833-94A6-4B49-A826-88BE75DA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7B642D-41CB-5F46-A610-C4E60B8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256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2CDB8-5BFA-AC40-A864-C611C1D5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26A18A-BD87-844A-8D85-45C0A9EE3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CD5640-7E33-344F-B8AA-77A19DB8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189541-B067-8745-A241-860F777A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039C81-BBE0-1042-9948-3591D066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23E345-72A7-A042-8B90-700B0B62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35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72FCB6-516D-604E-91C1-3420DC07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4ED30-421B-4D43-BD7E-6CF93832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0B608-645E-0448-BF4B-F158FEDD4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907E-1711-DC4A-8C56-CF03CE422651}" type="datetimeFigureOut">
              <a:rPr lang="es-UY" smtClean="0"/>
              <a:t>13/5/20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78825-DE6D-4E42-95AE-C8FCB36F8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646CD-959E-8B46-B62B-1A105550C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675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swarchandt/phishing-website-detector#phishing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D8C2-5315-1A41-BD5D-BE3610685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Trabajo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257AF-6FF1-9340-ADA0-8B769D5D3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/>
              <a:t>Gastón Poznanski</a:t>
            </a:r>
          </a:p>
          <a:p>
            <a:r>
              <a:rPr lang="es-UY" dirty="0"/>
              <a:t>Fernando Wajl</a:t>
            </a:r>
          </a:p>
        </p:txBody>
      </p:sp>
    </p:spTree>
    <p:extLst>
      <p:ext uri="{BB962C8B-B14F-4D97-AF65-F5344CB8AC3E}">
        <p14:creationId xmlns:p14="http://schemas.microsoft.com/office/powerpoint/2010/main" val="285706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C3B1C-FFA6-A645-A469-6EEA534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KNN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8453C-236A-984A-B6FA-A578D541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Entrenamos con los valores por defecto variando solamente la cantidad de vecinos mas cercanos (K). </a:t>
            </a:r>
          </a:p>
          <a:p>
            <a:pPr marL="0" indent="0">
              <a:buNone/>
            </a:pPr>
            <a:r>
              <a:rPr lang="es-ES" dirty="0"/>
              <a:t>   Resultado: </a:t>
            </a:r>
            <a:endParaRPr lang="es-UY" dirty="0"/>
          </a:p>
          <a:p>
            <a:endParaRPr lang="es-UY" dirty="0"/>
          </a:p>
          <a:p>
            <a:r>
              <a:rPr lang="es-UY" dirty="0"/>
              <a:t>2. Buscamos la mejor configuración con GridSearchCV(</a:t>
            </a:r>
            <a:r>
              <a:rPr lang="en-US" dirty="0"/>
              <a:t>{'metric': '</a:t>
            </a:r>
            <a:r>
              <a:rPr lang="en-US" dirty="0" err="1"/>
              <a:t>manhattan</a:t>
            </a:r>
            <a:r>
              <a:rPr lang="en-US" dirty="0"/>
              <a:t>'</a:t>
            </a:r>
            <a:r>
              <a:rPr lang="es-UY" dirty="0">
                <a:effectLst/>
              </a:rPr>
              <a:t> </a:t>
            </a:r>
            <a:r>
              <a:rPr lang="en-US" dirty="0"/>
              <a:t>, '</a:t>
            </a:r>
            <a:r>
              <a:rPr lang="en-US" dirty="0" err="1"/>
              <a:t>n_neighbors</a:t>
            </a:r>
            <a:r>
              <a:rPr lang="en-US" dirty="0"/>
              <a:t>': 7, 'weights': 'distance’}</a:t>
            </a:r>
            <a:r>
              <a:rPr lang="es-UY" dirty="0">
                <a:effectLst/>
              </a:rPr>
              <a:t> </a:t>
            </a:r>
            <a:r>
              <a:rPr lang="es-UY" dirty="0"/>
              <a:t>), y entrenamos con dichos datos.</a:t>
            </a:r>
          </a:p>
          <a:p>
            <a:pPr marL="0" indent="0">
              <a:buNone/>
            </a:pPr>
            <a:r>
              <a:rPr lang="es-UY" dirty="0"/>
              <a:t>   Resultado: Train: 0.9907271288024426, Test: 0.9624604251469923</a:t>
            </a:r>
            <a:r>
              <a:rPr lang="es-UY" dirty="0">
                <a:effectLst/>
              </a:rPr>
              <a:t> </a:t>
            </a:r>
          </a:p>
          <a:p>
            <a:r>
              <a:rPr lang="es-UY" dirty="0"/>
              <a:t>Desventaja: muy ineficiente en memoria</a:t>
            </a:r>
            <a:r>
              <a:rPr lang="es-UY" dirty="0">
                <a:effectLst/>
              </a:rPr>
              <a:t> </a:t>
            </a:r>
            <a:endParaRPr lang="es-UY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A2002C2-52E4-8B47-8C3F-6C67EFE5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1962"/>
              </p:ext>
            </p:extLst>
          </p:nvPr>
        </p:nvGraphicFramePr>
        <p:xfrm>
          <a:off x="3401060" y="2706131"/>
          <a:ext cx="5389880" cy="88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3272746438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1109531343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1009967917"/>
                    </a:ext>
                  </a:extLst>
                </a:gridCol>
              </a:tblGrid>
              <a:tr h="124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K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Train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49324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0.9873346149496777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0.9615558570782451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942669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0.9752346488748163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0.9430122116689281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915674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5</a:t>
                      </a:r>
                      <a:endParaRPr lang="es-U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0.9646047721361529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0.937584803256445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068318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000">
                          <a:effectLst/>
                        </a:rPr>
                        <a:t>0.9590636661766369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 dirty="0">
                          <a:effectLst/>
                        </a:rPr>
                        <a:t>0.9380370872908186 </a:t>
                      </a: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U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31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BBDFB-DEFE-9E41-BC1B-BE298F1A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Objetivo</a:t>
            </a:r>
            <a:r>
              <a:rPr lang="es-UY" dirty="0"/>
              <a:t>: determinar si páginas web realizan phishing o 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49A53-73C4-A14C-ACEE-9C9305DE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Utilizamos dataset </a:t>
            </a:r>
            <a:r>
              <a:rPr lang="es-ES" dirty="0"/>
              <a:t>de </a:t>
            </a:r>
            <a:r>
              <a:rPr lang="es-ES" dirty="0" err="1"/>
              <a:t>kaggle</a:t>
            </a:r>
            <a:r>
              <a:rPr lang="es-ES" dirty="0"/>
              <a:t>: </a:t>
            </a:r>
            <a:r>
              <a:rPr lang="es-UY" u="sng" dirty="0">
                <a:hlinkClick r:id="rId2"/>
              </a:rPr>
              <a:t>https://www.kaggle.com/eswarchandt/phishing-website-detector#phishing.csv</a:t>
            </a:r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22194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76A1-D0C6-1844-A007-22DEA0B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Pre-procesamiento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091B2-32DF-FD41-A191-B391F7AB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Leer archivo .csv</a:t>
            </a:r>
          </a:p>
          <a:p>
            <a:r>
              <a:rPr lang="es-UY" dirty="0"/>
              <a:t>Imputamos valores nulos de las variables(no había)</a:t>
            </a:r>
          </a:p>
          <a:p>
            <a:r>
              <a:rPr lang="es-UY" dirty="0"/>
              <a:t>Separamos variables en data y target(X e y)</a:t>
            </a:r>
          </a:p>
          <a:p>
            <a:r>
              <a:rPr lang="es-UY" dirty="0"/>
              <a:t>Descartamos la variable Index</a:t>
            </a:r>
          </a:p>
          <a:p>
            <a:r>
              <a:rPr lang="es-UY" dirty="0"/>
              <a:t>Particionamos datos en train y test con Hold-out(80-20)</a:t>
            </a: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1142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24FA-C451-FD40-8B5C-3C827662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Clasificadores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65251-4724-864F-9009-E3287DDA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Árboles de decisión</a:t>
            </a:r>
          </a:p>
          <a:p>
            <a:r>
              <a:rPr lang="es-UY" dirty="0"/>
              <a:t>Random forest</a:t>
            </a:r>
          </a:p>
          <a:p>
            <a:r>
              <a:rPr lang="es-UY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8976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BBFA5-C29A-E544-9E65-11BC198D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Árboles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6190A-DE72-E441-AF82-A8DF1973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1. Entrenamos con valores por defecto del clasificador, solo variando entre gini y entropy(</a:t>
            </a:r>
            <a:r>
              <a:rPr lang="es-ES" dirty="0"/>
              <a:t>valores por defecto </a:t>
            </a:r>
            <a:r>
              <a:rPr lang="es-ES" dirty="0" err="1"/>
              <a:t>min_samples_split</a:t>
            </a:r>
            <a:r>
              <a:rPr lang="es-ES" dirty="0"/>
              <a:t>=2 y </a:t>
            </a:r>
            <a:r>
              <a:rPr lang="es-ES" dirty="0" err="1"/>
              <a:t>min_samples_leaf</a:t>
            </a:r>
            <a:r>
              <a:rPr lang="es-ES" dirty="0"/>
              <a:t>=1, árbol bastante complejo).</a:t>
            </a:r>
          </a:p>
          <a:p>
            <a:pPr marL="0" indent="0">
              <a:buNone/>
            </a:pPr>
            <a:r>
              <a:rPr lang="es-ES" dirty="0"/>
              <a:t>   Resultado: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 2. Utilizamos validación cruzada de 10 particiones. Resultados iguales a los valores por defecto(mismo problema con el árbol)</a:t>
            </a:r>
          </a:p>
          <a:p>
            <a:endParaRPr lang="es-UY" dirty="0"/>
          </a:p>
          <a:p>
            <a:endParaRPr lang="es-UY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7B50B3-4048-544E-BFDE-90A25FF80130}"/>
              </a:ext>
            </a:extLst>
          </p:cNvPr>
          <p:cNvSpPr txBox="1"/>
          <p:nvPr/>
        </p:nvSpPr>
        <p:spPr>
          <a:xfrm>
            <a:off x="6572250" y="1285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UY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28A08A0-2328-EB41-A904-9B464069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25016"/>
              </p:ext>
            </p:extLst>
          </p:nvPr>
        </p:nvGraphicFramePr>
        <p:xfrm>
          <a:off x="3401060" y="3200399"/>
          <a:ext cx="5389880" cy="1087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15">
                  <a:extLst>
                    <a:ext uri="{9D8B030D-6E8A-4147-A177-3AD203B41FA5}">
                      <a16:colId xmlns:a16="http://schemas.microsoft.com/office/drawing/2014/main" val="622545390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3982672188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3354929107"/>
                    </a:ext>
                  </a:extLst>
                </a:gridCol>
              </a:tblGrid>
              <a:tr h="3198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Gini (Cart)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Entropy (C4.5)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626029"/>
                  </a:ext>
                </a:extLst>
              </a:tr>
              <a:tr h="3837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Train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99.07271288024427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99.07271288024427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034443"/>
                  </a:ext>
                </a:extLst>
              </a:tr>
              <a:tr h="3837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96.11035730438715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96.20081411126186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67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4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6EAD5-0611-8B4D-922C-F24237B5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838"/>
            <a:ext cx="10515600" cy="5559125"/>
          </a:xfrm>
        </p:spPr>
        <p:txBody>
          <a:bodyPr/>
          <a:lstStyle/>
          <a:p>
            <a:r>
              <a:rPr lang="es-UY" dirty="0"/>
              <a:t>3. Para tener una solución más simple, debemos quitar las variables que no aportan mucha informácion, utilizando feature_selection.SelectFromModel. 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Luego de ejecutarlo</a:t>
            </a:r>
            <a:r>
              <a:rPr lang="es-UY" dirty="0"/>
              <a:t>(seleccionó 15 variables), entrenamos el árbol con</a:t>
            </a:r>
          </a:p>
          <a:p>
            <a:pPr marL="0" indent="0">
              <a:buNone/>
            </a:pPr>
            <a:r>
              <a:rPr lang="es-UY" dirty="0"/>
              <a:t>   la misma configuración anterior. 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Resultado</a:t>
            </a:r>
            <a:r>
              <a:rPr lang="es-UY" dirty="0"/>
              <a:t>s: Train: 98.49598552527424, Test: 95.61284486657621 </a:t>
            </a:r>
            <a:r>
              <a:rPr lang="es-UY" dirty="0">
                <a:effectLst/>
              </a:rPr>
              <a:t> </a:t>
            </a:r>
            <a:endParaRPr lang="es-UY" dirty="0"/>
          </a:p>
          <a:p>
            <a:pPr marL="0" indent="0">
              <a:buNone/>
            </a:pPr>
            <a:r>
              <a:rPr lang="es-UY" dirty="0"/>
              <a:t>   Baja el accuracy(train – 0,5767% y test: - 0,5879 %) pero disminuyen a</a:t>
            </a:r>
          </a:p>
          <a:p>
            <a:pPr marL="0" indent="0">
              <a:buNone/>
            </a:pPr>
            <a:r>
              <a:rPr lang="es-UY" dirty="0"/>
              <a:t>   la mitad la cantidad de variables utilizadas.</a:t>
            </a: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1432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6E3B4-EA34-C341-931F-EC7B9905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/>
          <a:lstStyle/>
          <a:p>
            <a:r>
              <a:rPr lang="es-UY" dirty="0"/>
              <a:t>4. Simplificamos el árbol aumentando los valores min_samples_split y min_samples_leaf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r>
              <a:rPr lang="es-UY" dirty="0"/>
              <a:t>   Resultados:</a:t>
            </a:r>
          </a:p>
          <a:p>
            <a:pPr marL="0" indent="0">
              <a:buNone/>
            </a:pPr>
            <a:r>
              <a:rPr lang="es-UY" dirty="0"/>
              <a:t>  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0685ADB-30D9-694A-9D3E-E3CA6A14E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96777"/>
              </p:ext>
            </p:extLst>
          </p:nvPr>
        </p:nvGraphicFramePr>
        <p:xfrm>
          <a:off x="3401060" y="2085975"/>
          <a:ext cx="6028691" cy="3228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9327">
                  <a:extLst>
                    <a:ext uri="{9D8B030D-6E8A-4147-A177-3AD203B41FA5}">
                      <a16:colId xmlns:a16="http://schemas.microsoft.com/office/drawing/2014/main" val="3571263935"/>
                    </a:ext>
                  </a:extLst>
                </a:gridCol>
                <a:gridCol w="2009327">
                  <a:extLst>
                    <a:ext uri="{9D8B030D-6E8A-4147-A177-3AD203B41FA5}">
                      <a16:colId xmlns:a16="http://schemas.microsoft.com/office/drawing/2014/main" val="2875216862"/>
                    </a:ext>
                  </a:extLst>
                </a:gridCol>
                <a:gridCol w="2010037">
                  <a:extLst>
                    <a:ext uri="{9D8B030D-6E8A-4147-A177-3AD203B41FA5}">
                      <a16:colId xmlns:a16="http://schemas.microsoft.com/office/drawing/2014/main" val="1353341579"/>
                    </a:ext>
                  </a:extLst>
                </a:gridCol>
              </a:tblGrid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Split/Leaf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Train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587763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2,2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97.65916544159222 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94.43690637720489 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4864"/>
                  </a:ext>
                </a:extLst>
              </a:tr>
              <a:tr h="517765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2,4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96. </a:t>
                      </a:r>
                      <a:r>
                        <a:rPr lang="es-UY" sz="1200">
                          <a:effectLst/>
                        </a:rPr>
                        <a:t>79972859889178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94. </a:t>
                      </a:r>
                      <a:r>
                        <a:rPr lang="es-UY" sz="1200">
                          <a:effectLst/>
                        </a:rPr>
                        <a:t>30122116689282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158451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5,1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97.9984168268687 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94.9796472184532 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289329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5,2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97.</a:t>
                      </a:r>
                      <a:r>
                        <a:rPr lang="es-UY" sz="1200">
                          <a:effectLst/>
                        </a:rPr>
                        <a:t>56869840551849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94. </a:t>
                      </a:r>
                      <a:r>
                        <a:rPr lang="es-UY" sz="1200">
                          <a:effectLst/>
                        </a:rPr>
                        <a:t>48213478064224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536345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5,4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96.79972859889178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94. </a:t>
                      </a:r>
                      <a:r>
                        <a:rPr lang="es-UY" sz="1200">
                          <a:effectLst/>
                        </a:rPr>
                        <a:t>34644957033017 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294587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10,1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97.2972972972973 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94.39167797376753 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172700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10,2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97.11636322514984 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94.39167797376753 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359572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10,4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96.70926156281806 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94.30122116689282 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88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39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74E48-7494-3743-B7F2-8F195420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DE94C-A34D-4B4A-9B69-30EC6157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1. Entrenamos con valores por defecto del clasificador, solo variando entre gini y entropy</a:t>
            </a:r>
            <a:r>
              <a:rPr lang="es-ES" dirty="0"/>
              <a:t> (</a:t>
            </a:r>
            <a:r>
              <a:rPr lang="es-ES" dirty="0" err="1"/>
              <a:t>cart</a:t>
            </a:r>
            <a:r>
              <a:rPr lang="es-ES" dirty="0"/>
              <a:t>/c4.5).</a:t>
            </a:r>
          </a:p>
          <a:p>
            <a:pPr marL="0" indent="0">
              <a:buNone/>
            </a:pPr>
            <a:r>
              <a:rPr lang="es-ES" dirty="0"/>
              <a:t>   Resultado: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UY" dirty="0"/>
              <a:t>   </a:t>
            </a:r>
          </a:p>
          <a:p>
            <a:pPr marL="0" indent="0">
              <a:buNone/>
            </a:pPr>
            <a:r>
              <a:rPr lang="es-UY" dirty="0"/>
              <a:t>   Rendimiento en test mejora un 0.7%, pero perdemos la</a:t>
            </a:r>
          </a:p>
          <a:p>
            <a:pPr marL="0" indent="0">
              <a:buNone/>
            </a:pPr>
            <a:r>
              <a:rPr lang="es-UY" dirty="0"/>
              <a:t>   interpretabilidad que nos dan los árboles de decisión, y tenemos </a:t>
            </a:r>
          </a:p>
          <a:p>
            <a:pPr marL="0" indent="0">
              <a:buNone/>
            </a:pPr>
            <a:r>
              <a:rPr lang="es-UY" dirty="0"/>
              <a:t>   una solución más compleja. Nos preguntamos: vale la pena?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E1CA659-0EDA-D247-B7ED-3EB0C6433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4634"/>
              </p:ext>
            </p:extLst>
          </p:nvPr>
        </p:nvGraphicFramePr>
        <p:xfrm>
          <a:off x="3401060" y="2886074"/>
          <a:ext cx="5389880" cy="1085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15">
                  <a:extLst>
                    <a:ext uri="{9D8B030D-6E8A-4147-A177-3AD203B41FA5}">
                      <a16:colId xmlns:a16="http://schemas.microsoft.com/office/drawing/2014/main" val="2641482276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760544666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338127188"/>
                    </a:ext>
                  </a:extLst>
                </a:gridCol>
              </a:tblGrid>
              <a:tr h="319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Gini (Cart)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Entropy (C4.5)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183467"/>
                  </a:ext>
                </a:extLst>
              </a:tr>
              <a:tr h="383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Train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99.07271288024427 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99.07271288024427 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927918"/>
                  </a:ext>
                </a:extLst>
              </a:tr>
              <a:tr h="383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96.8340117593849 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96.87924016282226 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95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0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04F2C-556D-A54D-AE9A-E2487933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>
            <a:normAutofit fontScale="92500" lnSpcReduction="10000"/>
          </a:bodyPr>
          <a:lstStyle/>
          <a:p>
            <a:r>
              <a:rPr lang="es-UY" dirty="0"/>
              <a:t>2. Buscamos su mejor configuración con gridSearchCV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Resultado: </a:t>
            </a:r>
            <a:r>
              <a:rPr lang="en-US" dirty="0"/>
              <a:t>{'criterion': 'entropy', '</a:t>
            </a:r>
            <a:r>
              <a:rPr lang="en-US" dirty="0" err="1"/>
              <a:t>max_depth</a:t>
            </a:r>
            <a:r>
              <a:rPr lang="en-US" dirty="0"/>
              <a:t>': None, '</a:t>
            </a:r>
            <a:r>
              <a:rPr lang="en-US" dirty="0" err="1"/>
              <a:t>max_features</a:t>
            </a:r>
            <a:r>
              <a:rPr lang="en-US" dirty="0"/>
              <a:t>’:</a:t>
            </a:r>
          </a:p>
          <a:p>
            <a:pPr marL="0" indent="0">
              <a:buNone/>
            </a:pPr>
            <a:r>
              <a:rPr lang="en-US" dirty="0"/>
              <a:t>   1, '</a:t>
            </a:r>
            <a:r>
              <a:rPr lang="en-US" dirty="0" err="1"/>
              <a:t>min_samples_split</a:t>
            </a:r>
            <a:r>
              <a:rPr lang="en-US" dirty="0"/>
              <a:t>': 2, '</a:t>
            </a:r>
            <a:r>
              <a:rPr lang="en-US" dirty="0" err="1"/>
              <a:t>n_estimators</a:t>
            </a:r>
            <a:r>
              <a:rPr lang="en-US" dirty="0"/>
              <a:t>' : 100}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r>
              <a:rPr lang="es-UY" dirty="0"/>
              <a:t>   Entrenamos el random forest con esos datos</a:t>
            </a:r>
          </a:p>
          <a:p>
            <a:pPr marL="0" indent="0">
              <a:buNone/>
            </a:pPr>
            <a:r>
              <a:rPr lang="es-UY" dirty="0"/>
              <a:t>   Resultado: Train: 99.07271288024427, Test: 96.92446856625962 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endParaRPr lang="es-UY" dirty="0">
              <a:effectLst/>
            </a:endParaRPr>
          </a:p>
          <a:p>
            <a:r>
              <a:rPr lang="es-UY" dirty="0"/>
              <a:t>3. Realizamos el proceso de selección de las variables más importantes(mismas variables que con SelectFromModel)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Entrenamos con las 15 variables seleccionadas y con </a:t>
            </a:r>
            <a:r>
              <a:rPr lang="es-UY" dirty="0"/>
              <a:t>los valores que </a:t>
            </a:r>
          </a:p>
          <a:p>
            <a:pPr marL="0" indent="0">
              <a:buNone/>
            </a:pPr>
            <a:r>
              <a:rPr lang="es-UY" dirty="0"/>
              <a:t>   arrojó gridSearchCV.</a:t>
            </a:r>
          </a:p>
          <a:p>
            <a:pPr marL="0" indent="0">
              <a:buNone/>
            </a:pPr>
            <a:r>
              <a:rPr lang="es-UY" dirty="0"/>
              <a:t>   Resultado: Train: 98.49598552527424(0,5767%</a:t>
            </a:r>
            <a:r>
              <a:rPr lang="es-UY" dirty="0">
                <a:effectLst/>
              </a:rPr>
              <a:t> menos de </a:t>
            </a:r>
          </a:p>
          <a:p>
            <a:pPr marL="0" indent="0">
              <a:buNone/>
            </a:pPr>
            <a:r>
              <a:rPr lang="es-UY" dirty="0"/>
              <a:t>   </a:t>
            </a:r>
            <a:r>
              <a:rPr lang="es-UY" dirty="0">
                <a:effectLst/>
              </a:rPr>
              <a:t>rendimiento que la configuración anterior</a:t>
            </a:r>
            <a:r>
              <a:rPr lang="es-UY" dirty="0"/>
              <a:t>), </a:t>
            </a:r>
          </a:p>
          <a:p>
            <a:pPr marL="0" indent="0">
              <a:buNone/>
            </a:pPr>
            <a:r>
              <a:rPr lang="es-UY" dirty="0"/>
              <a:t>   Test: 96.11035730438715 (0,8141% menos)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20076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599</Words>
  <Application>Microsoft Macintosh PowerPoint</Application>
  <PresentationFormat>Panorámica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Trabajo final</vt:lpstr>
      <vt:lpstr>Objetivo: determinar si páginas web realizan phishing o no</vt:lpstr>
      <vt:lpstr>Pre-procesamiento</vt:lpstr>
      <vt:lpstr>Clasificadores utilizados</vt:lpstr>
      <vt:lpstr>Árboles de decisión</vt:lpstr>
      <vt:lpstr>Presentación de PowerPoint</vt:lpstr>
      <vt:lpstr>Presentación de PowerPoint</vt:lpstr>
      <vt:lpstr>Random forest</vt:lpstr>
      <vt:lpstr>Presentación de PowerPoint</vt:lpstr>
      <vt:lpstr>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Agustín Poznanski Novogrebelsky</dc:creator>
  <cp:lastModifiedBy>Agustín Poznanski Novogrebelsky</cp:lastModifiedBy>
  <cp:revision>10</cp:revision>
  <dcterms:created xsi:type="dcterms:W3CDTF">2020-05-12T23:49:18Z</dcterms:created>
  <dcterms:modified xsi:type="dcterms:W3CDTF">2020-05-14T00:31:02Z</dcterms:modified>
</cp:coreProperties>
</file>