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285" r:id="rId3"/>
    <p:sldId id="290" r:id="rId4"/>
    <p:sldId id="264" r:id="rId5"/>
    <p:sldId id="265" r:id="rId6"/>
    <p:sldId id="261" r:id="rId7"/>
    <p:sldId id="267" r:id="rId8"/>
    <p:sldId id="268" r:id="rId9"/>
    <p:sldId id="286" r:id="rId10"/>
    <p:sldId id="262" r:id="rId11"/>
    <p:sldId id="269" r:id="rId12"/>
    <p:sldId id="287" r:id="rId13"/>
    <p:sldId id="271" r:id="rId14"/>
    <p:sldId id="288" r:id="rId15"/>
    <p:sldId id="272" r:id="rId16"/>
    <p:sldId id="289" r:id="rId17"/>
    <p:sldId id="277" r:id="rId18"/>
    <p:sldId id="279" r:id="rId19"/>
    <p:sldId id="278" r:id="rId20"/>
    <p:sldId id="281" r:id="rId21"/>
    <p:sldId id="284" r:id="rId22"/>
    <p:sldId id="283" r:id="rId2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2AE89-B931-690B-56AD-8A82C768224D}" v="17" dt="2024-06-27T21:16:27.987"/>
    <p1510:client id="{1F435F64-8BA8-CEE6-6DE9-7FC290031267}" v="17" dt="2024-06-27T21:14:05.940"/>
    <p1510:client id="{E16521BB-3545-FEA2-31E1-A3F8D7D87189}" v="691" dt="2024-06-27T20:51:13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33" d="100"/>
          <a:sy n="33" d="100"/>
        </p:scale>
        <p:origin x="2472" y="5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27/06/2024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27/06/2024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27/06/2024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" TargetMode="External"/><Relationship Id="rId2" Type="http://schemas.openxmlformats.org/officeDocument/2006/relationships/hyperlink" Target="https://www.w3schools.com/css/" TargetMode="Externa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hyperlink" Target="mailto:git@github.com:Fernandodesousafernandes/EBOOK---BOOTCAMP-DIO-SANTANDER-2024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CAPA">
            <a:extLst>
              <a:ext uri="{FF2B5EF4-FFF2-40B4-BE49-F238E27FC236}">
                <a16:creationId xmlns:a16="http://schemas.microsoft.com/office/drawing/2014/main" id="{37B0524B-3D93-0DB0-4816-D121B419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5281"/>
            <a:ext cx="9601200" cy="7200900"/>
          </a:xfrm>
          <a:prstGeom prst="rect">
            <a:avLst/>
          </a:prstGeom>
        </p:spPr>
      </p:pic>
      <p:sp>
        <p:nvSpPr>
          <p:cNvPr id="14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0" y="2446960"/>
            <a:ext cx="9601200" cy="830997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logo_css" descr="Ícone&#10;&#10;Descrição gerada automaticamente">
            <a:extLst>
              <a:ext uri="{FF2B5EF4-FFF2-40B4-BE49-F238E27FC236}">
                <a16:creationId xmlns:a16="http://schemas.microsoft.com/office/drawing/2014/main" id="{EA26D580-CAFF-82C8-5A63-D0CFDDFA66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6" b="14586"/>
          <a:stretch/>
        </p:blipFill>
        <p:spPr>
          <a:xfrm>
            <a:off x="1838231" y="6907708"/>
            <a:ext cx="5924736" cy="333545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7405FB1-0AFE-DF6D-4838-8755D3F2C988}"/>
              </a:ext>
            </a:extLst>
          </p:cNvPr>
          <p:cNvSpPr txBox="1"/>
          <p:nvPr/>
        </p:nvSpPr>
        <p:spPr>
          <a:xfrm>
            <a:off x="257299" y="257260"/>
            <a:ext cx="9102722" cy="1938992"/>
          </a:xfrm>
          <a:prstGeom prst="rect">
            <a:avLst/>
          </a:prstGeom>
          <a:noFill/>
          <a:effectLst>
            <a:glow rad="10922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/>
                <a:ea typeface="+mn-lt"/>
                <a:cs typeface="+mn-lt"/>
              </a:rPr>
              <a:t>Desvendando o Universo do CSS e HTML</a:t>
            </a:r>
            <a:endParaRPr lang="pt-BR" sz="6000" dirty="0">
              <a:solidFill>
                <a:schemeClr val="bg1"/>
              </a:solidFill>
              <a:latin typeface="8BIT WONDER"/>
              <a:ea typeface="+mn-lt"/>
              <a:cs typeface="+mn-lt"/>
            </a:endParaRPr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460891" y="2446960"/>
            <a:ext cx="959659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Impact"/>
                <a:ea typeface="+mn-lt"/>
                <a:cs typeface="+mn-lt"/>
              </a:rPr>
              <a:t>Guia Prático e Fácil para Iniciantes</a:t>
            </a:r>
            <a:endParaRPr lang="pt-BR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1832642" y="11767131"/>
            <a:ext cx="5642187" cy="535163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2389719" y="11767133"/>
            <a:ext cx="608578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800" dirty="0">
                <a:solidFill>
                  <a:srgbClr val="0D0A27"/>
                </a:solidFill>
                <a:latin typeface="Impact"/>
              </a:rPr>
              <a:t>FERNANDO DE SOUSA FERNANDES</a:t>
            </a:r>
            <a:endParaRPr lang="pt-BR" sz="2800">
              <a:solidFill>
                <a:srgbClr val="0D0A27"/>
              </a:solidFill>
              <a:latin typeface="Impact" panose="020B0806030902050204" pitchFamily="34" charset="0"/>
            </a:endParaRPr>
          </a:p>
        </p:txBody>
      </p:sp>
      <p:sp>
        <p:nvSpPr>
          <p:cNvPr id="15" name="subtitulo_componente">
            <a:extLst>
              <a:ext uri="{FF2B5EF4-FFF2-40B4-BE49-F238E27FC236}">
                <a16:creationId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250420" y="10728489"/>
            <a:ext cx="910036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+mj-lt"/>
              </a:rPr>
              <a:t>Aprenda CSS e HTML de modo fácil</a:t>
            </a:r>
            <a:endParaRPr lang="pt-BR" sz="3200" dirty="0" err="1">
              <a:solidFill>
                <a:schemeClr val="bg1"/>
              </a:solidFill>
              <a:latin typeface="+mj-lt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  <a:ea typeface="+mn-lt"/>
                <a:cs typeface="+mn-lt"/>
              </a:rPr>
              <a:t>Modelos de Caixa e Layout em CSS</a:t>
            </a:r>
            <a:endParaRPr lang="pt-BR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ED5FF5DA-5CF2-1E22-3C5B-B6117E87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CSS e HTML - FERNANDO DE SOUSA FERNANDES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CFFF15F9-9106-7134-AA2D-FD2E7ED9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5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Todo elemento HTML possui um modelo de caixa que inclui conteúdo, preenchimento, borda e margem.</a:t>
            </a:r>
            <a:endParaRPr lang="pt-BR" dirty="0">
              <a:ea typeface="+mn-lt"/>
              <a:cs typeface="+mn-lt"/>
            </a:endParaRPr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/>
          </a:p>
          <a:p>
            <a:pPr algn="ctr"/>
            <a:endParaRPr lang="pt-BR" sz="2400" dirty="0">
              <a:ea typeface="Calibri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820399" y="777781"/>
            <a:ext cx="84893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  <a:ea typeface="+mn-lt"/>
                <a:cs typeface="+mn-lt"/>
              </a:rPr>
              <a:t>Modelo de Caixa Básico</a:t>
            </a:r>
            <a:endParaRPr lang="pt-BR" dirty="0">
              <a:latin typeface="Impact"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A95D5724-24DA-ADC3-C379-B601C7A5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9" y="5329404"/>
            <a:ext cx="5203882" cy="4384548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6565A60-9FB1-1F97-0762-8DE359BB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>
                <a:ea typeface="Calibri"/>
                <a:cs typeface="Calibri"/>
              </a:rPr>
              <a:t>CSS e HTML - FERNANDO DE SOUSA FERNANDES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id="{48CEEBD9-BF75-49F8-2AA7-2B759F4CF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4" b="5984"/>
          <a:stretch/>
        </p:blipFill>
        <p:spPr>
          <a:xfrm>
            <a:off x="3535992" y="9979522"/>
            <a:ext cx="2529215" cy="164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47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O modelo de caixa flexível (</a:t>
            </a:r>
            <a:r>
              <a:rPr lang="pt-BR" sz="2400" dirty="0">
                <a:latin typeface="Consolas"/>
                <a:ea typeface="+mn-lt"/>
                <a:cs typeface="+mn-lt"/>
              </a:rPr>
              <a:t>box-</a:t>
            </a:r>
            <a:r>
              <a:rPr lang="pt-BR" sz="2400" dirty="0" err="1">
                <a:latin typeface="Consolas"/>
                <a:ea typeface="+mn-lt"/>
                <a:cs typeface="+mn-lt"/>
              </a:rPr>
              <a:t>sizing</a:t>
            </a:r>
            <a:r>
              <a:rPr lang="pt-BR" sz="2400" dirty="0">
                <a:ea typeface="+mn-lt"/>
                <a:cs typeface="+mn-lt"/>
              </a:rPr>
              <a:t>) permite controlar como as dimensões totais do elemento são calculadas.</a:t>
            </a:r>
            <a:endParaRPr lang="pt-BR">
              <a:ea typeface="+mn-lt"/>
              <a:cs typeface="+mn-lt"/>
            </a:endParaRPr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>
              <a:ea typeface="+mn-lt"/>
              <a:cs typeface="+mn-lt"/>
            </a:endParaRPr>
          </a:p>
          <a:p>
            <a:pPr algn="ctr"/>
            <a:endParaRPr lang="pt-BR" sz="2400" dirty="0">
              <a:ea typeface="Calibri"/>
              <a:cs typeface="Calibri"/>
            </a:endParaRPr>
          </a:p>
          <a:p>
            <a:pPr algn="ctr"/>
            <a:endParaRPr lang="pt-BR" sz="2400" dirty="0">
              <a:ea typeface="Calibri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820399" y="777781"/>
            <a:ext cx="84893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  <a:ea typeface="+mn-lt"/>
                <a:cs typeface="+mn-lt"/>
              </a:rPr>
              <a:t>Modelo de Caixa Flexível</a:t>
            </a:r>
            <a:endParaRPr lang="pt-BR" dirty="0">
              <a:latin typeface="Impact"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A95D5724-24DA-ADC3-C379-B601C7A5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840" y="5329404"/>
            <a:ext cx="4282665" cy="4223184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6565A60-9FB1-1F97-0762-8DE359BB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>
                <a:ea typeface="Calibri"/>
                <a:cs typeface="Calibri"/>
              </a:rPr>
              <a:t>CSS e HTML - FERNANDO DE SOUSA FERNANDES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id="{48CEEBD9-BF75-49F8-2AA7-2B759F4CF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4" b="5984"/>
          <a:stretch/>
        </p:blipFill>
        <p:spPr>
          <a:xfrm>
            <a:off x="3535992" y="9845052"/>
            <a:ext cx="2502321" cy="20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2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  <a:ea typeface="+mn-lt"/>
                <a:cs typeface="+mn-lt"/>
              </a:rPr>
              <a:t>Responsividade e Media Queries</a:t>
            </a:r>
            <a:endParaRPr lang="pt-BR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5CF477FF-E9CE-427E-324B-E4F18DF0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CSS e HTML - FERNANDO DE SOUSA FERNANDES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26FB245-ED35-8115-4128-B27CC5C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37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As media queries permitem aplicar estilos específicos com base nas características do dispositivo, como tamanho da tela.</a:t>
            </a:r>
            <a:endParaRPr lang="pt-BR">
              <a:ea typeface="+mn-lt"/>
              <a:cs typeface="+mn-lt"/>
            </a:endParaRPr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>
              <a:ea typeface="+mn-lt"/>
              <a:cs typeface="+mn-lt"/>
            </a:endParaRPr>
          </a:p>
          <a:p>
            <a:pPr algn="ctr"/>
            <a:endParaRPr lang="pt-BR" sz="2400" b="1" dirty="0">
              <a:ea typeface="+mn-lt"/>
              <a:cs typeface="+mn-lt"/>
            </a:endParaRPr>
          </a:p>
          <a:p>
            <a:pPr algn="ctr"/>
            <a:endParaRPr lang="pt-BR" sz="2400" dirty="0">
              <a:ea typeface="+mn-lt"/>
              <a:cs typeface="+mn-lt"/>
            </a:endParaRPr>
          </a:p>
          <a:p>
            <a:pPr algn="ctr"/>
            <a:endParaRPr lang="pt-BR" sz="2400" dirty="0">
              <a:ea typeface="Calibri"/>
              <a:cs typeface="Calibri"/>
            </a:endParaRPr>
          </a:p>
          <a:p>
            <a:pPr algn="ctr"/>
            <a:endParaRPr lang="pt-BR" sz="2400" dirty="0">
              <a:ea typeface="Calibri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448799" y="858463"/>
            <a:ext cx="848934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  <a:ea typeface="+mn-lt"/>
                <a:cs typeface="+mn-lt"/>
              </a:rPr>
              <a:t>Media Queries para Dispositivos Móveis</a:t>
            </a:r>
            <a:endParaRPr lang="pt-BR" dirty="0">
              <a:latin typeface="Impact"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A95D5724-24DA-ADC3-C379-B601C7A5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58" y="5829752"/>
            <a:ext cx="4363347" cy="2550135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6565A60-9FB1-1F97-0762-8DE359BB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>
                <a:ea typeface="Calibri"/>
                <a:cs typeface="Calibri"/>
              </a:rPr>
              <a:t>CSS e HTML - FERNANDO DE SOUSA FERNANDES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id="{48CEEBD9-BF75-49F8-2AA7-2B759F4CF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4" b="5984"/>
          <a:stretch/>
        </p:blipFill>
        <p:spPr>
          <a:xfrm>
            <a:off x="3535992" y="9845052"/>
            <a:ext cx="2502321" cy="20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2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  <a:ea typeface="+mn-lt"/>
                <a:cs typeface="+mn-lt"/>
              </a:rPr>
              <a:t>Formatação de Texto e Tipografia</a:t>
            </a:r>
            <a:endParaRPr lang="pt-BR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BDF64E93-9F72-3B13-FC04-1CF9FAD8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CSS e HTML - FERNANDO DE SOUSA FERNANDES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0F6146A-7175-FD15-9D6E-9F3335CC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556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A formatação de texto em CSS inclui propriedades como fonte, tamanho, cor e espaçamento entre linhas.</a:t>
            </a:r>
            <a:endParaRPr lang="pt-BR" dirty="0">
              <a:ea typeface="+mn-lt"/>
              <a:cs typeface="+mn-lt"/>
            </a:endParaRPr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>
              <a:ea typeface="+mn-lt"/>
              <a:cs typeface="+mn-lt"/>
            </a:endParaRPr>
          </a:p>
          <a:p>
            <a:pPr algn="ctr"/>
            <a:endParaRPr lang="pt-BR" sz="2400" b="1" dirty="0">
              <a:ea typeface="+mn-lt"/>
              <a:cs typeface="+mn-lt"/>
            </a:endParaRPr>
          </a:p>
          <a:p>
            <a:pPr algn="ctr"/>
            <a:endParaRPr lang="pt-BR" sz="2400" dirty="0">
              <a:ea typeface="+mn-lt"/>
              <a:cs typeface="+mn-lt"/>
            </a:endParaRPr>
          </a:p>
          <a:p>
            <a:pPr algn="ctr"/>
            <a:endParaRPr lang="pt-BR" sz="2400" dirty="0">
              <a:ea typeface="Calibri"/>
              <a:cs typeface="Calibri"/>
            </a:endParaRPr>
          </a:p>
          <a:p>
            <a:pPr algn="ctr"/>
            <a:endParaRPr lang="pt-BR" sz="2400" dirty="0">
              <a:ea typeface="Calibri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174941" y="777781"/>
            <a:ext cx="913479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  <a:ea typeface="+mn-lt"/>
                <a:cs typeface="+mn-lt"/>
              </a:rPr>
              <a:t>Formatação de Texto e Tipografia</a:t>
            </a:r>
            <a:endParaRPr lang="pt-BR" dirty="0">
              <a:latin typeface="Impact"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A95D5724-24DA-ADC3-C379-B601C7A5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58" y="5861701"/>
            <a:ext cx="4363347" cy="2486237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6565A60-9FB1-1F97-0762-8DE359BB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>
                <a:ea typeface="Calibri"/>
                <a:cs typeface="Calibri"/>
              </a:rPr>
              <a:t>CSS e HTML - FERNANDO DE SOUSA FERNANDES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16</a:t>
            </a:fld>
            <a:endParaRPr lang="pt-BR"/>
          </a:p>
        </p:txBody>
      </p:sp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id="{48CEEBD9-BF75-49F8-2AA7-2B759F4CF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4" b="5984"/>
          <a:stretch/>
        </p:blipFill>
        <p:spPr>
          <a:xfrm>
            <a:off x="3535992" y="9845052"/>
            <a:ext cx="2502321" cy="20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79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  <a:ea typeface="+mn-lt"/>
                <a:cs typeface="+mn-lt"/>
              </a:rPr>
              <a:t>Integração de CSS com HTML</a:t>
            </a:r>
            <a:endParaRPr lang="pt-BR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EB9DBB56-D673-BFF1-D219-8798ED46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CSS e HTML - FERNANDO DE SOUSA FERNANDES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981968B5-ADB4-7523-F4E9-54DB02B7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83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É possível separar o código CSS em um arquivo externo e vinculá-lo ao documento HTML para uma melhor organização.</a:t>
            </a:r>
            <a:endParaRPr lang="pt-BR" dirty="0"/>
          </a:p>
          <a:p>
            <a:pPr algn="ctr"/>
            <a:r>
              <a:rPr lang="pt-BR" sz="2400" dirty="0">
                <a:ea typeface="+mn-lt"/>
                <a:cs typeface="+mn-lt"/>
              </a:rPr>
              <a:t>Exemplo (arquivo </a:t>
            </a:r>
            <a:r>
              <a:rPr lang="pt-BR" sz="2400" dirty="0">
                <a:latin typeface="Consolas"/>
              </a:rPr>
              <a:t>estilos.css</a:t>
            </a:r>
            <a:r>
              <a:rPr lang="pt-BR" sz="2400" dirty="0">
                <a:ea typeface="+mn-lt"/>
                <a:cs typeface="+mn-lt"/>
              </a:rPr>
              <a:t>):</a:t>
            </a:r>
            <a:endParaRPr lang="pt-BR" dirty="0"/>
          </a:p>
          <a:p>
            <a:pPr algn="ctr"/>
            <a:endParaRPr lang="pt-BR" sz="2400" dirty="0">
              <a:ea typeface="Calibri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77778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  <a:ea typeface="+mn-lt"/>
                <a:cs typeface="+mn-lt"/>
              </a:rPr>
              <a:t>Integrando CSS Externo</a:t>
            </a:r>
            <a:endParaRPr lang="pt-BR" dirty="0">
              <a:latin typeface="Impac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FB6260-AABE-15DB-6F26-5599A27F5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8" y="6059014"/>
            <a:ext cx="9275046" cy="2158410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2A3A121B-C21A-B258-DBB8-7B677BDC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CSS e HTML - FERNANDO DE SOUSA FERNANDES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6B5828F-4648-B570-E408-7CDFB1A4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18</a:t>
            </a:fld>
            <a:endParaRPr lang="pt-BR"/>
          </a:p>
        </p:txBody>
      </p:sp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id="{B63594D7-68CF-29FC-A0D9-3B7E8A5A1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4" b="5984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8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  <a:ea typeface="+mn-lt"/>
                <a:cs typeface="+mn-lt"/>
              </a:rPr>
              <a:t>Conclusão</a:t>
            </a:r>
            <a:endParaRPr lang="pt-BR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07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CSS e HTML - FERNANDO DE SOUSA FERNANDES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56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999059"/>
            <a:ext cx="7816645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Bem-vindo ao </a:t>
            </a:r>
            <a:r>
              <a:rPr lang="pt-BR" sz="2400" dirty="0" err="1">
                <a:ea typeface="+mn-lt"/>
                <a:cs typeface="+mn-lt"/>
              </a:rPr>
              <a:t>eBook</a:t>
            </a:r>
            <a:r>
              <a:rPr lang="pt-BR" sz="2400" dirty="0">
                <a:ea typeface="+mn-lt"/>
                <a:cs typeface="+mn-lt"/>
              </a:rPr>
              <a:t> "Dominando CSS e HTML: Fundamentos para Construção de Websites". Neste guia, vamos explorar os principais conceitos de CSS (</a:t>
            </a:r>
            <a:r>
              <a:rPr lang="pt-BR" sz="2400" dirty="0" err="1">
                <a:ea typeface="+mn-lt"/>
                <a:cs typeface="+mn-lt"/>
              </a:rPr>
              <a:t>Cascading</a:t>
            </a:r>
            <a:r>
              <a:rPr lang="pt-BR" sz="2400" dirty="0">
                <a:ea typeface="+mn-lt"/>
                <a:cs typeface="+mn-lt"/>
              </a:rPr>
              <a:t> </a:t>
            </a:r>
            <a:r>
              <a:rPr lang="pt-BR" sz="2400" dirty="0" err="1">
                <a:ea typeface="+mn-lt"/>
                <a:cs typeface="+mn-lt"/>
              </a:rPr>
              <a:t>Style</a:t>
            </a:r>
            <a:r>
              <a:rPr lang="pt-BR" sz="2400" dirty="0">
                <a:ea typeface="+mn-lt"/>
                <a:cs typeface="+mn-lt"/>
              </a:rPr>
              <a:t> </a:t>
            </a:r>
            <a:r>
              <a:rPr lang="pt-BR" sz="2400" dirty="0" err="1">
                <a:ea typeface="+mn-lt"/>
                <a:cs typeface="+mn-lt"/>
              </a:rPr>
              <a:t>Sheets</a:t>
            </a:r>
            <a:r>
              <a:rPr lang="pt-BR" sz="2400" dirty="0">
                <a:ea typeface="+mn-lt"/>
                <a:cs typeface="+mn-lt"/>
              </a:rPr>
              <a:t>) e HTML (Hypertext Markup </a:t>
            </a:r>
            <a:r>
              <a:rPr lang="pt-BR" sz="2400" dirty="0" err="1">
                <a:ea typeface="+mn-lt"/>
                <a:cs typeface="+mn-lt"/>
              </a:rPr>
              <a:t>Language</a:t>
            </a:r>
            <a:r>
              <a:rPr lang="pt-BR" sz="2400" dirty="0">
                <a:ea typeface="+mn-lt"/>
                <a:cs typeface="+mn-lt"/>
              </a:rPr>
              <a:t>) de maneira simples e prática. Você aprenderá como utilizar essas linguagens para criar páginas web visualmente atraentes e funcionais. Prepare-se para dominar os seletores CSS essenciais, entender os modelos de caixa e layout, aplicar responsividade com media queries e muito mais!</a:t>
            </a:r>
            <a:endParaRPr lang="pt-BR" dirty="0"/>
          </a:p>
          <a:p>
            <a:pPr algn="ctr"/>
            <a:endParaRPr lang="pt-BR" sz="2400" dirty="0">
              <a:ea typeface="Calibri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080135" y="77778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3"/>
            <a:r>
              <a:rPr lang="pt-BR" sz="4000" dirty="0">
                <a:latin typeface="Impact"/>
                <a:ea typeface="+mn-lt"/>
                <a:cs typeface="+mn-lt"/>
              </a:rPr>
              <a:t>Introdução</a:t>
            </a:r>
            <a:endParaRPr lang="pt-BR" dirty="0">
              <a:latin typeface="Impact"/>
            </a:endParaRPr>
          </a:p>
        </p:txBody>
      </p:sp>
      <p:pic>
        <p:nvPicPr>
          <p:cNvPr id="6" name="logo_css" descr="Ícone&#10;&#10;Descrição gerada automaticamente">
            <a:extLst>
              <a:ext uri="{FF2B5EF4-FFF2-40B4-BE49-F238E27FC236}">
                <a16:creationId xmlns:a16="http://schemas.microsoft.com/office/drawing/2014/main" id="{A2D9A93F-3803-E8E7-32AC-1BF775A02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47" t="-5085" r="-918" b="2542"/>
          <a:stretch/>
        </p:blipFill>
        <p:spPr>
          <a:xfrm>
            <a:off x="3361990" y="10330875"/>
            <a:ext cx="2862551" cy="1521689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250" dirty="0">
                <a:ea typeface="Calibri"/>
                <a:cs typeface="Calibri"/>
              </a:rPr>
              <a:t>CSS e HTML - FERNANDO DE SOUSA FERNANDES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461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Com estes conceitos básicos de CSS e HTML, você está pronto para começar a criar páginas web visualmente atraentes e responsivas. Este </a:t>
            </a:r>
            <a:r>
              <a:rPr lang="pt-BR" sz="2400" dirty="0" err="1">
                <a:ea typeface="+mn-lt"/>
                <a:cs typeface="+mn-lt"/>
              </a:rPr>
              <a:t>eBook</a:t>
            </a:r>
            <a:r>
              <a:rPr lang="pt-BR" sz="2400" dirty="0">
                <a:ea typeface="+mn-lt"/>
                <a:cs typeface="+mn-lt"/>
              </a:rPr>
              <a:t> proporciona uma base sólida para explorar mais a fundo as capacidades dessas linguagens na construção de sites modernos.</a:t>
            </a:r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655992" y="77778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  <a:ea typeface="+mn-lt"/>
                <a:cs typeface="+mn-lt"/>
              </a:rPr>
              <a:t>Conclusão</a:t>
            </a:r>
            <a:endParaRPr lang="pt-BR" dirty="0">
              <a:latin typeface="Impact"/>
            </a:endParaRP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BC0444D3-0EC5-B6BF-457E-594432B0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CSS e HTML - FERNANDO DE SOUSA FERNANDES</a:t>
            </a:r>
            <a:endParaRPr lang="pt-BR" dirty="0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9E86645D-D9EC-62F8-F1F2-F53A1EDE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20</a:t>
            </a:fld>
            <a:endParaRPr lang="pt-BR"/>
          </a:p>
        </p:txBody>
      </p:sp>
      <p:pic>
        <p:nvPicPr>
          <p:cNvPr id="15" name="logo_css" descr="Ícone&#10;&#10;Descrição gerada automaticamente">
            <a:extLst>
              <a:ext uri="{FF2B5EF4-FFF2-40B4-BE49-F238E27FC236}">
                <a16:creationId xmlns:a16="http://schemas.microsoft.com/office/drawing/2014/main" id="{38061373-C656-18C8-69A7-A18A642525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4" b="5984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1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972959" y="6388320"/>
            <a:ext cx="789732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Impact"/>
                <a:ea typeface="+mn-lt"/>
                <a:cs typeface="+mn-lt"/>
              </a:rPr>
              <a:t>Recursos Adicionais</a:t>
            </a:r>
            <a:endParaRPr lang="pt-BR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CSS e HTML - FERNANDO DE SOUSA FERNANDES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993076" y="518605"/>
            <a:ext cx="7816645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Para mais informações e aprofundamento nos conceitos abordados, recomenda-se consultar:</a:t>
            </a:r>
            <a:endParaRPr lang="pt-BR" dirty="0"/>
          </a:p>
          <a:p>
            <a:pPr marL="285750" indent="-285750" algn="ctr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W3Schools (</a:t>
            </a:r>
            <a:r>
              <a:rPr lang="pt-BR" sz="2400" dirty="0">
                <a:ea typeface="+mn-lt"/>
                <a:cs typeface="+mn-lt"/>
                <a:hlinkClick r:id="rId2"/>
              </a:rPr>
              <a:t>https://www.w3schools.com/css/</a:t>
            </a:r>
            <a:r>
              <a:rPr lang="pt-BR" sz="2400" dirty="0">
                <a:ea typeface="+mn-lt"/>
                <a:cs typeface="+mn-lt"/>
              </a:rPr>
              <a:t>)</a:t>
            </a:r>
            <a:endParaRPr lang="pt-BR" dirty="0"/>
          </a:p>
          <a:p>
            <a:pPr marL="285750" indent="-285750" algn="ctr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MDN Web </a:t>
            </a:r>
            <a:r>
              <a:rPr lang="pt-BR" sz="2400" dirty="0" err="1">
                <a:ea typeface="+mn-lt"/>
                <a:cs typeface="+mn-lt"/>
              </a:rPr>
              <a:t>Docs</a:t>
            </a:r>
            <a:r>
              <a:rPr lang="pt-BR" sz="2400" dirty="0">
                <a:ea typeface="+mn-lt"/>
                <a:cs typeface="+mn-lt"/>
              </a:rPr>
              <a:t> (</a:t>
            </a:r>
            <a:r>
              <a:rPr lang="pt-BR" sz="2400" dirty="0">
                <a:ea typeface="+mn-lt"/>
                <a:cs typeface="+mn-lt"/>
                <a:hlinkClick r:id="rId3"/>
              </a:rPr>
              <a:t>https://developer.mozilla.org/en-US/docs/Web/CSS</a:t>
            </a:r>
            <a:r>
              <a:rPr lang="pt-BR" sz="2400" dirty="0">
                <a:ea typeface="+mn-lt"/>
                <a:cs typeface="+mn-lt"/>
              </a:rPr>
              <a:t>)</a:t>
            </a:r>
            <a:endParaRPr lang="pt-BR" dirty="0"/>
          </a:p>
          <a:p>
            <a:pPr algn="ctr"/>
            <a:r>
              <a:rPr lang="pt-BR" sz="2400" dirty="0">
                <a:ea typeface="+mn-lt"/>
                <a:cs typeface="+mn-lt"/>
              </a:rPr>
              <a:t>Este </a:t>
            </a:r>
            <a:r>
              <a:rPr lang="pt-BR" sz="2400" dirty="0" err="1">
                <a:ea typeface="+mn-lt"/>
                <a:cs typeface="+mn-lt"/>
              </a:rPr>
              <a:t>eBook</a:t>
            </a:r>
            <a:r>
              <a:rPr lang="pt-BR" sz="2400" dirty="0">
                <a:ea typeface="+mn-lt"/>
                <a:cs typeface="+mn-lt"/>
              </a:rPr>
              <a:t> foi desenvolvido para iniciantes e entusiastas que desejam aprender CSS e HTML de maneira prática e eficiente, em um formato acessível que abrange todos os conceitos essenciais</a:t>
            </a:r>
            <a:endParaRPr lang="pt-BR" dirty="0"/>
          </a:p>
          <a:p>
            <a:pPr algn="ctr"/>
            <a:endParaRPr lang="pt-BR" sz="2400" dirty="0">
              <a:ea typeface="Calibri"/>
              <a:cs typeface="Calibri"/>
            </a:endParaRP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B80E3D0-EEFE-5ED5-3B8A-29C7805C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CSS e HTML - FERNANDO DE SOUSA FERNANDES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22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978344" y="7097501"/>
            <a:ext cx="7455364" cy="32551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alibri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git@github.com:Fernandodesousafernandes/EBOOK---BOOTCAMP-DIO-SANTANDER-2024.git</a:t>
            </a:r>
            <a:br>
              <a:rPr lang="pt-BR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</a:br>
            <a:br>
              <a:rPr lang="pt-BR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</a:br>
            <a:br>
              <a:rPr lang="pt-BR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</a:br>
            <a:r>
              <a:rPr lang="pt-BR" dirty="0">
                <a:solidFill>
                  <a:schemeClr val="tx1"/>
                </a:solidFill>
                <a:ea typeface="+mn-lt"/>
                <a:cs typeface="+mn-lt"/>
              </a:rPr>
              <a:t>https://github.com/Fernandodesousafernandes/EBOOK---BOOTCAMP-DIO-SANTANDER-2024.git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570" y="4303489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999059"/>
            <a:ext cx="7816645" cy="60016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Capítulo 1: Introdução ao CSS e HTML</a:t>
            </a:r>
            <a:endParaRPr lang="pt-BR" dirty="0">
              <a:ea typeface="+mn-lt"/>
              <a:cs typeface="+mn-lt"/>
            </a:endParaRPr>
          </a:p>
          <a:p>
            <a:pPr marL="285750" indent="-285750" algn="ctr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Capítulo 2: Seletores CSS Essenciais</a:t>
            </a:r>
            <a:endParaRPr lang="pt-BR" dirty="0"/>
          </a:p>
          <a:p>
            <a:pPr marL="742950" lvl="1" indent="-285750" algn="ctr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Seletores de Elemento</a:t>
            </a:r>
            <a:endParaRPr lang="pt-BR" dirty="0"/>
          </a:p>
          <a:p>
            <a:pPr marL="742950" lvl="1" indent="-285750" algn="ctr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Seletores de Classe</a:t>
            </a:r>
            <a:endParaRPr lang="pt-BR" dirty="0"/>
          </a:p>
          <a:p>
            <a:pPr marL="742950" lvl="1" indent="-285750" algn="ctr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Seletores de ID</a:t>
            </a:r>
            <a:endParaRPr lang="pt-BR" dirty="0"/>
          </a:p>
          <a:p>
            <a:pPr marL="285750" indent="-285750" algn="ctr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Capítulo 3: Modelos de Caixa e Layout em CSS</a:t>
            </a:r>
            <a:endParaRPr lang="pt-BR" dirty="0">
              <a:ea typeface="+mn-lt"/>
              <a:cs typeface="+mn-lt"/>
            </a:endParaRPr>
          </a:p>
          <a:p>
            <a:pPr marL="742950" lvl="1" indent="-285750" algn="ctr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Modelo de Caixa Básico</a:t>
            </a:r>
            <a:endParaRPr lang="pt-BR" dirty="0"/>
          </a:p>
          <a:p>
            <a:pPr marL="742950" lvl="1" indent="-285750" algn="ctr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Modelo de Caixa Flexível</a:t>
            </a:r>
            <a:endParaRPr lang="pt-BR" dirty="0"/>
          </a:p>
          <a:p>
            <a:pPr marL="285750" indent="-285750" algn="ctr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Capítulo 4: Responsividade e Media Queries</a:t>
            </a:r>
            <a:endParaRPr lang="pt-BR" dirty="0"/>
          </a:p>
          <a:p>
            <a:pPr marL="742950" lvl="1" indent="-285750" algn="ctr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Media Queries para Dispositivos Móveis</a:t>
            </a:r>
            <a:endParaRPr lang="pt-BR" dirty="0"/>
          </a:p>
          <a:p>
            <a:pPr marL="285750" indent="-285750" algn="ctr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Capítulo 5: Formatação de Texto e Tipografia</a:t>
            </a:r>
            <a:endParaRPr lang="pt-BR" dirty="0"/>
          </a:p>
          <a:p>
            <a:pPr marL="285750" indent="-285750" algn="ctr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Capítulo 6: Integração de CSS com HTML</a:t>
            </a:r>
            <a:endParaRPr lang="pt-BR" dirty="0"/>
          </a:p>
          <a:p>
            <a:pPr marL="742950" lvl="1" indent="-285750" algn="ctr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Integrando CSS Externo</a:t>
            </a:r>
            <a:endParaRPr lang="pt-BR" dirty="0"/>
          </a:p>
          <a:p>
            <a:pPr marL="285750" indent="-285750" algn="ctr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Capítulo 7: Conclusão</a:t>
            </a:r>
            <a:endParaRPr lang="pt-BR" dirty="0"/>
          </a:p>
          <a:p>
            <a:pPr marL="285750" indent="-285750" algn="ctr">
              <a:buFont typeface="Arial"/>
              <a:buChar char="•"/>
            </a:pPr>
            <a:r>
              <a:rPr lang="pt-BR" sz="2400" dirty="0">
                <a:ea typeface="+mn-lt"/>
                <a:cs typeface="+mn-lt"/>
              </a:rPr>
              <a:t>Recursos Adicionais</a:t>
            </a:r>
            <a:endParaRPr lang="pt-BR" dirty="0"/>
          </a:p>
          <a:p>
            <a:pPr algn="ctr"/>
            <a:endParaRPr lang="pt-BR" sz="2400" dirty="0">
              <a:ea typeface="Calibri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080135" y="777781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3"/>
            <a:r>
              <a:rPr lang="pt-BR" sz="4000" dirty="0">
                <a:latin typeface="Impact"/>
              </a:rPr>
              <a:t>SUMÁRIO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25CCF5E4-57B1-4237-190B-AC69C1A6536B}"/>
              </a:ext>
            </a:extLst>
          </p:cNvPr>
          <p:cNvSpPr txBox="1"/>
          <p:nvPr/>
        </p:nvSpPr>
        <p:spPr>
          <a:xfrm>
            <a:off x="816980" y="1719870"/>
            <a:ext cx="7870433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ea typeface="+mn-lt"/>
                <a:cs typeface="+mn-lt"/>
              </a:rPr>
              <a:t>Dominando CSS e HTML: Fundamentos para Construção de Websites</a:t>
            </a:r>
            <a:endParaRPr lang="pt-BR" dirty="0"/>
          </a:p>
        </p:txBody>
      </p:sp>
      <p:pic>
        <p:nvPicPr>
          <p:cNvPr id="6" name="logo_css" descr="Ícone&#10;&#10;Descrição gerada automaticamente">
            <a:extLst>
              <a:ext uri="{FF2B5EF4-FFF2-40B4-BE49-F238E27FC236}">
                <a16:creationId xmlns:a16="http://schemas.microsoft.com/office/drawing/2014/main" id="{A2D9A93F-3803-E8E7-32AC-1BF775A02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47" t="-5085" r="-918" b="2542"/>
          <a:stretch/>
        </p:blipFill>
        <p:spPr>
          <a:xfrm>
            <a:off x="3361990" y="10330875"/>
            <a:ext cx="2862551" cy="1521689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250" dirty="0">
                <a:ea typeface="Calibri"/>
                <a:cs typeface="Calibri"/>
              </a:rPr>
              <a:t>CSS e HTML - FERNANDO DE SOUSA FERNANDES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90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ea typeface="+mn-lt"/>
                <a:cs typeface="+mn-lt"/>
              </a:rPr>
              <a:t>Introdução ao CSS e HTML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>
                <a:ea typeface="Calibri"/>
                <a:cs typeface="Calibri"/>
              </a:rPr>
              <a:t>CSS e HTML - FERNANDO DE SOUSA FERNANDES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CSS e HTML são linguagens fundamentais para construção de páginas web. Enquanto o HTML estrutura o conteúdo da página, o CSS define como esse conteúdo é apresentado visualmente.</a:t>
            </a:r>
            <a:endParaRPr lang="pt-BR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867243" y="832096"/>
            <a:ext cx="873395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  <a:ea typeface="+mn-lt"/>
                <a:cs typeface="+mn-lt"/>
              </a:rPr>
              <a:t>Capítulo 1: Introdução ao CSS e HTML</a:t>
            </a:r>
            <a:endParaRPr lang="pt-BR" dirty="0">
              <a:latin typeface="Impac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CSS e HTML - FERNANDO DE SOUSA FERNANDES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pic>
        <p:nvPicPr>
          <p:cNvPr id="25" name="logo_css" descr="Ícone&#10;&#10;Descrição gerada automaticamente">
            <a:extLst>
              <a:ext uri="{FF2B5EF4-FFF2-40B4-BE49-F238E27FC236}">
                <a16:creationId xmlns:a16="http://schemas.microsoft.com/office/drawing/2014/main" id="{68D9D51D-79E1-64B4-7B7A-A0A4BFAC6E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4" b="5984"/>
          <a:stretch/>
        </p:blipFill>
        <p:spPr>
          <a:xfrm>
            <a:off x="3535992" y="10122215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/>
                <a:ea typeface="+mn-lt"/>
                <a:cs typeface="+mn-lt"/>
              </a:rPr>
              <a:t>Seletores CSS Essenciais</a:t>
            </a:r>
            <a:endParaRPr lang="pt-BR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CSS e HTML - FERNANDO DE SOUSA FERNANDES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Os seletores de elemento são utilizados para aplicar estilos a todos os elementos de um determinado tipo (</a:t>
            </a:r>
            <a:r>
              <a:rPr lang="pt-BR" sz="2400" dirty="0" err="1">
                <a:ea typeface="+mn-lt"/>
                <a:cs typeface="+mn-lt"/>
              </a:rPr>
              <a:t>tag</a:t>
            </a:r>
            <a:r>
              <a:rPr lang="pt-BR" sz="2400" dirty="0">
                <a:ea typeface="+mn-lt"/>
                <a:cs typeface="+mn-lt"/>
              </a:rPr>
              <a:t>) dentro de um documento HTML.</a:t>
            </a:r>
            <a:endParaRPr lang="pt-BR" dirty="0">
              <a:ea typeface="+mn-lt"/>
              <a:cs typeface="+mn-lt"/>
            </a:endParaRPr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>
              <a:ea typeface="+mn-lt"/>
              <a:cs typeface="+mn-lt"/>
            </a:endParaRPr>
          </a:p>
          <a:p>
            <a:pPr algn="ctr"/>
            <a:endParaRPr lang="pt-BR" sz="2400" dirty="0">
              <a:ea typeface="Calibri"/>
              <a:cs typeface="Calibri"/>
            </a:endParaRPr>
          </a:p>
          <a:p>
            <a:pPr algn="ctr"/>
            <a:endParaRPr lang="pt-BR" sz="2400" dirty="0">
              <a:ea typeface="Calibri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799855" y="806736"/>
            <a:ext cx="781664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  <a:ea typeface="+mn-lt"/>
                <a:cs typeface="+mn-lt"/>
              </a:rPr>
              <a:t>Seletores de Elemento</a:t>
            </a:r>
            <a:endParaRPr lang="pt-BR" dirty="0">
              <a:latin typeface="Impact"/>
            </a:endParaRPr>
          </a:p>
        </p:txBody>
      </p:sp>
      <p:pic>
        <p:nvPicPr>
          <p:cNvPr id="6" name="Imagem 5" descr="Forma, Retângulo&#10;&#10;Descrição gerada automaticamente">
            <a:extLst>
              <a:ext uri="{FF2B5EF4-FFF2-40B4-BE49-F238E27FC236}">
                <a16:creationId xmlns:a16="http://schemas.microsoft.com/office/drawing/2014/main" id="{F585F010-8CE1-BD79-782A-7C7F4947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929" y="6377493"/>
            <a:ext cx="7256959" cy="2235857"/>
          </a:xfrm>
          <a:prstGeom prst="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2798D93-ED72-CD33-880D-2C72AA1C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CSS e HTML - FERNANDO DE SOUSA FERNANDES</a:t>
            </a: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1B58DE0-4197-A9DA-3C15-1110405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id="{0D3A0626-5486-8A0B-F407-2B7942FBD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4" b="5984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Os seletores de classe permitem estilizar múltiplos elementos que compartilham a mesma classe.</a:t>
            </a:r>
            <a:endParaRPr lang="pt-BR" dirty="0">
              <a:ea typeface="+mn-lt"/>
              <a:cs typeface="+mn-lt"/>
            </a:endParaRPr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/>
          </a:p>
          <a:p>
            <a:pPr algn="ctr"/>
            <a:endParaRPr lang="pt-BR" sz="2400" dirty="0">
              <a:ea typeface="Calibri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381827" y="802598"/>
            <a:ext cx="879511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  <a:ea typeface="+mn-lt"/>
                <a:cs typeface="+mn-lt"/>
              </a:rPr>
              <a:t>Seletores de Classe</a:t>
            </a:r>
            <a:endParaRPr lang="pt-BR" dirty="0">
              <a:latin typeface="Impact"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185CF9CB-4CC1-DE44-FE12-DBFD0675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367" y="5093429"/>
            <a:ext cx="4570465" cy="4384548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CSS e HTML - FERNANDO DE SOUSA FERNANDES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id="{9EE0F1E8-A076-473F-33BC-D45EBBA3F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4" b="5984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5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ea typeface="+mn-lt"/>
                <a:cs typeface="+mn-lt"/>
              </a:rPr>
              <a:t>Os seletores de ID são utilizados para estilizar elementos únicos dentro de um documento HTML.</a:t>
            </a:r>
            <a:endParaRPr lang="pt-BR" dirty="0">
              <a:ea typeface="+mn-lt"/>
              <a:cs typeface="+mn-lt"/>
            </a:endParaRPr>
          </a:p>
          <a:p>
            <a:pPr algn="ctr"/>
            <a:r>
              <a:rPr lang="pt-BR" sz="2400" dirty="0">
                <a:ea typeface="+mn-lt"/>
                <a:cs typeface="+mn-lt"/>
              </a:rPr>
              <a:t>Exemplo:</a:t>
            </a:r>
            <a:endParaRPr lang="pt-BR" dirty="0">
              <a:ea typeface="+mn-lt"/>
              <a:cs typeface="+mn-lt"/>
            </a:endParaRPr>
          </a:p>
          <a:p>
            <a:pPr algn="ctr"/>
            <a:endParaRPr lang="pt-BR" sz="2400" dirty="0">
              <a:ea typeface="Calibri"/>
              <a:cs typeface="Calibri"/>
            </a:endParaRPr>
          </a:p>
          <a:p>
            <a:pPr algn="ctr"/>
            <a:endParaRPr lang="pt-BR" sz="2400" dirty="0">
              <a:ea typeface="Calibri"/>
              <a:cs typeface="Calibri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381827" y="802598"/>
            <a:ext cx="879511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4000" dirty="0">
                <a:latin typeface="Impact"/>
                <a:ea typeface="+mn-lt"/>
                <a:cs typeface="+mn-lt"/>
              </a:rPr>
              <a:t>Seletores de ID</a:t>
            </a:r>
            <a:endParaRPr lang="pt-BR" dirty="0">
              <a:latin typeface="Impact"/>
              <a:ea typeface="+mn-lt"/>
              <a:cs typeface="+mn-lt"/>
            </a:endParaRPr>
          </a:p>
        </p:txBody>
      </p:sp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85CF9CB-4CC1-DE44-FE12-DBFD06756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367" y="6086976"/>
            <a:ext cx="4570465" cy="2397453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3705D91-2830-D276-4CDD-D1D05BFB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300" dirty="0"/>
              <a:t>CSS e HTML - FERNANDO DE SOUSA FERNANDES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pic>
        <p:nvPicPr>
          <p:cNvPr id="14" name="logo_css" descr="Ícone&#10;&#10;Descrição gerada automaticamente">
            <a:extLst>
              <a:ext uri="{FF2B5EF4-FFF2-40B4-BE49-F238E27FC236}">
                <a16:creationId xmlns:a16="http://schemas.microsoft.com/office/drawing/2014/main" id="{9EE0F1E8-A076-473F-33BC-D45EBBA3F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4" b="5984"/>
          <a:stretch/>
        </p:blipFill>
        <p:spPr>
          <a:xfrm>
            <a:off x="3535992" y="9979522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06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5136</TotalTime>
  <Words>1336</Words>
  <Application>Microsoft Office PowerPoint</Application>
  <PresentationFormat>Papel A3 (297 x 420 mm)</PresentationFormat>
  <Paragraphs>109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Felipe Silva Aguiar</cp:lastModifiedBy>
  <cp:revision>335</cp:revision>
  <dcterms:created xsi:type="dcterms:W3CDTF">2023-06-15T14:34:16Z</dcterms:created>
  <dcterms:modified xsi:type="dcterms:W3CDTF">2024-06-27T21:17:26Z</dcterms:modified>
</cp:coreProperties>
</file>