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83" r:id="rId11"/>
    <p:sldId id="284" r:id="rId12"/>
    <p:sldId id="266" r:id="rId13"/>
    <p:sldId id="267" r:id="rId14"/>
    <p:sldId id="268" r:id="rId15"/>
    <p:sldId id="269" r:id="rId16"/>
    <p:sldId id="271" r:id="rId17"/>
    <p:sldId id="272" r:id="rId18"/>
    <p:sldId id="274" r:id="rId19"/>
    <p:sldId id="277" r:id="rId20"/>
    <p:sldId id="278" r:id="rId21"/>
    <p:sldId id="296" r:id="rId22"/>
    <p:sldId id="297" r:id="rId23"/>
    <p:sldId id="282" r:id="rId24"/>
    <p:sldId id="299" r:id="rId25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0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26" Type="http://schemas.openxmlformats.org/officeDocument/2006/relationships/presProps" Target="presProps.xml"/><Relationship Id="rId18" Type="http://schemas.openxmlformats.org/officeDocument/2006/relationships/slide" Target="slides/slide1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25" Type="http://schemas.openxmlformats.org/officeDocument/2006/relationships/slide" Target="slides/slide23.xml"/><Relationship Id="rId17" Type="http://schemas.openxmlformats.org/officeDocument/2006/relationships/slide" Target="slides/slide15.xml"/><Relationship Id="rId12" Type="http://schemas.openxmlformats.org/officeDocument/2006/relationships/slide" Target="slides/slide10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6" Type="http://schemas.openxmlformats.org/officeDocument/2006/relationships/slide" Target="slides/slide14.xml"/><Relationship Id="rId29" Type="http://schemas.openxmlformats.org/officeDocument/2006/relationships/customXml" Target="../customXml/item1.xml"/><Relationship Id="rId6" Type="http://schemas.openxmlformats.org/officeDocument/2006/relationships/slide" Target="slides/slide4.xml"/><Relationship Id="rId24" Type="http://schemas.openxmlformats.org/officeDocument/2006/relationships/slide" Target="slides/slide22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3.xml"/><Relationship Id="rId28" Type="http://schemas.openxmlformats.org/officeDocument/2006/relationships/tableStyles" Target="tableStyles.xml"/><Relationship Id="rId23" Type="http://schemas.openxmlformats.org/officeDocument/2006/relationships/slide" Target="slides/slide21.xml"/><Relationship Id="rId15" Type="http://schemas.openxmlformats.org/officeDocument/2006/relationships/slide" Target="slides/slide13.xml"/><Relationship Id="rId19" Type="http://schemas.openxmlformats.org/officeDocument/2006/relationships/slide" Target="slides/slide17.xml"/><Relationship Id="rId10" Type="http://schemas.openxmlformats.org/officeDocument/2006/relationships/slide" Target="slides/slide8.xml"/><Relationship Id="rId31" Type="http://schemas.openxmlformats.org/officeDocument/2006/relationships/customXml" Target="../customXml/item3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27" Type="http://schemas.openxmlformats.org/officeDocument/2006/relationships/viewProps" Target="viewProps.xml"/><Relationship Id="rId22" Type="http://schemas.openxmlformats.org/officeDocument/2006/relationships/slide" Target="slides/slide20.xml"/><Relationship Id="rId14" Type="http://schemas.openxmlformats.org/officeDocument/2006/relationships/slide" Target="slides/slide12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3" y="2857501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1" y="2922758"/>
            <a:ext cx="3733801" cy="1440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1" y="3086375"/>
            <a:ext cx="3733801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2971800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304573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" y="2756646"/>
            <a:ext cx="9144001" cy="1055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2732318"/>
            <a:ext cx="2729950" cy="1863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27762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801416"/>
            <a:ext cx="8458200" cy="1102519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 hasCustomPrompt="1"/>
          </p:nvPr>
        </p:nvSpPr>
        <p:spPr>
          <a:xfrm>
            <a:off x="457200" y="2924953"/>
            <a:ext cx="4953000" cy="131445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3154680"/>
            <a:ext cx="960120" cy="342900"/>
          </a:xfrm>
        </p:spPr>
        <p:txBody>
          <a:bodyPr/>
          <a:lstStyle/>
          <a:p>
            <a:fld id="{E865EF8E-0B14-4B5E-9EF9-5C40CA21A07F}" type="datetimeFigureOut">
              <a:rPr lang="pt-BR" smtClean="0"/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3153966"/>
            <a:ext cx="1295400" cy="3429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852"/>
            <a:ext cx="747712" cy="27432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B06C4B0-8ED5-48C1-9DA4-AA967072C5D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EF8E-0B14-4B5E-9EF9-5C40CA21A07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C4B0-8ED5-48C1-9DA4-AA967072C5D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857250"/>
            <a:ext cx="1905000" cy="41148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8572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EF8E-0B14-4B5E-9EF9-5C40CA21A07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C4B0-8ED5-48C1-9DA4-AA967072C5D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EF8E-0B14-4B5E-9EF9-5C40CA21A07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C4B0-8ED5-48C1-9DA4-AA967072C5D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485901"/>
            <a:ext cx="7772400" cy="1021556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525316"/>
            <a:ext cx="7772400" cy="1132284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  <a:endParaRPr kumimoji="0"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EF8E-0B14-4B5E-9EF9-5C40CA21A07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C4B0-8ED5-48C1-9DA4-AA967072C5D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EF8E-0B14-4B5E-9EF9-5C40CA21A07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C4B0-8ED5-48C1-9DA4-AA967072C5D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8382000" cy="802386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381000" y="1683728"/>
            <a:ext cx="4041648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  <a:endParaRPr kumimoji="0" lang="pt-BR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721226" y="1683728"/>
            <a:ext cx="4041775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  <a:endParaRPr kumimoji="0" lang="pt-BR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 hasCustomPrompt="1"/>
          </p:nvPr>
        </p:nvSpPr>
        <p:spPr>
          <a:xfrm>
            <a:off x="381000" y="2031389"/>
            <a:ext cx="4041648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718305" y="2031389"/>
            <a:ext cx="4041775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865EF8E-0B14-4B5E-9EF9-5C40CA21A07F}" type="datetimeFigureOut">
              <a:rPr lang="pt-BR" smtClean="0"/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B06C4B0-8ED5-48C1-9DA4-AA967072C5D7}" type="slidenum">
              <a:rPr lang="pt-BR" smtClean="0"/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2386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459486"/>
            <a:ext cx="957264" cy="342900"/>
          </a:xfrm>
        </p:spPr>
        <p:txBody>
          <a:bodyPr/>
          <a:lstStyle/>
          <a:p>
            <a:fld id="{E865EF8E-0B14-4B5E-9EF9-5C40CA21A07F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</p:spPr>
        <p:txBody>
          <a:bodyPr/>
          <a:lstStyle/>
          <a:p>
            <a:fld id="{8B06C4B0-8ED5-48C1-9DA4-AA967072C5D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EF8E-0B14-4B5E-9EF9-5C40CA21A07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C4B0-8ED5-48C1-9DA4-AA967072C5D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826478"/>
            <a:ext cx="3383280" cy="658368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5353496" y="1508045"/>
            <a:ext cx="3383280" cy="346329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  <a:endParaRPr kumimoji="0"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 hasCustomPrompt="1"/>
          </p:nvPr>
        </p:nvSpPr>
        <p:spPr>
          <a:xfrm>
            <a:off x="152400" y="582215"/>
            <a:ext cx="5102352" cy="4389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EF8E-0B14-4B5E-9EF9-5C40CA21A07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C4B0-8ED5-48C1-9DA4-AA967072C5D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5" y="831870"/>
            <a:ext cx="586803" cy="3511228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857250"/>
            <a:ext cx="4572000" cy="3429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088443" y="2455731"/>
            <a:ext cx="2590800" cy="1887367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  <a:endParaRPr kumimoji="0"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EF8E-0B14-4B5E-9EF9-5C40CA21A07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C4B0-8ED5-48C1-9DA4-AA967072C5D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275114"/>
            <a:ext cx="9144000" cy="6330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23299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1" y="231207"/>
            <a:ext cx="9144001" cy="6858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3" y="270185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1" y="330085"/>
            <a:ext cx="3733801" cy="1350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373128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44170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  <a:endParaRPr kumimoji="0" lang="pt-BR" smtClean="0"/>
          </a:p>
          <a:p>
            <a:pPr lvl="1" eaLnBrk="1" latinLnBrk="0" hangingPunct="1"/>
            <a:r>
              <a:rPr kumimoji="0" lang="pt-BR" smtClean="0"/>
              <a:t>Segundo nível</a:t>
            </a:r>
            <a:endParaRPr kumimoji="0" lang="pt-BR" smtClean="0"/>
          </a:p>
          <a:p>
            <a:pPr lvl="2" eaLnBrk="1" latinLnBrk="0" hangingPunct="1"/>
            <a:r>
              <a:rPr kumimoji="0" lang="pt-BR" smtClean="0"/>
              <a:t>Terceiro nível</a:t>
            </a:r>
            <a:endParaRPr kumimoji="0" lang="pt-BR" smtClean="0"/>
          </a:p>
          <a:p>
            <a:pPr lvl="3" eaLnBrk="1" latinLnBrk="0" hangingPunct="1"/>
            <a:r>
              <a:rPr kumimoji="0" lang="pt-BR" smtClean="0"/>
              <a:t>Quarto nível</a:t>
            </a:r>
            <a:endParaRPr kumimoji="0" lang="pt-BR" smtClean="0"/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865EF8E-0B14-4B5E-9EF9-5C40CA21A07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B06C4B0-8ED5-48C1-9DA4-AA967072C5D7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ao Python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Prof. Ely Prado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Ler dados inteiros</a:t>
            </a:r>
            <a:endParaRPr lang="en-US" altLang="en-US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855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x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(input(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“digite um numero”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109855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(input(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“digite um numero”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109855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media = (x+y)/2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109855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print(“media: “, media)</a:t>
            </a:r>
            <a:endParaRPr lang="en-US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endParaRPr lang="en-US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Todos os conteúdos das estruturas de controle (</a:t>
            </a:r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while</a:t>
            </a:r>
            <a:r>
              <a:rPr lang="pt-BR" dirty="0"/>
              <a:t>/for, </a:t>
            </a:r>
            <a:r>
              <a:rPr lang="pt-BR" dirty="0" err="1"/>
              <a:t>funcões</a:t>
            </a:r>
            <a:r>
              <a:rPr lang="pt-BR" dirty="0"/>
              <a:t>) devem ser um bloco.</a:t>
            </a:r>
            <a:endParaRPr lang="pt-BR" dirty="0"/>
          </a:p>
          <a:p>
            <a:r>
              <a:rPr lang="pt-BR" dirty="0"/>
              <a:t>Blocos são determinados por </a:t>
            </a:r>
            <a:r>
              <a:rPr lang="en-US" altLang="pt-BR" dirty="0"/>
              <a:t>i</a:t>
            </a:r>
            <a:r>
              <a:rPr lang="pt-BR" dirty="0" smtClean="0"/>
              <a:t>ndentação</a:t>
            </a:r>
            <a:endParaRPr lang="pt-BR" dirty="0"/>
          </a:p>
          <a:p>
            <a:r>
              <a:rPr lang="pt-BR" dirty="0"/>
              <a:t>O estilo pep8 orienta definir em 4 espaços para </a:t>
            </a:r>
            <a:r>
              <a:rPr lang="en-US" altLang="pt-BR" dirty="0"/>
              <a:t>i</a:t>
            </a:r>
            <a:r>
              <a:rPr lang="pt-BR" dirty="0"/>
              <a:t>ndentação padrão.</a:t>
            </a:r>
            <a:endParaRPr lang="pt-BR" dirty="0"/>
          </a:p>
          <a:p>
            <a:r>
              <a:rPr lang="pt-BR" dirty="0"/>
              <a:t>Se você estiver usando </a:t>
            </a:r>
            <a:r>
              <a:rPr lang="pt-BR" dirty="0" err="1"/>
              <a:t>Tab</a:t>
            </a:r>
            <a:r>
              <a:rPr lang="pt-BR" dirty="0"/>
              <a:t> para </a:t>
            </a:r>
            <a:r>
              <a:rPr lang="en-US" altLang="pt-BR" dirty="0"/>
              <a:t>i</a:t>
            </a:r>
            <a:r>
              <a:rPr lang="pt-BR" dirty="0"/>
              <a:t>ndentar, tenha certeza que seu editor converta para 4 espaços.</a:t>
            </a:r>
            <a:endParaRPr lang="pt-BR" dirty="0"/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True</a:t>
            </a:r>
            <a:r>
              <a:rPr lang="pt-BR" dirty="0"/>
              <a:t>:</a:t>
            </a:r>
            <a:endParaRPr lang="pt-BR" dirty="0"/>
          </a:p>
          <a:p>
            <a:r>
              <a:rPr lang="pt-BR" dirty="0"/>
              <a:t>      </a:t>
            </a:r>
            <a:r>
              <a:rPr lang="pt-BR" dirty="0" err="1"/>
              <a:t>print</a:t>
            </a:r>
            <a:r>
              <a:rPr lang="pt-BR" dirty="0"/>
              <a:t>('Yes it </a:t>
            </a:r>
            <a:r>
              <a:rPr lang="pt-BR" dirty="0" err="1"/>
              <a:t>is</a:t>
            </a:r>
            <a:r>
              <a:rPr lang="pt-BR" dirty="0"/>
              <a:t>')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estrutura condicional: if</a:t>
            </a:r>
            <a:endParaRPr lang="en-US" alt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855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(input())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x &gt; 5: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'Higher than five'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== 5: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Equels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five'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'Lower than five'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Ternário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855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(input())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x &gt; 5 else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igual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5'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pt-BR" dirty="0" err="1" smtClean="0"/>
              <a:t>Estrura de Repetição: </a:t>
            </a:r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855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name = input('Enter your name: ')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print('Hello {}!'.format(name))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smtClean="0"/>
              <a:t>Estrurura de Repetição: </a:t>
            </a:r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855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range(10):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(i,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=',')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#0,1,2,3,4,5,6,7,8,9,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range(1, 11, 2):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(i,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=',')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#1,3,5,7,9,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range(10, 0, -1):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(i,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=',')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#10,9,8,7,6,5,4,3,2,1,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Loops aninhados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j in range(10):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j)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855" indent="0">
              <a:buNone/>
            </a:pP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x + 1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  <a:p>
            <a:r>
              <a:rPr lang="pt-BR" dirty="0"/>
              <a:t>Dois pontos (:) indica o início de um bloco</a:t>
            </a:r>
            <a:endParaRPr lang="pt-BR" dirty="0"/>
          </a:p>
          <a:p>
            <a:r>
              <a:rPr lang="pt-BR" dirty="0"/>
              <a:t>As linhas seguintes são endentadas</a:t>
            </a:r>
            <a:endParaRPr lang="pt-BR" dirty="0"/>
          </a:p>
          <a:p>
            <a:r>
              <a:rPr lang="pt-BR" dirty="0"/>
              <a:t>Declaração de função não especifica o tipo de retorno</a:t>
            </a:r>
            <a:endParaRPr lang="pt-BR" dirty="0"/>
          </a:p>
          <a:p>
            <a:r>
              <a:rPr lang="pt-BR" dirty="0"/>
              <a:t>Todas as funções retornam um valor (</a:t>
            </a:r>
            <a:r>
              <a:rPr lang="pt-BR" dirty="0" err="1"/>
              <a:t>None</a:t>
            </a:r>
            <a:r>
              <a:rPr lang="pt-BR" dirty="0"/>
              <a:t> se não for especificado)</a:t>
            </a:r>
            <a:endParaRPr lang="pt-BR" dirty="0"/>
          </a:p>
          <a:p>
            <a:r>
              <a:rPr lang="pt-BR" dirty="0"/>
              <a:t>Tipos de dados parametrizados não são especificados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('Olá!')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('Como vai você?')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com parâmetros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855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(nome):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nome == 'Ana':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Ana!')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nome == '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Sonja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Sonja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!')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anônima!')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('Ana')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Python é uma linguagem de programação criada por Guido van </a:t>
            </a:r>
            <a:r>
              <a:rPr lang="pt-BR" dirty="0" err="1"/>
              <a:t>Rossum</a:t>
            </a:r>
            <a:r>
              <a:rPr lang="pt-BR" dirty="0"/>
              <a:t> em 1991. </a:t>
            </a:r>
            <a:endParaRPr lang="pt-BR" dirty="0" smtClean="0"/>
          </a:p>
          <a:p>
            <a:r>
              <a:rPr lang="pt-BR" dirty="0" smtClean="0"/>
              <a:t>Os </a:t>
            </a:r>
            <a:r>
              <a:rPr lang="pt-BR" dirty="0"/>
              <a:t>objetivos do projeto da linguagem eram: produtividade e legibilidade.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Baixo </a:t>
            </a:r>
            <a:r>
              <a:rPr lang="pt-BR" dirty="0"/>
              <a:t>uso de caracteres especiais, o que torna a linguagem muito parecida com </a:t>
            </a:r>
            <a:r>
              <a:rPr lang="pt-BR" dirty="0" err="1"/>
              <a:t>pseudo-código</a:t>
            </a:r>
            <a:r>
              <a:rPr lang="pt-BR" dirty="0"/>
              <a:t> executável;</a:t>
            </a:r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uso de </a:t>
            </a:r>
            <a:r>
              <a:rPr lang="pt-BR" dirty="0" err="1"/>
              <a:t>identação</a:t>
            </a:r>
            <a:r>
              <a:rPr lang="pt-BR" dirty="0"/>
              <a:t> para marcar blocos;</a:t>
            </a:r>
            <a:endParaRPr lang="pt-BR" dirty="0"/>
          </a:p>
          <a:p>
            <a:r>
              <a:rPr lang="pt-BR" dirty="0" smtClean="0"/>
              <a:t>Coletor </a:t>
            </a:r>
            <a:r>
              <a:rPr lang="pt-BR" dirty="0"/>
              <a:t>de lixo para gerenciar automaticamente o uso da </a:t>
            </a:r>
            <a:r>
              <a:rPr lang="pt-BR" dirty="0" err="1" smtClean="0"/>
              <a:t>memória;etc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dirty="0" smtClean="0"/>
              <a:t>É</a:t>
            </a:r>
            <a:r>
              <a:rPr lang="pt-BR" smtClean="0"/>
              <a:t> </a:t>
            </a:r>
            <a:r>
              <a:rPr lang="pt-BR" dirty="0"/>
              <a:t>uma linguagem dinâmica, interpretada, robusta, </a:t>
            </a:r>
            <a:r>
              <a:rPr lang="pt-BR" dirty="0" err="1"/>
              <a:t>multiplataforma</a:t>
            </a:r>
            <a:r>
              <a:rPr lang="pt-BR" dirty="0"/>
              <a:t>, </a:t>
            </a:r>
            <a:r>
              <a:rPr lang="pt-BR" dirty="0" err="1"/>
              <a:t>multi-paradigma</a:t>
            </a:r>
            <a:r>
              <a:rPr lang="pt-BR" dirty="0"/>
              <a:t> (orientação à objetos, funcional, refletiva e imperativa)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smtClean="0"/>
              <a:t>Arrays</a:t>
            </a:r>
            <a:endParaRPr lang="en-US" alt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855" indent="0">
              <a:buNone/>
            </a:pPr>
            <a:r>
              <a:rPr lang="en-US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vetor = []</a:t>
            </a:r>
            <a:endParaRPr lang="en-US" altLang="pt-BR" b="1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en-US" altLang="pt-BR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vetor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.append(</a:t>
            </a:r>
            <a:r>
              <a:rPr lang="en-US" altLang="pt-BR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123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</a:t>
            </a:r>
            <a:endParaRPr lang="en-US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en-US" altLang="pt-BR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vetor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.append(</a:t>
            </a:r>
            <a:r>
              <a:rPr lang="en-US" altLang="pt-BR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321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109855" indent="0">
              <a:buNone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109855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print(vetor[0])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109855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print(vetor[1])</a:t>
            </a:r>
            <a:endParaRPr lang="en-US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endParaRPr lang="en-US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smtClean="0"/>
              <a:t>Arrays</a:t>
            </a:r>
            <a:endParaRPr lang="en-US" alt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855" indent="0">
              <a:buNone/>
            </a:pPr>
            <a:r>
              <a:rPr lang="en-US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vetor = []</a:t>
            </a:r>
            <a:endParaRPr lang="en-US" altLang="pt-BR" b="1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en-US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vetor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.append(</a:t>
            </a:r>
            <a:r>
              <a:rPr lang="en-US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en-US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vetor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.append(</a:t>
            </a:r>
            <a:r>
              <a:rPr lang="en-US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321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endParaRPr lang="en-US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in range(len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(vetor)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en-US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print(vetor[i])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360"/>
            <a:ext cx="3539490" cy="800100"/>
          </a:xfrm>
        </p:spPr>
        <p:txBody>
          <a:bodyPr>
            <a:normAutofit/>
          </a:bodyPr>
          <a:p>
            <a:r>
              <a:rPr lang="en-US" altLang="en-US" sz="2400"/>
              <a:t>Visualg </a:t>
            </a:r>
            <a:endParaRPr lang="en-US" alt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7880"/>
            <a:ext cx="4105910" cy="4112895"/>
          </a:xfrm>
        </p:spPr>
        <p:txBody>
          <a:bodyPr>
            <a:normAutofit fontScale="50000"/>
          </a:bodyPr>
          <a:p>
            <a:pPr marL="109855" indent="0">
              <a:buNone/>
            </a:pPr>
            <a:r>
              <a:rPr lang="en-US" b="1">
                <a:latin typeface="Courier New [Mono]" panose="02070309020205020404" charset="0"/>
                <a:cs typeface="Courier New [Mono]" panose="02070309020205020404" charset="0"/>
              </a:rPr>
              <a:t>Algoritmo "exemplose"</a:t>
            </a:r>
            <a:endParaRPr lang="en-US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b="1">
                <a:latin typeface="Courier New [Mono]" panose="02070309020205020404" charset="0"/>
                <a:cs typeface="Courier New [Mono]" panose="02070309020205020404" charset="0"/>
              </a:rPr>
              <a:t>Var</a:t>
            </a:r>
            <a:endParaRPr lang="en-US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b="1">
                <a:latin typeface="Courier New [Mono]" panose="02070309020205020404" charset="0"/>
                <a:cs typeface="Courier New [Mono]" panose="02070309020205020404" charset="0"/>
              </a:rPr>
              <a:t>nota1, nota2, media : real</a:t>
            </a:r>
            <a:endParaRPr lang="en-US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b="1">
                <a:latin typeface="Courier New [Mono]" panose="02070309020205020404" charset="0"/>
                <a:cs typeface="Courier New [Mono]" panose="02070309020205020404" charset="0"/>
              </a:rPr>
              <a:t>Inicio</a:t>
            </a:r>
            <a:endParaRPr lang="en-US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b="1">
                <a:latin typeface="Courier New [Mono]" panose="02070309020205020404" charset="0"/>
                <a:cs typeface="Courier New [Mono]" panose="02070309020205020404" charset="0"/>
              </a:rPr>
              <a:t>   escreva("Digite </a:t>
            </a:r>
            <a:r>
              <a:rPr lang="" altLang="en-US" b="1">
                <a:latin typeface="Courier New [Mono]" panose="02070309020205020404" charset="0"/>
                <a:cs typeface="Courier New [Mono]" panose="02070309020205020404" charset="0"/>
              </a:rPr>
              <a:t>a </a:t>
            </a:r>
            <a:r>
              <a:rPr lang="en-US" b="1">
                <a:latin typeface="Courier New [Mono]" panose="02070309020205020404" charset="0"/>
                <a:cs typeface="Courier New [Mono]" panose="02070309020205020404" charset="0"/>
              </a:rPr>
              <a:t>nota 1</a:t>
            </a:r>
            <a:r>
              <a:rPr lang="" altLang="en-US" b="1">
                <a:latin typeface="Courier New [Mono]" panose="02070309020205020404" charset="0"/>
                <a:cs typeface="Courier New [Mono]" panose="02070309020205020404" charset="0"/>
              </a:rPr>
              <a:t>:</a:t>
            </a:r>
            <a:r>
              <a:rPr lang="en-US" b="1">
                <a:latin typeface="Courier New [Mono]" panose="02070309020205020404" charset="0"/>
                <a:cs typeface="Courier New [Mono]" panose="02070309020205020404" charset="0"/>
              </a:rPr>
              <a:t>")</a:t>
            </a:r>
            <a:endParaRPr lang="en-US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b="1">
                <a:latin typeface="Courier New [Mono]" panose="02070309020205020404" charset="0"/>
                <a:cs typeface="Courier New [Mono]" panose="02070309020205020404" charset="0"/>
              </a:rPr>
              <a:t>   leia(nota1)</a:t>
            </a:r>
            <a:endParaRPr lang="en-US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b="1">
                <a:latin typeface="Courier New [Mono]" panose="02070309020205020404" charset="0"/>
                <a:cs typeface="Courier New [Mono]" panose="02070309020205020404" charset="0"/>
              </a:rPr>
              <a:t>   escreva("Digite </a:t>
            </a:r>
            <a:r>
              <a:rPr lang="" altLang="en-US" b="1">
                <a:latin typeface="Courier New [Mono]" panose="02070309020205020404" charset="0"/>
                <a:cs typeface="Courier New [Mono]" panose="02070309020205020404" charset="0"/>
              </a:rPr>
              <a:t>a </a:t>
            </a:r>
            <a:r>
              <a:rPr lang="en-US" b="1">
                <a:latin typeface="Courier New [Mono]" panose="02070309020205020404" charset="0"/>
                <a:cs typeface="Courier New [Mono]" panose="02070309020205020404" charset="0"/>
              </a:rPr>
              <a:t>nota 2</a:t>
            </a:r>
            <a:r>
              <a:rPr lang="" altLang="en-US" b="1">
                <a:latin typeface="Courier New [Mono]" panose="02070309020205020404" charset="0"/>
                <a:cs typeface="Courier New [Mono]" panose="02070309020205020404" charset="0"/>
              </a:rPr>
              <a:t>:</a:t>
            </a:r>
            <a:r>
              <a:rPr lang="en-US" b="1">
                <a:latin typeface="Courier New [Mono]" panose="02070309020205020404" charset="0"/>
                <a:cs typeface="Courier New [Mono]" panose="02070309020205020404" charset="0"/>
              </a:rPr>
              <a:t>")</a:t>
            </a:r>
            <a:endParaRPr lang="en-US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b="1">
                <a:latin typeface="Courier New [Mono]" panose="02070309020205020404" charset="0"/>
                <a:cs typeface="Courier New [Mono]" panose="02070309020205020404" charset="0"/>
              </a:rPr>
              <a:t>   leia(nota2)   </a:t>
            </a:r>
            <a:endParaRPr lang="en-US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b="1">
                <a:latin typeface="Courier New [Mono]" panose="02070309020205020404" charset="0"/>
                <a:cs typeface="Courier New [Mono]" panose="02070309020205020404" charset="0"/>
              </a:rPr>
              <a:t>   media &lt;- (nota1+nota2)/2</a:t>
            </a:r>
            <a:endParaRPr lang="en-US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b="1">
                <a:latin typeface="Courier New [Mono]" panose="02070309020205020404" charset="0"/>
                <a:cs typeface="Courier New [Mono]" panose="02070309020205020404" charset="0"/>
              </a:rPr>
              <a:t>   se media &gt;= 6 entao</a:t>
            </a:r>
            <a:endParaRPr lang="en-US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b="1">
                <a:latin typeface="Courier New [Mono]" panose="02070309020205020404" charset="0"/>
                <a:cs typeface="Courier New [Mono]" panose="02070309020205020404" charset="0"/>
              </a:rPr>
              <a:t>      escreva("aprovado!")</a:t>
            </a:r>
            <a:endParaRPr lang="en-US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b="1">
                <a:latin typeface="Courier New [Mono]" panose="02070309020205020404" charset="0"/>
                <a:cs typeface="Courier New [Mono]" panose="02070309020205020404" charset="0"/>
              </a:rPr>
              <a:t>   senao</a:t>
            </a:r>
            <a:endParaRPr lang="en-US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b="1">
                <a:latin typeface="Courier New [Mono]" panose="02070309020205020404" charset="0"/>
                <a:cs typeface="Courier New [Mono]" panose="02070309020205020404" charset="0"/>
              </a:rPr>
              <a:t>      escreva("reprovado")</a:t>
            </a:r>
            <a:endParaRPr lang="en-US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b="1">
                <a:latin typeface="Courier New [Mono]" panose="02070309020205020404" charset="0"/>
                <a:cs typeface="Courier New [Mono]" panose="02070309020205020404" charset="0"/>
              </a:rPr>
              <a:t>   fimse</a:t>
            </a:r>
            <a:endParaRPr lang="en-US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b="1">
                <a:latin typeface="Courier New [Mono]" panose="02070309020205020404" charset="0"/>
                <a:cs typeface="Courier New [Mono]" panose="02070309020205020404" charset="0"/>
              </a:rPr>
              <a:t>Fimalgoritmo</a:t>
            </a:r>
            <a:endParaRPr lang="en-US" b="1">
              <a:latin typeface="Courier New [Mono]" panose="02070309020205020404" charset="0"/>
              <a:cs typeface="Courier New [Mono]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3956685" y="742950"/>
            <a:ext cx="4857750" cy="4112895"/>
          </a:xfrm>
          <a:prstGeom prst="rect">
            <a:avLst/>
          </a:prstGeom>
        </p:spPr>
        <p:txBody>
          <a:bodyPr vert="horz"/>
          <a:lstStyle>
            <a:lvl1pPr marL="365760" indent="-255905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495" indent="-247015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 panose="02040502050405020303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290" indent="-21971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830" indent="-20129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90015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09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855" indent="0">
              <a:buNone/>
            </a:pPr>
            <a:endParaRPr lang="en-US" sz="14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endParaRPr lang="en-US" sz="14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endParaRPr lang="en-US" sz="14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endParaRPr lang="en-US" sz="14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1400" b="1">
                <a:latin typeface="Courier New [Mono]" panose="02070309020205020404" charset="0"/>
                <a:cs typeface="Courier New [Mono]" panose="02070309020205020404" charset="0"/>
              </a:rPr>
              <a:t>nota1 = float(input("Digite a nota 1: "))</a:t>
            </a:r>
            <a:endParaRPr lang="en-US" sz="14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endParaRPr lang="en-US" sz="14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1400" b="1">
                <a:latin typeface="Courier New [Mono]" panose="02070309020205020404" charset="0"/>
                <a:cs typeface="Courier New [Mono]" panose="02070309020205020404" charset="0"/>
              </a:rPr>
              <a:t>nota2 = float(input("Digite a nota2: "))</a:t>
            </a:r>
            <a:endParaRPr lang="en-US" sz="14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endParaRPr lang="en-US" sz="14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1400" b="1">
                <a:latin typeface="Courier New [Mono]" panose="02070309020205020404" charset="0"/>
                <a:cs typeface="Courier New [Mono]" panose="02070309020205020404" charset="0"/>
              </a:rPr>
              <a:t>media = (nota1+nota2)/2</a:t>
            </a:r>
            <a:endParaRPr lang="en-US" sz="14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1400" b="1">
                <a:latin typeface="Courier New [Mono]" panose="02070309020205020404" charset="0"/>
                <a:cs typeface="Courier New [Mono]" panose="02070309020205020404" charset="0"/>
              </a:rPr>
              <a:t>if media &gt;= 6:</a:t>
            </a:r>
            <a:endParaRPr lang="en-US" sz="14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1400" b="1">
                <a:latin typeface="Courier New [Mono]" panose="02070309020205020404" charset="0"/>
                <a:cs typeface="Courier New [Mono]" panose="02070309020205020404" charset="0"/>
              </a:rPr>
              <a:t>	print("aprovado!")</a:t>
            </a:r>
            <a:endParaRPr lang="en-US" sz="14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1400" b="1">
                <a:latin typeface="Courier New [Mono]" panose="02070309020205020404" charset="0"/>
                <a:cs typeface="Courier New [Mono]" panose="02070309020205020404" charset="0"/>
              </a:rPr>
              <a:t>else:</a:t>
            </a:r>
            <a:endParaRPr lang="en-US" sz="14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1400" b="1">
                <a:latin typeface="Courier New [Mono]" panose="02070309020205020404" charset="0"/>
                <a:cs typeface="Courier New [Mono]" panose="02070309020205020404" charset="0"/>
              </a:rPr>
              <a:t>	print("reprovado")</a:t>
            </a:r>
            <a:endParaRPr lang="en-US" sz="1400" b="1">
              <a:latin typeface="Courier New [Mono]" panose="02070309020205020404" charset="0"/>
              <a:cs typeface="Courier New [Mono]" panose="0207030902020502040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49700" y="390525"/>
            <a:ext cx="46355" cy="44138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/>
        </p:nvSpPr>
        <p:spPr>
          <a:xfrm>
            <a:off x="4140835" y="131445"/>
            <a:ext cx="3539490" cy="8001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/>
              <a:t>Python</a:t>
            </a:r>
            <a:endParaRPr lang="en-US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5" y="-272415"/>
            <a:ext cx="3539490" cy="800100"/>
          </a:xfrm>
        </p:spPr>
        <p:txBody>
          <a:bodyPr>
            <a:normAutofit/>
          </a:bodyPr>
          <a:p>
            <a:r>
              <a:rPr lang="en-US" altLang="en-US" sz="1400">
                <a:solidFill>
                  <a:schemeClr val="bg1"/>
                </a:solidFill>
              </a:rPr>
              <a:t>Visualg 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" y="313055"/>
            <a:ext cx="3467100" cy="4812665"/>
          </a:xfrm>
        </p:spPr>
        <p:txBody>
          <a:bodyPr/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Algoritmo "menu"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Var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  opcao: inteiro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  procedimento novo()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  inicio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     escreval("procedimento novo")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  fimprocedimento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  procedimento consultar()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  inicio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     escreval("procedimento consultar")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  fimprocedimento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Inicio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   enquanto opcao&lt;&gt;3 faca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       escreval("digite a opcao desejada")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       escreval("1-novo")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       escreval("2-consultar")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       escreval("3-sair")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       leia(opcao)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       se opcao=1 entao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          novo()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       senao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           se opcao=2 entao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              consultar()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           fimse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       fimse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   fimenquanto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Fimalgoritmo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3956685" y="501015"/>
            <a:ext cx="4857750" cy="4354830"/>
          </a:xfrm>
          <a:prstGeom prst="rect">
            <a:avLst/>
          </a:prstGeom>
        </p:spPr>
        <p:txBody>
          <a:bodyPr vert="horz"/>
          <a:lstStyle>
            <a:lvl1pPr marL="365760" indent="-255905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495" indent="-247015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 panose="02040502050405020303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290" indent="-21971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830" indent="-20129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90015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09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855" indent="0">
              <a:buNone/>
            </a:pP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def novo():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	print("procedimento novo")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def consultar():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	print("procedimento consultar")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opcao = 0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while opcao!=3: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	print("digite a opcao desejada")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	print("1-novo")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	print("2-consultar")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	print("3-sair")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	opcao = int(input())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	if opcao==1: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		novo()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	elif opcao==2: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en-US" sz="900" b="1">
                <a:latin typeface="Courier New [Mono]" panose="02070309020205020404" charset="0"/>
                <a:cs typeface="Courier New [Mono]" panose="02070309020205020404" charset="0"/>
              </a:rPr>
              <a:t>		consultar()</a:t>
            </a:r>
            <a:endParaRPr lang="en-US" sz="900" b="1">
              <a:latin typeface="Courier New [Mono]" panose="02070309020205020404" charset="0"/>
              <a:cs typeface="Courier New [Mono]" panose="0207030902020502040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49700" y="390525"/>
            <a:ext cx="46355" cy="44138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/>
        </p:nvSpPr>
        <p:spPr>
          <a:xfrm>
            <a:off x="4130040" y="-299085"/>
            <a:ext cx="3539490" cy="8001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400">
                <a:solidFill>
                  <a:schemeClr val="bg1"/>
                </a:solidFill>
              </a:rPr>
              <a:t>Python</a:t>
            </a:r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Dinamicamente </a:t>
            </a:r>
            <a:r>
              <a:rPr lang="pt-BR" dirty="0" err="1"/>
              <a:t>tipado</a:t>
            </a:r>
            <a:endParaRPr lang="pt-BR" dirty="0"/>
          </a:p>
          <a:p>
            <a:r>
              <a:rPr lang="pt-BR" dirty="0" err="1"/>
              <a:t>Multi-paradigma</a:t>
            </a:r>
            <a:endParaRPr lang="pt-BR" dirty="0"/>
          </a:p>
          <a:p>
            <a:r>
              <a:rPr lang="pt-BR" dirty="0"/>
              <a:t>Sintaxe intuitiva</a:t>
            </a:r>
            <a:endParaRPr lang="pt-BR" dirty="0"/>
          </a:p>
          <a:p>
            <a:r>
              <a:rPr lang="pt-BR" dirty="0"/>
              <a:t>Interpretado</a:t>
            </a:r>
            <a:endParaRPr lang="pt-BR" dirty="0"/>
          </a:p>
          <a:p>
            <a:r>
              <a:rPr lang="pt-BR" dirty="0"/>
              <a:t>Tipos de dados de alto </a:t>
            </a:r>
            <a:r>
              <a:rPr lang="pt-BR" dirty="0" smtClean="0"/>
              <a:t>nível</a:t>
            </a:r>
            <a:endParaRPr lang="pt-BR" dirty="0" smtClean="0"/>
          </a:p>
          <a:p>
            <a:r>
              <a:rPr lang="pt-BR" dirty="0"/>
              <a:t>Fortemente usado no mercado: Google, </a:t>
            </a:r>
            <a:r>
              <a:rPr lang="pt-BR" dirty="0" err="1"/>
              <a:t>Facebook</a:t>
            </a:r>
            <a:r>
              <a:rPr lang="pt-BR" dirty="0"/>
              <a:t>(</a:t>
            </a:r>
            <a:r>
              <a:rPr lang="pt-BR" dirty="0" err="1"/>
              <a:t>Instagram</a:t>
            </a:r>
            <a:r>
              <a:rPr lang="pt-BR" dirty="0"/>
              <a:t>), Microsoft, </a:t>
            </a:r>
            <a:r>
              <a:rPr lang="pt-BR" dirty="0" err="1"/>
              <a:t>Dropbox</a:t>
            </a:r>
            <a:r>
              <a:rPr lang="pt-BR" dirty="0"/>
              <a:t>, Globo.com, etc.</a:t>
            </a:r>
            <a:endParaRPr lang="pt-BR" dirty="0"/>
          </a:p>
          <a:p>
            <a:r>
              <a:rPr lang="pt-BR" dirty="0"/>
              <a:t>Utilizando em várias áreas - web, data </a:t>
            </a:r>
            <a:r>
              <a:rPr lang="pt-BR" dirty="0" err="1"/>
              <a:t>science</a:t>
            </a:r>
            <a:r>
              <a:rPr lang="pt-BR" dirty="0"/>
              <a:t>, </a:t>
            </a:r>
            <a:r>
              <a:rPr lang="pt-BR" dirty="0" err="1"/>
              <a:t>devops</a:t>
            </a:r>
            <a:r>
              <a:rPr lang="pt-BR" dirty="0"/>
              <a:t>, automação, IA e muito mais.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Zen </a:t>
            </a:r>
            <a:r>
              <a:rPr lang="pt-BR" dirty="0" err="1" smtClean="0"/>
              <a:t>of</a:t>
            </a:r>
            <a:r>
              <a:rPr lang="pt-BR" dirty="0" smtClean="0"/>
              <a:t>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Bonito é melhor que feio</a:t>
            </a:r>
            <a:endParaRPr lang="pt-BR" dirty="0"/>
          </a:p>
          <a:p>
            <a:r>
              <a:rPr lang="pt-BR" dirty="0"/>
              <a:t>Explícito é melhor do que implícito</a:t>
            </a:r>
            <a:endParaRPr lang="pt-BR" dirty="0"/>
          </a:p>
          <a:p>
            <a:r>
              <a:rPr lang="pt-BR" dirty="0"/>
              <a:t>Simples é melhor do que complexo</a:t>
            </a:r>
            <a:endParaRPr lang="pt-BR" dirty="0"/>
          </a:p>
          <a:p>
            <a:r>
              <a:rPr lang="pt-BR" dirty="0"/>
              <a:t>Complexo é melhor do que complicado</a:t>
            </a:r>
            <a:endParaRPr lang="pt-BR" dirty="0"/>
          </a:p>
          <a:p>
            <a:r>
              <a:rPr lang="pt-BR" dirty="0"/>
              <a:t>Legibilidade conta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39502"/>
            <a:ext cx="8229600" cy="4591400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Java</a:t>
            </a:r>
            <a:endParaRPr lang="pt-BR" dirty="0"/>
          </a:p>
          <a:p>
            <a:pPr marL="411480" lvl="1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world!");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  <a:p>
            <a:r>
              <a:rPr lang="pt-BR" dirty="0"/>
              <a:t>C++</a:t>
            </a:r>
            <a:endParaRPr lang="pt-BR" dirty="0"/>
          </a:p>
          <a:p>
            <a:pPr marL="41148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World!" &lt;&lt;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  <a:p>
            <a:r>
              <a:rPr lang="pt-BR" dirty="0"/>
              <a:t>Python</a:t>
            </a:r>
            <a:endParaRPr lang="pt-BR" dirty="0"/>
          </a:p>
          <a:p>
            <a:pPr marL="411480" lvl="1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World!')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Linha do Tempo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Dezembro </a:t>
            </a:r>
            <a:r>
              <a:rPr lang="pt-BR" dirty="0"/>
              <a:t>1989: Guido Van </a:t>
            </a:r>
            <a:r>
              <a:rPr lang="pt-BR" dirty="0" err="1"/>
              <a:t>Rossum</a:t>
            </a:r>
            <a:r>
              <a:rPr lang="pt-BR" dirty="0"/>
              <a:t> inicia a implementação do Python</a:t>
            </a:r>
            <a:endParaRPr lang="pt-BR" dirty="0"/>
          </a:p>
          <a:p>
            <a:r>
              <a:rPr lang="pt-BR" dirty="0"/>
              <a:t>Janeiro 1994: Versão 1.0 lançado</a:t>
            </a:r>
            <a:endParaRPr lang="pt-BR" dirty="0"/>
          </a:p>
          <a:p>
            <a:r>
              <a:rPr lang="pt-BR" dirty="0"/>
              <a:t>Outubro 2000: Versão 2.0 lançado</a:t>
            </a:r>
            <a:endParaRPr lang="pt-BR" dirty="0"/>
          </a:p>
          <a:p>
            <a:r>
              <a:rPr lang="pt-BR" dirty="0"/>
              <a:t>Dezembro 2008: Versão 3.0 lançado</a:t>
            </a:r>
            <a:endParaRPr lang="pt-BR" dirty="0"/>
          </a:p>
          <a:p>
            <a:r>
              <a:rPr lang="pt-BR" dirty="0"/>
              <a:t>Junho 2009: Versão 3.1 lançado</a:t>
            </a:r>
            <a:endParaRPr lang="pt-BR" dirty="0"/>
          </a:p>
          <a:p>
            <a:r>
              <a:rPr lang="pt-BR" dirty="0"/>
              <a:t>Julho 2010: Versão 2.7 lançado com correções de segurança</a:t>
            </a:r>
            <a:endParaRPr lang="pt-BR" dirty="0"/>
          </a:p>
          <a:p>
            <a:r>
              <a:rPr lang="pt-BR" dirty="0"/>
              <a:t>Novembro 2016: Versões atual do Python são 2.7.12 </a:t>
            </a:r>
            <a:r>
              <a:rPr lang="pt-BR" dirty="0" err="1"/>
              <a:t>and</a:t>
            </a:r>
            <a:r>
              <a:rPr lang="pt-BR" dirty="0"/>
              <a:t> 3.5.2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Primeiros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pode ser executado via linha de comando. </a:t>
            </a:r>
            <a:endParaRPr lang="pt-BR" dirty="0" smtClean="0"/>
          </a:p>
          <a:p>
            <a:r>
              <a:rPr lang="pt-BR" dirty="0" smtClean="0"/>
              <a:t>Para isso, basta utilizar as linhas de comando:</a:t>
            </a:r>
            <a:endParaRPr lang="pt-BR" dirty="0" smtClean="0"/>
          </a:p>
          <a:p>
            <a:pPr lvl="1"/>
            <a:r>
              <a:rPr lang="pt-BR" dirty="0" smtClean="0"/>
              <a:t>python3</a:t>
            </a:r>
            <a:endParaRPr lang="pt-BR" dirty="0" smtClean="0"/>
          </a:p>
          <a:p>
            <a:pPr lvl="1"/>
            <a:r>
              <a:rPr lang="pt-BR" dirty="0" err="1" smtClean="0"/>
              <a:t>print</a:t>
            </a:r>
            <a:r>
              <a:rPr lang="pt-BR" dirty="0" smtClean="0"/>
              <a:t>(‘Olá Mundo’)</a:t>
            </a:r>
            <a:endParaRPr lang="pt-BR" dirty="0" smtClean="0"/>
          </a:p>
          <a:p>
            <a:pPr lvl="1"/>
            <a:r>
              <a:rPr lang="pt-BR" dirty="0" err="1" smtClean="0"/>
              <a:t>exit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Em Python não se declara variáveis.</a:t>
            </a:r>
            <a:endParaRPr lang="pt-BR" dirty="0" smtClean="0"/>
          </a:p>
          <a:p>
            <a:r>
              <a:rPr lang="pt-BR" dirty="0" smtClean="0"/>
              <a:t>De </a:t>
            </a:r>
            <a:r>
              <a:rPr lang="pt-BR" dirty="0"/>
              <a:t>acordo com as convenções Python, nomes de variáveis deve ser minúsculas com palavras separadas por </a:t>
            </a:r>
            <a:r>
              <a:rPr lang="pt-BR" dirty="0" err="1"/>
              <a:t>underlines</a:t>
            </a:r>
            <a:r>
              <a:rPr lang="pt-BR" dirty="0"/>
              <a:t>:</a:t>
            </a:r>
            <a:endParaRPr lang="pt-BR" dirty="0"/>
          </a:p>
          <a:p>
            <a:endParaRPr lang="pt-BR" dirty="0"/>
          </a:p>
          <a:p>
            <a:pPr marL="109855" indent="0">
              <a:buNone/>
            </a:pP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= 12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"Joe"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100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smtClean="0"/>
              <a:t>Entrada e saída de dados</a:t>
            </a:r>
            <a:endParaRPr lang="en-US" alt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855" indent="0">
              <a:buNone/>
            </a:pPr>
            <a:r>
              <a:rPr lang="pt-BR" b="1" dirty="0" smtClean="0">
                <a:latin typeface="Courier New [Mono]" panose="02070309020205020404" charset="0"/>
                <a:cs typeface="Courier New [Mono]" panose="02070309020205020404" charset="0"/>
              </a:rPr>
              <a:t>print("Digite seu nome:")</a:t>
            </a:r>
            <a:endParaRPr lang="pt-BR" b="1" dirty="0" smtClean="0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pt-BR" b="1" dirty="0" smtClean="0">
                <a:latin typeface="Courier New [Mono]" panose="02070309020205020404" charset="0"/>
                <a:cs typeface="Courier New [Mono]" panose="02070309020205020404" charset="0"/>
              </a:rPr>
              <a:t>nome = input()</a:t>
            </a:r>
            <a:endParaRPr lang="pt-BR" b="1" dirty="0" smtClean="0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pt-BR" b="1" dirty="0" smtClean="0">
                <a:latin typeface="Courier New [Mono]" panose="02070309020205020404" charset="0"/>
                <a:cs typeface="Courier New [Mono]" panose="02070309020205020404" charset="0"/>
              </a:rPr>
              <a:t>print("Bem-vindo, ", nome)</a:t>
            </a:r>
            <a:endParaRPr lang="pt-BR" b="1" dirty="0" smtClean="0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endParaRPr lang="pt-BR" dirty="0" smtClean="0"/>
          </a:p>
          <a:p>
            <a:pPr marL="109855" indent="0">
              <a:buNone/>
            </a:pPr>
            <a:r>
              <a:rPr lang="en-US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#ou melhor:</a:t>
            </a:r>
            <a:endParaRPr lang="en-US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indent="0">
              <a:buNone/>
            </a:pPr>
            <a:r>
              <a:rPr lang="pt-BR" b="1" dirty="0" smtClean="0">
                <a:latin typeface="Courier New [Mono]" panose="02070309020205020404" charset="0"/>
                <a:cs typeface="Courier New [Mono]" panose="02070309020205020404" charset="0"/>
                <a:sym typeface="+mn-ea"/>
              </a:rPr>
              <a:t>nome = input(</a:t>
            </a:r>
            <a:r>
              <a:rPr lang="en-US" altLang="pt-BR" b="1" dirty="0" smtClean="0">
                <a:latin typeface="Courier New [Mono]" panose="02070309020205020404" charset="0"/>
                <a:cs typeface="Courier New [Mono]" panose="02070309020205020404" charset="0"/>
                <a:sym typeface="+mn-ea"/>
              </a:rPr>
              <a:t>“digite o seu nome:”</a:t>
            </a:r>
            <a:r>
              <a:rPr lang="pt-BR" b="1" dirty="0" smtClean="0">
                <a:latin typeface="Courier New [Mono]" panose="02070309020205020404" charset="0"/>
                <a:cs typeface="Courier New [Mono]" panose="02070309020205020404" charset="0"/>
                <a:sym typeface="+mn-ea"/>
              </a:rPr>
              <a:t>)</a:t>
            </a:r>
            <a:endParaRPr lang="pt-BR" b="1" dirty="0" smtClean="0">
              <a:latin typeface="Courier New [Mono]" panose="02070309020205020404" charset="0"/>
              <a:cs typeface="Courier New [Mono]" panose="02070309020205020404" charset="0"/>
            </a:endParaRPr>
          </a:p>
          <a:p>
            <a:pPr marL="109855" indent="0">
              <a:buNone/>
            </a:pPr>
            <a:r>
              <a:rPr lang="pt-BR" b="1" dirty="0" smtClean="0">
                <a:latin typeface="Courier New [Mono]" panose="02070309020205020404" charset="0"/>
                <a:cs typeface="Courier New [Mono]" panose="02070309020205020404" charset="0"/>
                <a:sym typeface="+mn-ea"/>
              </a:rPr>
              <a:t>print("Bem-vindo, ", nome)</a:t>
            </a:r>
            <a:endParaRPr lang="en-US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3EE9937EC68B042BDC0576E7525BFA7" ma:contentTypeVersion="2" ma:contentTypeDescription="Crie um novo documento." ma:contentTypeScope="" ma:versionID="917df03b78308d08ab1a59c8a0d51da5">
  <xsd:schema xmlns:xsd="http://www.w3.org/2001/XMLSchema" xmlns:xs="http://www.w3.org/2001/XMLSchema" xmlns:p="http://schemas.microsoft.com/office/2006/metadata/properties" xmlns:ns2="51f1b00a-f167-4aea-b568-02abbbe46b89" targetNamespace="http://schemas.microsoft.com/office/2006/metadata/properties" ma:root="true" ma:fieldsID="3d1ded96882c118c65163ffe8f80f3c3" ns2:_="">
    <xsd:import namespace="51f1b00a-f167-4aea-b568-02abbbe46b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f1b00a-f167-4aea-b568-02abbbe46b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AA470D-FF89-4788-BCC7-3C63D7F9754F}"/>
</file>

<file path=customXml/itemProps2.xml><?xml version="1.0" encoding="utf-8"?>
<ds:datastoreItem xmlns:ds="http://schemas.openxmlformats.org/officeDocument/2006/customXml" ds:itemID="{F50DEE5A-6CC9-4727-9B3E-A91791943762}"/>
</file>

<file path=customXml/itemProps3.xml><?xml version="1.0" encoding="utf-8"?>
<ds:datastoreItem xmlns:ds="http://schemas.openxmlformats.org/officeDocument/2006/customXml" ds:itemID="{15C77835-2D2A-4233-AC42-C652309C58B2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5090</Words>
  <Application>WPS Presentation</Application>
  <PresentationFormat>Apresentação na tela (16:9)</PresentationFormat>
  <Paragraphs>283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SimSun</vt:lpstr>
      <vt:lpstr>Wingdings</vt:lpstr>
      <vt:lpstr>Georgia</vt:lpstr>
      <vt:lpstr>Wingdings 2</vt:lpstr>
      <vt:lpstr>Gubbi</vt:lpstr>
      <vt:lpstr>Courier New</vt:lpstr>
      <vt:lpstr>Courier New [Mono]</vt:lpstr>
      <vt:lpstr>Trebuchet MS</vt:lpstr>
      <vt:lpstr>微软雅黑</vt:lpstr>
      <vt:lpstr>Arial Unicode MS</vt:lpstr>
      <vt:lpstr>Calibri</vt:lpstr>
      <vt:lpstr>Agency FB</vt:lpstr>
      <vt:lpstr>Droid Sans Fallback</vt:lpstr>
      <vt:lpstr>MT Extra</vt:lpstr>
      <vt:lpstr>Times New Roman</vt:lpstr>
      <vt:lpstr>Urbano</vt:lpstr>
      <vt:lpstr>Introdução ao Python</vt:lpstr>
      <vt:lpstr>Python</vt:lpstr>
      <vt:lpstr>Python</vt:lpstr>
      <vt:lpstr>Zen of Python</vt:lpstr>
      <vt:lpstr>PowerPoint 演示文稿</vt:lpstr>
      <vt:lpstr>Linha do Tempo</vt:lpstr>
      <vt:lpstr>Primeiros passos</vt:lpstr>
      <vt:lpstr>Variáveis</vt:lpstr>
      <vt:lpstr>Entrada e saída de dados</vt:lpstr>
      <vt:lpstr>Ler dados inteiros</vt:lpstr>
      <vt:lpstr>Blocos</vt:lpstr>
      <vt:lpstr>estrutura condicional: if</vt:lpstr>
      <vt:lpstr>Operador Ternário</vt:lpstr>
      <vt:lpstr>Estrura de Repetição: While</vt:lpstr>
      <vt:lpstr>Estrurura de Repetição: For</vt:lpstr>
      <vt:lpstr>Loops aninhados</vt:lpstr>
      <vt:lpstr>Funções</vt:lpstr>
      <vt:lpstr>Funções</vt:lpstr>
      <vt:lpstr>Funções com parâmetros</vt:lpstr>
      <vt:lpstr>Arrays</vt:lpstr>
      <vt:lpstr>Arrays</vt:lpstr>
      <vt:lpstr>Visualg                         vs  Python</vt:lpstr>
      <vt:lpstr>Visualg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II</dc:title>
  <dc:creator>ely</dc:creator>
  <cp:lastModifiedBy>ely</cp:lastModifiedBy>
  <cp:revision>23</cp:revision>
  <dcterms:created xsi:type="dcterms:W3CDTF">2020-07-01T15:13:31Z</dcterms:created>
  <dcterms:modified xsi:type="dcterms:W3CDTF">2020-07-01T15:13:31Z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  <property fmtid="{D5CDD505-2E9C-101B-9397-08002B2CF9AE}" pid="3" name="ContentTypeId">
    <vt:lpwstr>0x010100C3EE9937EC68B042BDC0576E7525BFA7</vt:lpwstr>
  </property>
</Properties>
</file>