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5" r:id="rId4"/>
    <p:sldId id="259" r:id="rId5"/>
    <p:sldId id="260" r:id="rId6"/>
    <p:sldId id="262" r:id="rId7"/>
    <p:sldId id="263" r:id="rId8"/>
    <p:sldId id="266" r:id="rId9"/>
    <p:sldId id="267" r:id="rId10"/>
    <p:sldId id="268" r:id="rId11"/>
    <p:sldId id="269" r:id="rId12"/>
    <p:sldId id="270" r:id="rId13"/>
    <p:sldId id="271" r:id="rId14"/>
    <p:sldId id="272" r:id="rId15"/>
    <p:sldId id="273" r:id="rId16"/>
    <p:sldId id="274" r:id="rId17"/>
    <p:sldId id="286" r:id="rId18"/>
    <p:sldId id="287" r:id="rId19"/>
    <p:sldId id="280" r:id="rId20"/>
    <p:sldId id="276" r:id="rId21"/>
    <p:sldId id="281" r:id="rId22"/>
    <p:sldId id="282" r:id="rId23"/>
    <p:sldId id="279" r:id="rId24"/>
    <p:sldId id="283" r:id="rId25"/>
    <p:sldId id="284" r:id="rId26"/>
    <p:sldId id="285" r:id="rId27"/>
    <p:sldId id="258"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1D70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20" d="100"/>
          <a:sy n="120"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40BE6-E53F-468E-8707-D6082061B472}" type="datetimeFigureOut">
              <a:rPr lang="es-ES" smtClean="0"/>
              <a:t>21/09/2020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F422A-E563-4CD3-823B-4F651737F55B}" type="slidenum">
              <a:rPr lang="es-ES" smtClean="0"/>
              <a:t>‹Nº›</a:t>
            </a:fld>
            <a:endParaRPr lang="es-ES"/>
          </a:p>
        </p:txBody>
      </p:sp>
    </p:spTree>
    <p:extLst>
      <p:ext uri="{BB962C8B-B14F-4D97-AF65-F5344CB8AC3E}">
        <p14:creationId xmlns:p14="http://schemas.microsoft.com/office/powerpoint/2010/main" val="402991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17B81-5746-49BF-9222-CAB307406488}"/>
              </a:ext>
            </a:extLst>
          </p:cNvPr>
          <p:cNvSpPr>
            <a:spLocks noGrp="1"/>
          </p:cNvSpPr>
          <p:nvPr>
            <p:ph type="ctrTitle"/>
          </p:nvPr>
        </p:nvSpPr>
        <p:spPr>
          <a:xfrm>
            <a:off x="1524000" y="1122363"/>
            <a:ext cx="9144000" cy="2387600"/>
          </a:xfrm>
        </p:spPr>
        <p:txBody>
          <a:bodyPr anchor="b"/>
          <a:lstStyle>
            <a:lvl1pPr algn="ctr">
              <a:defRPr sz="6000" b="1">
                <a:solidFill>
                  <a:srgbClr val="1D70B7"/>
                </a:solidFill>
                <a:latin typeface="Trebuchet MS" panose="020B0603020202020204" pitchFamily="34" charset="0"/>
              </a:defRPr>
            </a:lvl1pPr>
          </a:lstStyle>
          <a:p>
            <a:r>
              <a:rPr lang="es-ES" dirty="0"/>
              <a:t>Haga clic para modificar el estilo de título del patrón</a:t>
            </a:r>
          </a:p>
        </p:txBody>
      </p:sp>
      <p:sp>
        <p:nvSpPr>
          <p:cNvPr id="3" name="Subtítulo 2">
            <a:extLst>
              <a:ext uri="{FF2B5EF4-FFF2-40B4-BE49-F238E27FC236}">
                <a16:creationId xmlns:a16="http://schemas.microsoft.com/office/drawing/2014/main" id="{1AADAA90-4040-4D62-AAEC-A2C791B2741B}"/>
              </a:ext>
            </a:extLst>
          </p:cNvPr>
          <p:cNvSpPr>
            <a:spLocks noGrp="1"/>
          </p:cNvSpPr>
          <p:nvPr>
            <p:ph type="subTitle" idx="1"/>
          </p:nvPr>
        </p:nvSpPr>
        <p:spPr>
          <a:xfrm>
            <a:off x="1524000" y="3602038"/>
            <a:ext cx="9144000" cy="1655762"/>
          </a:xfrm>
        </p:spPr>
        <p:txBody>
          <a:bodyPr/>
          <a:lstStyle>
            <a:lvl1pPr marL="0" indent="0" algn="ctr">
              <a:buNone/>
              <a:defRPr sz="2400" b="1">
                <a:solidFill>
                  <a:srgbClr val="92D05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pic>
        <p:nvPicPr>
          <p:cNvPr id="9" name="Imagen 8">
            <a:extLst>
              <a:ext uri="{FF2B5EF4-FFF2-40B4-BE49-F238E27FC236}">
                <a16:creationId xmlns:a16="http://schemas.microsoft.com/office/drawing/2014/main" id="{450FEECF-8796-48C5-9569-4181609BD564}"/>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76" y="1772444"/>
            <a:ext cx="1466850" cy="1974850"/>
          </a:xfrm>
          <a:prstGeom prst="rect">
            <a:avLst/>
          </a:prstGeom>
          <a:noFill/>
          <a:ln>
            <a:noFill/>
          </a:ln>
        </p:spPr>
      </p:pic>
      <p:pic>
        <p:nvPicPr>
          <p:cNvPr id="10" name="Imagen 9">
            <a:extLst>
              <a:ext uri="{FF2B5EF4-FFF2-40B4-BE49-F238E27FC236}">
                <a16:creationId xmlns:a16="http://schemas.microsoft.com/office/drawing/2014/main" id="{FD97BFF7-A89F-47B2-B692-0913FF58ECEA}"/>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9077256" y="-286803"/>
            <a:ext cx="718849" cy="1215390"/>
          </a:xfrm>
          <a:prstGeom prst="rect">
            <a:avLst/>
          </a:prstGeom>
          <a:noFill/>
          <a:ln>
            <a:noFill/>
          </a:ln>
        </p:spPr>
      </p:pic>
      <p:pic>
        <p:nvPicPr>
          <p:cNvPr id="11" name="Imagen 10">
            <a:extLst>
              <a:ext uri="{FF2B5EF4-FFF2-40B4-BE49-F238E27FC236}">
                <a16:creationId xmlns:a16="http://schemas.microsoft.com/office/drawing/2014/main" id="{26928EBE-BC56-4A31-A9E1-6E3FE0715265}"/>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491214" y="4429919"/>
            <a:ext cx="725170" cy="1170305"/>
          </a:xfrm>
          <a:prstGeom prst="rect">
            <a:avLst/>
          </a:prstGeom>
          <a:noFill/>
          <a:ln>
            <a:noFill/>
          </a:ln>
        </p:spPr>
      </p:pic>
      <p:pic>
        <p:nvPicPr>
          <p:cNvPr id="14" name="Imagen 13">
            <a:extLst>
              <a:ext uri="{FF2B5EF4-FFF2-40B4-BE49-F238E27FC236}">
                <a16:creationId xmlns:a16="http://schemas.microsoft.com/office/drawing/2014/main" id="{DC02EFFA-83F4-4EFD-A4D5-33C9A751F42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585" y="6011216"/>
            <a:ext cx="2016125" cy="690267"/>
          </a:xfrm>
          <a:prstGeom prst="rect">
            <a:avLst/>
          </a:prstGeom>
        </p:spPr>
      </p:pic>
      <p:sp>
        <p:nvSpPr>
          <p:cNvPr id="21" name="Marcador de fecha 20">
            <a:extLst>
              <a:ext uri="{FF2B5EF4-FFF2-40B4-BE49-F238E27FC236}">
                <a16:creationId xmlns:a16="http://schemas.microsoft.com/office/drawing/2014/main" id="{078BAAF6-2FD8-412A-974B-E5E76F71E462}"/>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22" name="Marcador de pie de página 21">
            <a:extLst>
              <a:ext uri="{FF2B5EF4-FFF2-40B4-BE49-F238E27FC236}">
                <a16:creationId xmlns:a16="http://schemas.microsoft.com/office/drawing/2014/main" id="{4A6A1F6E-D21E-4A01-9F90-44086146FC1B}"/>
              </a:ext>
            </a:extLst>
          </p:cNvPr>
          <p:cNvSpPr>
            <a:spLocks noGrp="1"/>
          </p:cNvSpPr>
          <p:nvPr>
            <p:ph type="ftr" sz="quarter" idx="11"/>
          </p:nvPr>
        </p:nvSpPr>
        <p:spPr/>
        <p:txBody>
          <a:bodyPr/>
          <a:lstStyle/>
          <a:p>
            <a:endParaRPr lang="es-ES" dirty="0"/>
          </a:p>
        </p:txBody>
      </p:sp>
      <p:sp>
        <p:nvSpPr>
          <p:cNvPr id="23" name="Marcador de número de diapositiva 22">
            <a:extLst>
              <a:ext uri="{FF2B5EF4-FFF2-40B4-BE49-F238E27FC236}">
                <a16:creationId xmlns:a16="http://schemas.microsoft.com/office/drawing/2014/main" id="{13EA5DF9-DE01-4EFD-8211-037CD77A2327}"/>
              </a:ext>
            </a:extLst>
          </p:cNvPr>
          <p:cNvSpPr>
            <a:spLocks noGrp="1"/>
          </p:cNvSpPr>
          <p:nvPr>
            <p:ph type="sldNum" sz="quarter" idx="12"/>
          </p:nvPr>
        </p:nvSpPr>
        <p:spPr/>
        <p:txBody>
          <a:bodyPr/>
          <a:lstStyle>
            <a:lvl1pPr>
              <a:defRPr/>
            </a:lvl1pPr>
          </a:lstStyle>
          <a:p>
            <a:r>
              <a:rPr lang="es-ES" dirty="0"/>
              <a:t>2019</a:t>
            </a:r>
          </a:p>
        </p:txBody>
      </p:sp>
    </p:spTree>
    <p:extLst>
      <p:ext uri="{BB962C8B-B14F-4D97-AF65-F5344CB8AC3E}">
        <p14:creationId xmlns:p14="http://schemas.microsoft.com/office/powerpoint/2010/main" val="30133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D9547-97B0-41BF-9CA5-1FF3AD15E789}"/>
              </a:ext>
            </a:extLst>
          </p:cNvPr>
          <p:cNvSpPr>
            <a:spLocks noGrp="1"/>
          </p:cNvSpPr>
          <p:nvPr>
            <p:ph type="title"/>
          </p:nvPr>
        </p:nvSpPr>
        <p:spPr/>
        <p:txBody>
          <a:bodyPr/>
          <a:lstStyle>
            <a:lvl1pPr>
              <a:defRPr b="1">
                <a:solidFill>
                  <a:srgbClr val="1D70B7"/>
                </a:solidFill>
              </a:defRPr>
            </a:lvl1pPr>
          </a:lstStyle>
          <a:p>
            <a:r>
              <a:rPr lang="es-ES" dirty="0"/>
              <a:t>Haga clic para modificar el estilo de título del patrón</a:t>
            </a:r>
          </a:p>
        </p:txBody>
      </p:sp>
      <p:sp>
        <p:nvSpPr>
          <p:cNvPr id="3" name="Marcador de texto vertical 2">
            <a:extLst>
              <a:ext uri="{FF2B5EF4-FFF2-40B4-BE49-F238E27FC236}">
                <a16:creationId xmlns:a16="http://schemas.microsoft.com/office/drawing/2014/main" id="{0DC3FCB9-2D26-42E0-BB68-A8CCB42A040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DA086E-584C-449B-93F1-52093FBA7211}"/>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5" name="Marcador de pie de página 4">
            <a:extLst>
              <a:ext uri="{FF2B5EF4-FFF2-40B4-BE49-F238E27FC236}">
                <a16:creationId xmlns:a16="http://schemas.microsoft.com/office/drawing/2014/main" id="{47F979E3-C6DD-446A-8E3C-564C2F15C2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572235-256B-4E85-9ADC-942050B34916}"/>
              </a:ext>
            </a:extLst>
          </p:cNvPr>
          <p:cNvSpPr>
            <a:spLocks noGrp="1"/>
          </p:cNvSpPr>
          <p:nvPr>
            <p:ph type="sldNum" sz="quarter" idx="12"/>
          </p:nvPr>
        </p:nvSpPr>
        <p:spPr/>
        <p:txBody>
          <a:bodyPr/>
          <a:lstStyle/>
          <a:p>
            <a:fld id="{33D34246-0E82-457B-A1C4-94E11962ACBD}" type="slidenum">
              <a:rPr lang="es-ES" smtClean="0"/>
              <a:t>‹Nº›</a:t>
            </a:fld>
            <a:endParaRPr lang="es-ES"/>
          </a:p>
        </p:txBody>
      </p:sp>
      <p:grpSp>
        <p:nvGrpSpPr>
          <p:cNvPr id="10" name="Grupo 9">
            <a:extLst>
              <a:ext uri="{FF2B5EF4-FFF2-40B4-BE49-F238E27FC236}">
                <a16:creationId xmlns:a16="http://schemas.microsoft.com/office/drawing/2014/main" id="{50C0195F-48EF-434C-99EF-4A01A39D56CE}"/>
              </a:ext>
            </a:extLst>
          </p:cNvPr>
          <p:cNvGrpSpPr/>
          <p:nvPr userDrawn="1"/>
        </p:nvGrpSpPr>
        <p:grpSpPr>
          <a:xfrm>
            <a:off x="0" y="187034"/>
            <a:ext cx="12192000" cy="822328"/>
            <a:chOff x="0" y="187034"/>
            <a:chExt cx="12192000" cy="822328"/>
          </a:xfrm>
        </p:grpSpPr>
        <p:pic>
          <p:nvPicPr>
            <p:cNvPr id="11" name="Picture 3" descr="C:\Documents and Settings\ufgg2a\Escritorio\Imágenes iFP\Grupo planeta.png">
              <a:extLst>
                <a:ext uri="{FF2B5EF4-FFF2-40B4-BE49-F238E27FC236}">
                  <a16:creationId xmlns:a16="http://schemas.microsoft.com/office/drawing/2014/main" id="{C3E4D833-0AD8-44AA-AC06-51D7503332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ector recto 11">
              <a:extLst>
                <a:ext uri="{FF2B5EF4-FFF2-40B4-BE49-F238E27FC236}">
                  <a16:creationId xmlns:a16="http://schemas.microsoft.com/office/drawing/2014/main" id="{5470BBBD-C129-4B94-B1DA-99033C4A729E}"/>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AF012923-15EC-435F-B0E3-B4A98CB898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315058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06CCD0B-7866-4954-9DB5-FB3D30E2D60E}"/>
              </a:ext>
            </a:extLst>
          </p:cNvPr>
          <p:cNvSpPr>
            <a:spLocks noGrp="1"/>
          </p:cNvSpPr>
          <p:nvPr>
            <p:ph type="title" orient="vert"/>
          </p:nvPr>
        </p:nvSpPr>
        <p:spPr>
          <a:xfrm>
            <a:off x="8724900" y="365125"/>
            <a:ext cx="2628900" cy="5811838"/>
          </a:xfrm>
        </p:spPr>
        <p:txBody>
          <a:bodyPr vert="eaVert"/>
          <a:lstStyle>
            <a:lvl1pPr>
              <a:defRPr b="1">
                <a:solidFill>
                  <a:srgbClr val="1D70B7"/>
                </a:solidFill>
              </a:defRPr>
            </a:lvl1pPr>
          </a:lstStyle>
          <a:p>
            <a:r>
              <a:rPr lang="es-ES" dirty="0"/>
              <a:t>Haga clic para modificar el estilo de título del patrón</a:t>
            </a:r>
          </a:p>
        </p:txBody>
      </p:sp>
      <p:sp>
        <p:nvSpPr>
          <p:cNvPr id="3" name="Marcador de texto vertical 2">
            <a:extLst>
              <a:ext uri="{FF2B5EF4-FFF2-40B4-BE49-F238E27FC236}">
                <a16:creationId xmlns:a16="http://schemas.microsoft.com/office/drawing/2014/main" id="{FCAA3661-65B9-4DF9-B2E0-03E0DBB7536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58526C2-063E-44A7-8870-655BA61CD86A}"/>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5" name="Marcador de pie de página 4">
            <a:extLst>
              <a:ext uri="{FF2B5EF4-FFF2-40B4-BE49-F238E27FC236}">
                <a16:creationId xmlns:a16="http://schemas.microsoft.com/office/drawing/2014/main" id="{7E9ED3A1-1C34-4E73-A5C1-67B21AA155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4F09F42-DFFC-4751-9972-B3A6C46C7FC2}"/>
              </a:ext>
            </a:extLst>
          </p:cNvPr>
          <p:cNvSpPr>
            <a:spLocks noGrp="1"/>
          </p:cNvSpPr>
          <p:nvPr>
            <p:ph type="sldNum" sz="quarter" idx="12"/>
          </p:nvPr>
        </p:nvSpPr>
        <p:spPr/>
        <p:txBody>
          <a:bodyPr/>
          <a:lstStyle/>
          <a:p>
            <a:fld id="{33D34246-0E82-457B-A1C4-94E11962ACBD}" type="slidenum">
              <a:rPr lang="es-ES" smtClean="0"/>
              <a:t>‹Nº›</a:t>
            </a:fld>
            <a:endParaRPr lang="es-ES"/>
          </a:p>
        </p:txBody>
      </p:sp>
    </p:spTree>
    <p:extLst>
      <p:ext uri="{BB962C8B-B14F-4D97-AF65-F5344CB8AC3E}">
        <p14:creationId xmlns:p14="http://schemas.microsoft.com/office/powerpoint/2010/main" val="396556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_Diapositiva de cierr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17B81-5746-49BF-9222-CAB307406488}"/>
              </a:ext>
            </a:extLst>
          </p:cNvPr>
          <p:cNvSpPr>
            <a:spLocks noGrp="1"/>
          </p:cNvSpPr>
          <p:nvPr>
            <p:ph type="ctrTitle" hasCustomPrompt="1"/>
          </p:nvPr>
        </p:nvSpPr>
        <p:spPr>
          <a:xfrm>
            <a:off x="1524000" y="1122363"/>
            <a:ext cx="9144000" cy="2387600"/>
          </a:xfrm>
        </p:spPr>
        <p:txBody>
          <a:bodyPr anchor="b"/>
          <a:lstStyle>
            <a:lvl1pPr algn="ctr">
              <a:defRPr sz="6000" b="1">
                <a:solidFill>
                  <a:srgbClr val="1D70B7"/>
                </a:solidFill>
                <a:latin typeface="Trebuchet MS" panose="020B0603020202020204" pitchFamily="34" charset="0"/>
              </a:defRPr>
            </a:lvl1pPr>
          </a:lstStyle>
          <a:p>
            <a:r>
              <a:rPr lang="es-ES" dirty="0"/>
              <a:t>Gracias por tu atención.</a:t>
            </a:r>
          </a:p>
        </p:txBody>
      </p:sp>
      <p:sp>
        <p:nvSpPr>
          <p:cNvPr id="3" name="Subtítulo 2">
            <a:extLst>
              <a:ext uri="{FF2B5EF4-FFF2-40B4-BE49-F238E27FC236}">
                <a16:creationId xmlns:a16="http://schemas.microsoft.com/office/drawing/2014/main" id="{1AADAA90-4040-4D62-AAEC-A2C791B2741B}"/>
              </a:ext>
            </a:extLst>
          </p:cNvPr>
          <p:cNvSpPr>
            <a:spLocks noGrp="1"/>
          </p:cNvSpPr>
          <p:nvPr>
            <p:ph type="subTitle" idx="1" hasCustomPrompt="1"/>
          </p:nvPr>
        </p:nvSpPr>
        <p:spPr>
          <a:xfrm>
            <a:off x="1524000" y="3602038"/>
            <a:ext cx="9144000" cy="1655762"/>
          </a:xfrm>
        </p:spPr>
        <p:txBody>
          <a:bodyPr/>
          <a:lstStyle>
            <a:lvl1pPr marL="0" indent="0" algn="ctr">
              <a:buNone/>
              <a:defRPr sz="2400" b="1">
                <a:solidFill>
                  <a:srgbClr val="92D05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Contacto: xxxxx@ifp.es</a:t>
            </a:r>
          </a:p>
        </p:txBody>
      </p:sp>
      <p:pic>
        <p:nvPicPr>
          <p:cNvPr id="9" name="Imagen 8">
            <a:extLst>
              <a:ext uri="{FF2B5EF4-FFF2-40B4-BE49-F238E27FC236}">
                <a16:creationId xmlns:a16="http://schemas.microsoft.com/office/drawing/2014/main" id="{450FEECF-8796-48C5-9569-4181609BD564}"/>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772444"/>
            <a:ext cx="1466850" cy="1974850"/>
          </a:xfrm>
          <a:prstGeom prst="rect">
            <a:avLst/>
          </a:prstGeom>
          <a:noFill/>
          <a:ln>
            <a:noFill/>
          </a:ln>
        </p:spPr>
      </p:pic>
      <p:pic>
        <p:nvPicPr>
          <p:cNvPr id="10" name="Imagen 9">
            <a:extLst>
              <a:ext uri="{FF2B5EF4-FFF2-40B4-BE49-F238E27FC236}">
                <a16:creationId xmlns:a16="http://schemas.microsoft.com/office/drawing/2014/main" id="{FD97BFF7-A89F-47B2-B692-0913FF58ECEA}"/>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9077256" y="-286803"/>
            <a:ext cx="718849" cy="1215390"/>
          </a:xfrm>
          <a:prstGeom prst="rect">
            <a:avLst/>
          </a:prstGeom>
          <a:noFill/>
          <a:ln>
            <a:noFill/>
          </a:ln>
        </p:spPr>
      </p:pic>
      <p:pic>
        <p:nvPicPr>
          <p:cNvPr id="11" name="Imagen 10">
            <a:extLst>
              <a:ext uri="{FF2B5EF4-FFF2-40B4-BE49-F238E27FC236}">
                <a16:creationId xmlns:a16="http://schemas.microsoft.com/office/drawing/2014/main" id="{26928EBE-BC56-4A31-A9E1-6E3FE0715265}"/>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466830" y="4429919"/>
            <a:ext cx="725170" cy="1170305"/>
          </a:xfrm>
          <a:prstGeom prst="rect">
            <a:avLst/>
          </a:prstGeom>
          <a:noFill/>
          <a:ln>
            <a:noFill/>
          </a:ln>
        </p:spPr>
      </p:pic>
      <p:sp>
        <p:nvSpPr>
          <p:cNvPr id="21" name="Marcador de fecha 20">
            <a:extLst>
              <a:ext uri="{FF2B5EF4-FFF2-40B4-BE49-F238E27FC236}">
                <a16:creationId xmlns:a16="http://schemas.microsoft.com/office/drawing/2014/main" id="{078BAAF6-2FD8-412A-974B-E5E76F71E462}"/>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22" name="Marcador de pie de página 21">
            <a:extLst>
              <a:ext uri="{FF2B5EF4-FFF2-40B4-BE49-F238E27FC236}">
                <a16:creationId xmlns:a16="http://schemas.microsoft.com/office/drawing/2014/main" id="{4A6A1F6E-D21E-4A01-9F90-44086146FC1B}"/>
              </a:ext>
            </a:extLst>
          </p:cNvPr>
          <p:cNvSpPr>
            <a:spLocks noGrp="1"/>
          </p:cNvSpPr>
          <p:nvPr>
            <p:ph type="ftr" sz="quarter" idx="11"/>
          </p:nvPr>
        </p:nvSpPr>
        <p:spPr/>
        <p:txBody>
          <a:bodyPr/>
          <a:lstStyle/>
          <a:p>
            <a:endParaRPr lang="es-ES" dirty="0"/>
          </a:p>
        </p:txBody>
      </p:sp>
      <p:sp>
        <p:nvSpPr>
          <p:cNvPr id="23" name="Marcador de número de diapositiva 22">
            <a:extLst>
              <a:ext uri="{FF2B5EF4-FFF2-40B4-BE49-F238E27FC236}">
                <a16:creationId xmlns:a16="http://schemas.microsoft.com/office/drawing/2014/main" id="{13EA5DF9-DE01-4EFD-8211-037CD77A2327}"/>
              </a:ext>
            </a:extLst>
          </p:cNvPr>
          <p:cNvSpPr>
            <a:spLocks noGrp="1"/>
          </p:cNvSpPr>
          <p:nvPr>
            <p:ph type="sldNum" sz="quarter" idx="12"/>
          </p:nvPr>
        </p:nvSpPr>
        <p:spPr/>
        <p:txBody>
          <a:bodyPr/>
          <a:lstStyle>
            <a:lvl1pPr>
              <a:defRPr/>
            </a:lvl1pPr>
          </a:lstStyle>
          <a:p>
            <a:r>
              <a:rPr lang="es-ES" dirty="0"/>
              <a:t>2019</a:t>
            </a:r>
          </a:p>
        </p:txBody>
      </p:sp>
      <p:pic>
        <p:nvPicPr>
          <p:cNvPr id="12" name="Imagen 11">
            <a:extLst>
              <a:ext uri="{FF2B5EF4-FFF2-40B4-BE49-F238E27FC236}">
                <a16:creationId xmlns:a16="http://schemas.microsoft.com/office/drawing/2014/main" id="{DAEE14F2-40D9-4722-8634-C90D1A63EE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585" y="6011216"/>
            <a:ext cx="2016125" cy="690267"/>
          </a:xfrm>
          <a:prstGeom prst="rect">
            <a:avLst/>
          </a:prstGeom>
        </p:spPr>
      </p:pic>
    </p:spTree>
    <p:extLst>
      <p:ext uri="{BB962C8B-B14F-4D97-AF65-F5344CB8AC3E}">
        <p14:creationId xmlns:p14="http://schemas.microsoft.com/office/powerpoint/2010/main" val="56947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3CB6D-2DF2-4CDA-9730-5D81CF7CC4E4}"/>
              </a:ext>
            </a:extLst>
          </p:cNvPr>
          <p:cNvSpPr>
            <a:spLocks noGrp="1"/>
          </p:cNvSpPr>
          <p:nvPr>
            <p:ph type="title"/>
          </p:nvPr>
        </p:nvSpPr>
        <p:spPr>
          <a:xfrm>
            <a:off x="1005840" y="1217468"/>
            <a:ext cx="10347960" cy="1325563"/>
          </a:xfrm>
        </p:spPr>
        <p:txBody>
          <a:bodyPr/>
          <a:lstStyle>
            <a:lvl1pPr>
              <a:defRPr b="1">
                <a:solidFill>
                  <a:srgbClr val="1D70B7"/>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CE7D8E9E-C765-44E2-A14D-477A0F91391D}"/>
              </a:ext>
            </a:extLst>
          </p:cNvPr>
          <p:cNvSpPr>
            <a:spLocks noGrp="1"/>
          </p:cNvSpPr>
          <p:nvPr>
            <p:ph idx="1"/>
          </p:nvPr>
        </p:nvSpPr>
        <p:spPr>
          <a:xfrm>
            <a:off x="1005840" y="2722418"/>
            <a:ext cx="10347960" cy="3454545"/>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15BE6D84-8E99-44C7-96D5-F4593A7474BF}"/>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5" name="Marcador de pie de página 4">
            <a:extLst>
              <a:ext uri="{FF2B5EF4-FFF2-40B4-BE49-F238E27FC236}">
                <a16:creationId xmlns:a16="http://schemas.microsoft.com/office/drawing/2014/main" id="{F883B95F-C570-410C-A468-B17EAC2D620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FFA4F5-0AC5-4EC1-A4C3-75E4CDAF9319}"/>
              </a:ext>
            </a:extLst>
          </p:cNvPr>
          <p:cNvSpPr>
            <a:spLocks noGrp="1"/>
          </p:cNvSpPr>
          <p:nvPr>
            <p:ph type="sldNum" sz="quarter" idx="12"/>
          </p:nvPr>
        </p:nvSpPr>
        <p:spPr/>
        <p:txBody>
          <a:bodyPr/>
          <a:lstStyle>
            <a:lvl1pPr>
              <a:defRPr>
                <a:solidFill>
                  <a:schemeClr val="tx1"/>
                </a:solidFill>
              </a:defRPr>
            </a:lvl1pPr>
          </a:lstStyle>
          <a:p>
            <a:r>
              <a:rPr lang="es-ES" dirty="0"/>
              <a:t>2019</a:t>
            </a:r>
          </a:p>
        </p:txBody>
      </p:sp>
      <p:grpSp>
        <p:nvGrpSpPr>
          <p:cNvPr id="7" name="Grupo 6">
            <a:extLst>
              <a:ext uri="{FF2B5EF4-FFF2-40B4-BE49-F238E27FC236}">
                <a16:creationId xmlns:a16="http://schemas.microsoft.com/office/drawing/2014/main" id="{7D889A3E-07D5-4906-A57F-1CB24CC2BBAB}"/>
              </a:ext>
            </a:extLst>
          </p:cNvPr>
          <p:cNvGrpSpPr/>
          <p:nvPr userDrawn="1"/>
        </p:nvGrpSpPr>
        <p:grpSpPr>
          <a:xfrm>
            <a:off x="0" y="187034"/>
            <a:ext cx="12192000" cy="822328"/>
            <a:chOff x="0" y="187034"/>
            <a:chExt cx="12192000" cy="822328"/>
          </a:xfrm>
        </p:grpSpPr>
        <p:pic>
          <p:nvPicPr>
            <p:cNvPr id="10" name="Picture 3" descr="C:\Documents and Settings\ufgg2a\Escritorio\Imágenes iFP\Grupo planeta.png">
              <a:extLst>
                <a:ext uri="{FF2B5EF4-FFF2-40B4-BE49-F238E27FC236}">
                  <a16:creationId xmlns:a16="http://schemas.microsoft.com/office/drawing/2014/main" id="{3B7D00EF-34F5-4AE2-8D53-E22A0183BF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Conector recto 10">
              <a:extLst>
                <a:ext uri="{FF2B5EF4-FFF2-40B4-BE49-F238E27FC236}">
                  <a16:creationId xmlns:a16="http://schemas.microsoft.com/office/drawing/2014/main" id="{12F8C538-B106-40E7-8F19-85F67D802D62}"/>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486649DC-247A-48D3-9BAE-008C37D20A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295403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C7350-3CA5-4354-B08E-9387B93C2302}"/>
              </a:ext>
            </a:extLst>
          </p:cNvPr>
          <p:cNvSpPr>
            <a:spLocks noGrp="1"/>
          </p:cNvSpPr>
          <p:nvPr>
            <p:ph type="title"/>
          </p:nvPr>
        </p:nvSpPr>
        <p:spPr>
          <a:xfrm>
            <a:off x="831850" y="1709738"/>
            <a:ext cx="10515600" cy="2852737"/>
          </a:xfrm>
        </p:spPr>
        <p:txBody>
          <a:bodyPr anchor="b"/>
          <a:lstStyle>
            <a:lvl1pPr>
              <a:defRPr sz="6000" b="1">
                <a:solidFill>
                  <a:srgbClr val="1D70B7"/>
                </a:solidFill>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5C751C83-DC84-4F49-B4C2-52BBD904F6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4AA5B26-D7E1-4B53-B4B8-69E4F63BC9AE}"/>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5" name="Marcador de pie de página 4">
            <a:extLst>
              <a:ext uri="{FF2B5EF4-FFF2-40B4-BE49-F238E27FC236}">
                <a16:creationId xmlns:a16="http://schemas.microsoft.com/office/drawing/2014/main" id="{A6F26C3C-FA16-4C31-9A5D-ADBDB1D2E5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D44766-AE8F-4689-9D00-25C0E03224EE}"/>
              </a:ext>
            </a:extLst>
          </p:cNvPr>
          <p:cNvSpPr>
            <a:spLocks noGrp="1"/>
          </p:cNvSpPr>
          <p:nvPr>
            <p:ph type="sldNum" sz="quarter" idx="12"/>
          </p:nvPr>
        </p:nvSpPr>
        <p:spPr/>
        <p:txBody>
          <a:bodyPr/>
          <a:lstStyle/>
          <a:p>
            <a:fld id="{33D34246-0E82-457B-A1C4-94E11962ACBD}" type="slidenum">
              <a:rPr lang="es-ES" smtClean="0"/>
              <a:t>‹Nº›</a:t>
            </a:fld>
            <a:endParaRPr lang="es-ES"/>
          </a:p>
        </p:txBody>
      </p:sp>
      <p:pic>
        <p:nvPicPr>
          <p:cNvPr id="7" name="Imagen 6">
            <a:extLst>
              <a:ext uri="{FF2B5EF4-FFF2-40B4-BE49-F238E27FC236}">
                <a16:creationId xmlns:a16="http://schemas.microsoft.com/office/drawing/2014/main" id="{084D2811-AB10-41BD-BB08-10C5361BE140}"/>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a:off x="11473151" y="5642610"/>
            <a:ext cx="718849" cy="1215390"/>
          </a:xfrm>
          <a:prstGeom prst="rect">
            <a:avLst/>
          </a:prstGeom>
          <a:noFill/>
          <a:ln>
            <a:noFill/>
          </a:ln>
        </p:spPr>
      </p:pic>
      <p:grpSp>
        <p:nvGrpSpPr>
          <p:cNvPr id="11" name="Grupo 10">
            <a:extLst>
              <a:ext uri="{FF2B5EF4-FFF2-40B4-BE49-F238E27FC236}">
                <a16:creationId xmlns:a16="http://schemas.microsoft.com/office/drawing/2014/main" id="{EF75FEE2-3F27-4BD6-A17E-08B289E73723}"/>
              </a:ext>
            </a:extLst>
          </p:cNvPr>
          <p:cNvGrpSpPr/>
          <p:nvPr userDrawn="1"/>
        </p:nvGrpSpPr>
        <p:grpSpPr>
          <a:xfrm>
            <a:off x="0" y="187034"/>
            <a:ext cx="12192000" cy="822328"/>
            <a:chOff x="0" y="187034"/>
            <a:chExt cx="12192000" cy="822328"/>
          </a:xfrm>
        </p:grpSpPr>
        <p:pic>
          <p:nvPicPr>
            <p:cNvPr id="12" name="Picture 3" descr="C:\Documents and Settings\ufgg2a\Escritorio\Imágenes iFP\Grupo planeta.png">
              <a:extLst>
                <a:ext uri="{FF2B5EF4-FFF2-40B4-BE49-F238E27FC236}">
                  <a16:creationId xmlns:a16="http://schemas.microsoft.com/office/drawing/2014/main" id="{E37736C7-6784-4AA1-9529-7A276C64CD3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ector recto 12">
              <a:extLst>
                <a:ext uri="{FF2B5EF4-FFF2-40B4-BE49-F238E27FC236}">
                  <a16:creationId xmlns:a16="http://schemas.microsoft.com/office/drawing/2014/main" id="{CC42D359-6EE0-499E-88A5-6B1E73DA5CD9}"/>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6ECEFEC5-F723-4B1D-9B9F-CEB43B9D66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356641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A03D3-C6B7-4CD9-98A7-136032E6B75A}"/>
              </a:ext>
            </a:extLst>
          </p:cNvPr>
          <p:cNvSpPr>
            <a:spLocks noGrp="1"/>
          </p:cNvSpPr>
          <p:nvPr>
            <p:ph type="title"/>
          </p:nvPr>
        </p:nvSpPr>
        <p:spPr/>
        <p:txBody>
          <a:bodyPr/>
          <a:lstStyle>
            <a:lvl1pPr>
              <a:defRPr>
                <a:solidFill>
                  <a:srgbClr val="1D70B7"/>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75F5880-6F82-4015-B19E-95EA5E4D04C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9EB7D4A-DDA7-4ACE-AD8E-73A261626BB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7D388B5-6800-47E1-8743-409BC910BDD6}"/>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6" name="Marcador de pie de página 5">
            <a:extLst>
              <a:ext uri="{FF2B5EF4-FFF2-40B4-BE49-F238E27FC236}">
                <a16:creationId xmlns:a16="http://schemas.microsoft.com/office/drawing/2014/main" id="{1499B57A-CCC5-41A7-A87F-D04EE5C4ACA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68FF21-C9B8-4E94-805C-18C9E5CEC260}"/>
              </a:ext>
            </a:extLst>
          </p:cNvPr>
          <p:cNvSpPr>
            <a:spLocks noGrp="1"/>
          </p:cNvSpPr>
          <p:nvPr>
            <p:ph type="sldNum" sz="quarter" idx="12"/>
          </p:nvPr>
        </p:nvSpPr>
        <p:spPr/>
        <p:txBody>
          <a:bodyPr/>
          <a:lstStyle/>
          <a:p>
            <a:fld id="{33D34246-0E82-457B-A1C4-94E11962ACBD}" type="slidenum">
              <a:rPr lang="es-ES" smtClean="0"/>
              <a:t>‹Nº›</a:t>
            </a:fld>
            <a:endParaRPr lang="es-ES"/>
          </a:p>
        </p:txBody>
      </p:sp>
      <p:grpSp>
        <p:nvGrpSpPr>
          <p:cNvPr id="11" name="Grupo 10">
            <a:extLst>
              <a:ext uri="{FF2B5EF4-FFF2-40B4-BE49-F238E27FC236}">
                <a16:creationId xmlns:a16="http://schemas.microsoft.com/office/drawing/2014/main" id="{3C7DF16E-561B-4F3B-A4CF-A4995264A997}"/>
              </a:ext>
            </a:extLst>
          </p:cNvPr>
          <p:cNvGrpSpPr/>
          <p:nvPr userDrawn="1"/>
        </p:nvGrpSpPr>
        <p:grpSpPr>
          <a:xfrm>
            <a:off x="0" y="187034"/>
            <a:ext cx="12192000" cy="822328"/>
            <a:chOff x="0" y="187034"/>
            <a:chExt cx="12192000" cy="822328"/>
          </a:xfrm>
        </p:grpSpPr>
        <p:pic>
          <p:nvPicPr>
            <p:cNvPr id="12" name="Picture 3" descr="C:\Documents and Settings\ufgg2a\Escritorio\Imágenes iFP\Grupo planeta.png">
              <a:extLst>
                <a:ext uri="{FF2B5EF4-FFF2-40B4-BE49-F238E27FC236}">
                  <a16:creationId xmlns:a16="http://schemas.microsoft.com/office/drawing/2014/main" id="{38930CE7-D040-44BF-95AC-BF6FC2C863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ector recto 12">
              <a:extLst>
                <a:ext uri="{FF2B5EF4-FFF2-40B4-BE49-F238E27FC236}">
                  <a16:creationId xmlns:a16="http://schemas.microsoft.com/office/drawing/2014/main" id="{4B43E6DD-1E5B-4838-8543-BF20ECCB8F95}"/>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456D3E51-734B-4B1C-9A37-0C4BD7CD53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375325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90848-84D2-4CDC-BD71-E20300DE8470}"/>
              </a:ext>
            </a:extLst>
          </p:cNvPr>
          <p:cNvSpPr>
            <a:spLocks noGrp="1"/>
          </p:cNvSpPr>
          <p:nvPr>
            <p:ph type="title"/>
          </p:nvPr>
        </p:nvSpPr>
        <p:spPr>
          <a:xfrm>
            <a:off x="914400" y="1221942"/>
            <a:ext cx="10515600" cy="1071419"/>
          </a:xfrm>
        </p:spPr>
        <p:txBody>
          <a:bodyPr/>
          <a:lstStyle>
            <a:lvl1pPr>
              <a:defRPr>
                <a:solidFill>
                  <a:srgbClr val="1D70B7"/>
                </a:solidFill>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B8AE3782-ECA5-4D33-B56E-F591FAB67078}"/>
              </a:ext>
            </a:extLst>
          </p:cNvPr>
          <p:cNvSpPr>
            <a:spLocks noGrp="1"/>
          </p:cNvSpPr>
          <p:nvPr>
            <p:ph type="body" idx="1"/>
          </p:nvPr>
        </p:nvSpPr>
        <p:spPr>
          <a:xfrm>
            <a:off x="839788" y="2439267"/>
            <a:ext cx="5157787" cy="6477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Marcador de contenido 3">
            <a:extLst>
              <a:ext uri="{FF2B5EF4-FFF2-40B4-BE49-F238E27FC236}">
                <a16:creationId xmlns:a16="http://schemas.microsoft.com/office/drawing/2014/main" id="{7ED0945B-53B6-42E8-8079-CC999C90EEC6}"/>
              </a:ext>
            </a:extLst>
          </p:cNvPr>
          <p:cNvSpPr>
            <a:spLocks noGrp="1"/>
          </p:cNvSpPr>
          <p:nvPr>
            <p:ph sz="half" idx="2"/>
          </p:nvPr>
        </p:nvSpPr>
        <p:spPr>
          <a:xfrm>
            <a:off x="839788" y="3200399"/>
            <a:ext cx="5157787" cy="2989263"/>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texto 4">
            <a:extLst>
              <a:ext uri="{FF2B5EF4-FFF2-40B4-BE49-F238E27FC236}">
                <a16:creationId xmlns:a16="http://schemas.microsoft.com/office/drawing/2014/main" id="{733A6286-FD49-4477-A221-D016405C0DEF}"/>
              </a:ext>
            </a:extLst>
          </p:cNvPr>
          <p:cNvSpPr>
            <a:spLocks noGrp="1"/>
          </p:cNvSpPr>
          <p:nvPr>
            <p:ph type="body" sz="quarter" idx="3"/>
          </p:nvPr>
        </p:nvSpPr>
        <p:spPr>
          <a:xfrm>
            <a:off x="6172200" y="2418484"/>
            <a:ext cx="5183188" cy="6477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Marcador de contenido 5">
            <a:extLst>
              <a:ext uri="{FF2B5EF4-FFF2-40B4-BE49-F238E27FC236}">
                <a16:creationId xmlns:a16="http://schemas.microsoft.com/office/drawing/2014/main" id="{35B6B3BE-91B1-4EC8-A3E9-BADD7B71ED01}"/>
              </a:ext>
            </a:extLst>
          </p:cNvPr>
          <p:cNvSpPr>
            <a:spLocks noGrp="1"/>
          </p:cNvSpPr>
          <p:nvPr>
            <p:ph sz="quarter" idx="4"/>
          </p:nvPr>
        </p:nvSpPr>
        <p:spPr>
          <a:xfrm>
            <a:off x="6172200" y="3200399"/>
            <a:ext cx="5183188" cy="2989264"/>
          </a:xfrm>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Marcador de fecha 6">
            <a:extLst>
              <a:ext uri="{FF2B5EF4-FFF2-40B4-BE49-F238E27FC236}">
                <a16:creationId xmlns:a16="http://schemas.microsoft.com/office/drawing/2014/main" id="{9746A32D-1468-47C7-B81E-003A2A0EF1EB}"/>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8" name="Marcador de pie de página 7">
            <a:extLst>
              <a:ext uri="{FF2B5EF4-FFF2-40B4-BE49-F238E27FC236}">
                <a16:creationId xmlns:a16="http://schemas.microsoft.com/office/drawing/2014/main" id="{838446F5-F28B-4D6C-BBE5-918FA9782AB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7270B11-E9DD-4B3E-985A-2326BFBB3409}"/>
              </a:ext>
            </a:extLst>
          </p:cNvPr>
          <p:cNvSpPr>
            <a:spLocks noGrp="1"/>
          </p:cNvSpPr>
          <p:nvPr>
            <p:ph type="sldNum" sz="quarter" idx="12"/>
          </p:nvPr>
        </p:nvSpPr>
        <p:spPr/>
        <p:txBody>
          <a:bodyPr/>
          <a:lstStyle/>
          <a:p>
            <a:fld id="{33D34246-0E82-457B-A1C4-94E11962ACBD}" type="slidenum">
              <a:rPr lang="es-ES" smtClean="0"/>
              <a:t>‹Nº›</a:t>
            </a:fld>
            <a:endParaRPr lang="es-ES"/>
          </a:p>
        </p:txBody>
      </p:sp>
      <p:grpSp>
        <p:nvGrpSpPr>
          <p:cNvPr id="13" name="Grupo 12">
            <a:extLst>
              <a:ext uri="{FF2B5EF4-FFF2-40B4-BE49-F238E27FC236}">
                <a16:creationId xmlns:a16="http://schemas.microsoft.com/office/drawing/2014/main" id="{A12A4A1A-F167-4FA8-B17C-477CEDEE9052}"/>
              </a:ext>
            </a:extLst>
          </p:cNvPr>
          <p:cNvGrpSpPr/>
          <p:nvPr userDrawn="1"/>
        </p:nvGrpSpPr>
        <p:grpSpPr>
          <a:xfrm>
            <a:off x="0" y="187034"/>
            <a:ext cx="12192000" cy="822328"/>
            <a:chOff x="0" y="187034"/>
            <a:chExt cx="12192000" cy="822328"/>
          </a:xfrm>
        </p:grpSpPr>
        <p:pic>
          <p:nvPicPr>
            <p:cNvPr id="14" name="Picture 3" descr="C:\Documents and Settings\ufgg2a\Escritorio\Imágenes iFP\Grupo planeta.png">
              <a:extLst>
                <a:ext uri="{FF2B5EF4-FFF2-40B4-BE49-F238E27FC236}">
                  <a16:creationId xmlns:a16="http://schemas.microsoft.com/office/drawing/2014/main" id="{4B3B5AD9-5A82-4193-AABD-D82893D9D1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Conector recto 14">
              <a:extLst>
                <a:ext uri="{FF2B5EF4-FFF2-40B4-BE49-F238E27FC236}">
                  <a16:creationId xmlns:a16="http://schemas.microsoft.com/office/drawing/2014/main" id="{179D41AA-4DFA-40C1-B678-DA986BF7E50F}"/>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6A54FAE3-3B3C-4176-899E-887A1E0F95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411031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06BCFB-AA80-4F85-8542-2BB03AC0C42B}"/>
              </a:ext>
            </a:extLst>
          </p:cNvPr>
          <p:cNvSpPr>
            <a:spLocks noGrp="1"/>
          </p:cNvSpPr>
          <p:nvPr>
            <p:ph type="title"/>
          </p:nvPr>
        </p:nvSpPr>
        <p:spPr/>
        <p:txBody>
          <a:bodyPr/>
          <a:lstStyle>
            <a:lvl1pPr>
              <a:defRPr b="1">
                <a:solidFill>
                  <a:srgbClr val="1D70B7"/>
                </a:solidFill>
              </a:defRPr>
            </a:lvl1pPr>
          </a:lstStyle>
          <a:p>
            <a:r>
              <a:rPr lang="es-ES" dirty="0"/>
              <a:t>Haga clic para modificar el estilo de título del patrón</a:t>
            </a:r>
          </a:p>
        </p:txBody>
      </p:sp>
      <p:sp>
        <p:nvSpPr>
          <p:cNvPr id="3" name="Marcador de fecha 2">
            <a:extLst>
              <a:ext uri="{FF2B5EF4-FFF2-40B4-BE49-F238E27FC236}">
                <a16:creationId xmlns:a16="http://schemas.microsoft.com/office/drawing/2014/main" id="{FD973777-FB0E-4642-B62E-0E9A0717B31A}"/>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4" name="Marcador de pie de página 3">
            <a:extLst>
              <a:ext uri="{FF2B5EF4-FFF2-40B4-BE49-F238E27FC236}">
                <a16:creationId xmlns:a16="http://schemas.microsoft.com/office/drawing/2014/main" id="{6E8DC46E-1676-427D-88A2-52524F10D88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AD11320-9B63-4513-8E58-2C4FF50BE6FD}"/>
              </a:ext>
            </a:extLst>
          </p:cNvPr>
          <p:cNvSpPr>
            <a:spLocks noGrp="1"/>
          </p:cNvSpPr>
          <p:nvPr>
            <p:ph type="sldNum" sz="quarter" idx="12"/>
          </p:nvPr>
        </p:nvSpPr>
        <p:spPr/>
        <p:txBody>
          <a:bodyPr/>
          <a:lstStyle/>
          <a:p>
            <a:fld id="{33D34246-0E82-457B-A1C4-94E11962ACBD}" type="slidenum">
              <a:rPr lang="es-ES" smtClean="0"/>
              <a:t>‹Nº›</a:t>
            </a:fld>
            <a:endParaRPr lang="es-ES"/>
          </a:p>
        </p:txBody>
      </p:sp>
      <p:pic>
        <p:nvPicPr>
          <p:cNvPr id="6" name="Imagen 5">
            <a:extLst>
              <a:ext uri="{FF2B5EF4-FFF2-40B4-BE49-F238E27FC236}">
                <a16:creationId xmlns:a16="http://schemas.microsoft.com/office/drawing/2014/main" id="{ADED1E92-F5FA-4ED2-9B23-17AFC3DB1C61}"/>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66830" y="3429000"/>
            <a:ext cx="725170" cy="1170305"/>
          </a:xfrm>
          <a:prstGeom prst="rect">
            <a:avLst/>
          </a:prstGeom>
          <a:noFill/>
          <a:ln>
            <a:noFill/>
          </a:ln>
        </p:spPr>
      </p:pic>
      <p:pic>
        <p:nvPicPr>
          <p:cNvPr id="7" name="Imagen 6">
            <a:extLst>
              <a:ext uri="{FF2B5EF4-FFF2-40B4-BE49-F238E27FC236}">
                <a16:creationId xmlns:a16="http://schemas.microsoft.com/office/drawing/2014/main" id="{C6DA2EFF-4E9B-418F-B9AF-E8CF5987FC91}"/>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653381"/>
            <a:ext cx="1018309" cy="1656556"/>
          </a:xfrm>
          <a:prstGeom prst="rect">
            <a:avLst/>
          </a:prstGeom>
          <a:noFill/>
          <a:ln>
            <a:noFill/>
          </a:ln>
        </p:spPr>
      </p:pic>
      <p:grpSp>
        <p:nvGrpSpPr>
          <p:cNvPr id="11" name="Grupo 10">
            <a:extLst>
              <a:ext uri="{FF2B5EF4-FFF2-40B4-BE49-F238E27FC236}">
                <a16:creationId xmlns:a16="http://schemas.microsoft.com/office/drawing/2014/main" id="{3C075B1F-3367-41C4-930E-ABC263A31748}"/>
              </a:ext>
            </a:extLst>
          </p:cNvPr>
          <p:cNvGrpSpPr/>
          <p:nvPr userDrawn="1"/>
        </p:nvGrpSpPr>
        <p:grpSpPr>
          <a:xfrm>
            <a:off x="0" y="187034"/>
            <a:ext cx="12192000" cy="822328"/>
            <a:chOff x="0" y="187034"/>
            <a:chExt cx="12192000" cy="822328"/>
          </a:xfrm>
        </p:grpSpPr>
        <p:pic>
          <p:nvPicPr>
            <p:cNvPr id="12" name="Picture 3" descr="C:\Documents and Settings\ufgg2a\Escritorio\Imágenes iFP\Grupo planeta.png">
              <a:extLst>
                <a:ext uri="{FF2B5EF4-FFF2-40B4-BE49-F238E27FC236}">
                  <a16:creationId xmlns:a16="http://schemas.microsoft.com/office/drawing/2014/main" id="{BAE41136-C77E-44A3-80C2-812923F61CC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ector recto 12">
              <a:extLst>
                <a:ext uri="{FF2B5EF4-FFF2-40B4-BE49-F238E27FC236}">
                  <a16:creationId xmlns:a16="http://schemas.microsoft.com/office/drawing/2014/main" id="{40BA82FE-7095-4093-80EA-306DDEB7354C}"/>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67C8CF61-4417-42CB-86A8-0D1A04CB88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131429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ABFAD0-29E7-4CC1-8B2A-AA2363B9CBF4}"/>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3" name="Marcador de pie de página 2">
            <a:extLst>
              <a:ext uri="{FF2B5EF4-FFF2-40B4-BE49-F238E27FC236}">
                <a16:creationId xmlns:a16="http://schemas.microsoft.com/office/drawing/2014/main" id="{43743AE0-2E32-4732-8912-48F977B2FEE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67046D0-CC2B-44A8-9CA2-6461507D61AB}"/>
              </a:ext>
            </a:extLst>
          </p:cNvPr>
          <p:cNvSpPr>
            <a:spLocks noGrp="1"/>
          </p:cNvSpPr>
          <p:nvPr>
            <p:ph type="sldNum" sz="quarter" idx="12"/>
          </p:nvPr>
        </p:nvSpPr>
        <p:spPr/>
        <p:txBody>
          <a:bodyPr/>
          <a:lstStyle/>
          <a:p>
            <a:fld id="{33D34246-0E82-457B-A1C4-94E11962ACBD}" type="slidenum">
              <a:rPr lang="es-ES" smtClean="0"/>
              <a:t>‹Nº›</a:t>
            </a:fld>
            <a:endParaRPr lang="es-ES"/>
          </a:p>
        </p:txBody>
      </p:sp>
      <p:pic>
        <p:nvPicPr>
          <p:cNvPr id="5" name="Imagen 4">
            <a:extLst>
              <a:ext uri="{FF2B5EF4-FFF2-40B4-BE49-F238E27FC236}">
                <a16:creationId xmlns:a16="http://schemas.microsoft.com/office/drawing/2014/main" id="{D1D9C346-668C-4328-80F0-FC8AA4ED078F}"/>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05" y="2193464"/>
            <a:ext cx="718849" cy="1215390"/>
          </a:xfrm>
          <a:prstGeom prst="rect">
            <a:avLst/>
          </a:prstGeom>
          <a:noFill/>
          <a:ln>
            <a:noFill/>
          </a:ln>
        </p:spPr>
      </p:pic>
      <p:pic>
        <p:nvPicPr>
          <p:cNvPr id="6" name="Imagen 5">
            <a:extLst>
              <a:ext uri="{FF2B5EF4-FFF2-40B4-BE49-F238E27FC236}">
                <a16:creationId xmlns:a16="http://schemas.microsoft.com/office/drawing/2014/main" id="{742D43E9-D1BA-4AA3-B2F6-00D134CCFD2C}"/>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79579" y="1355670"/>
            <a:ext cx="1466850" cy="1974850"/>
          </a:xfrm>
          <a:prstGeom prst="rect">
            <a:avLst/>
          </a:prstGeom>
          <a:noFill/>
          <a:ln>
            <a:noFill/>
          </a:ln>
        </p:spPr>
      </p:pic>
      <p:grpSp>
        <p:nvGrpSpPr>
          <p:cNvPr id="10" name="Grupo 9">
            <a:extLst>
              <a:ext uri="{FF2B5EF4-FFF2-40B4-BE49-F238E27FC236}">
                <a16:creationId xmlns:a16="http://schemas.microsoft.com/office/drawing/2014/main" id="{B8D1A261-2E0C-45BB-900E-B8A6F216DB09}"/>
              </a:ext>
            </a:extLst>
          </p:cNvPr>
          <p:cNvGrpSpPr/>
          <p:nvPr userDrawn="1"/>
        </p:nvGrpSpPr>
        <p:grpSpPr>
          <a:xfrm>
            <a:off x="0" y="187034"/>
            <a:ext cx="12192000" cy="822328"/>
            <a:chOff x="0" y="187034"/>
            <a:chExt cx="12192000" cy="822328"/>
          </a:xfrm>
        </p:grpSpPr>
        <p:pic>
          <p:nvPicPr>
            <p:cNvPr id="11" name="Picture 3" descr="C:\Documents and Settings\ufgg2a\Escritorio\Imágenes iFP\Grupo planeta.png">
              <a:extLst>
                <a:ext uri="{FF2B5EF4-FFF2-40B4-BE49-F238E27FC236}">
                  <a16:creationId xmlns:a16="http://schemas.microsoft.com/office/drawing/2014/main" id="{07BA7C8E-A0B6-44F3-BE92-4D558407699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Conector recto 11">
              <a:extLst>
                <a:ext uri="{FF2B5EF4-FFF2-40B4-BE49-F238E27FC236}">
                  <a16:creationId xmlns:a16="http://schemas.microsoft.com/office/drawing/2014/main" id="{100D2C60-6BFC-4D77-A970-1A579FD2F40D}"/>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9617A4DC-DCEC-46DB-8B12-4F9082253E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282845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E5E3A-287E-4BF2-862D-0C6F2ACD5640}"/>
              </a:ext>
            </a:extLst>
          </p:cNvPr>
          <p:cNvSpPr>
            <a:spLocks noGrp="1"/>
          </p:cNvSpPr>
          <p:nvPr>
            <p:ph type="title"/>
          </p:nvPr>
        </p:nvSpPr>
        <p:spPr>
          <a:xfrm>
            <a:off x="818356" y="1230889"/>
            <a:ext cx="3932237" cy="1600200"/>
          </a:xfrm>
        </p:spPr>
        <p:txBody>
          <a:bodyPr anchor="b"/>
          <a:lstStyle>
            <a:lvl1pPr>
              <a:defRPr sz="3200">
                <a:solidFill>
                  <a:srgbClr val="1D70B7"/>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36ED0EE2-20F5-4A4B-8E0C-40B0B19BAF49}"/>
              </a:ext>
            </a:extLst>
          </p:cNvPr>
          <p:cNvSpPr>
            <a:spLocks noGrp="1"/>
          </p:cNvSpPr>
          <p:nvPr>
            <p:ph idx="1"/>
          </p:nvPr>
        </p:nvSpPr>
        <p:spPr>
          <a:xfrm>
            <a:off x="5183188" y="1230169"/>
            <a:ext cx="6172200" cy="46308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20A201D-E1C3-467A-A251-BEFCD098D270}"/>
              </a:ext>
            </a:extLst>
          </p:cNvPr>
          <p:cNvSpPr>
            <a:spLocks noGrp="1"/>
          </p:cNvSpPr>
          <p:nvPr>
            <p:ph type="body" sz="half" idx="2"/>
          </p:nvPr>
        </p:nvSpPr>
        <p:spPr>
          <a:xfrm>
            <a:off x="839788" y="2831088"/>
            <a:ext cx="3932237" cy="303789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Editar los estilos de texto del patrón</a:t>
            </a:r>
          </a:p>
        </p:txBody>
      </p:sp>
      <p:sp>
        <p:nvSpPr>
          <p:cNvPr id="5" name="Marcador de fecha 4">
            <a:extLst>
              <a:ext uri="{FF2B5EF4-FFF2-40B4-BE49-F238E27FC236}">
                <a16:creationId xmlns:a16="http://schemas.microsoft.com/office/drawing/2014/main" id="{43B8E47B-4369-4128-B261-6B95C3B23837}"/>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6" name="Marcador de pie de página 5">
            <a:extLst>
              <a:ext uri="{FF2B5EF4-FFF2-40B4-BE49-F238E27FC236}">
                <a16:creationId xmlns:a16="http://schemas.microsoft.com/office/drawing/2014/main" id="{0901FF71-5D2E-4345-ACEA-10132EF054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0266303-987E-4EFA-BB65-37DEEE7D869C}"/>
              </a:ext>
            </a:extLst>
          </p:cNvPr>
          <p:cNvSpPr>
            <a:spLocks noGrp="1"/>
          </p:cNvSpPr>
          <p:nvPr>
            <p:ph type="sldNum" sz="quarter" idx="12"/>
          </p:nvPr>
        </p:nvSpPr>
        <p:spPr/>
        <p:txBody>
          <a:bodyPr/>
          <a:lstStyle/>
          <a:p>
            <a:fld id="{33D34246-0E82-457B-A1C4-94E11962ACBD}" type="slidenum">
              <a:rPr lang="es-ES" smtClean="0"/>
              <a:t>‹Nº›</a:t>
            </a:fld>
            <a:endParaRPr lang="es-ES"/>
          </a:p>
        </p:txBody>
      </p:sp>
      <p:pic>
        <p:nvPicPr>
          <p:cNvPr id="8" name="Imagen 7">
            <a:extLst>
              <a:ext uri="{FF2B5EF4-FFF2-40B4-BE49-F238E27FC236}">
                <a16:creationId xmlns:a16="http://schemas.microsoft.com/office/drawing/2014/main" id="{85DB3E6C-38A2-4B50-80E6-F95C9B2878D8}"/>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73151" y="3740727"/>
            <a:ext cx="718849" cy="1215390"/>
          </a:xfrm>
          <a:prstGeom prst="rect">
            <a:avLst/>
          </a:prstGeom>
          <a:noFill/>
          <a:ln>
            <a:noFill/>
          </a:ln>
        </p:spPr>
      </p:pic>
      <p:grpSp>
        <p:nvGrpSpPr>
          <p:cNvPr id="12" name="Grupo 11">
            <a:extLst>
              <a:ext uri="{FF2B5EF4-FFF2-40B4-BE49-F238E27FC236}">
                <a16:creationId xmlns:a16="http://schemas.microsoft.com/office/drawing/2014/main" id="{B7331A07-3872-4F34-8072-EB2B65B30AF2}"/>
              </a:ext>
            </a:extLst>
          </p:cNvPr>
          <p:cNvGrpSpPr/>
          <p:nvPr userDrawn="1"/>
        </p:nvGrpSpPr>
        <p:grpSpPr>
          <a:xfrm>
            <a:off x="0" y="187034"/>
            <a:ext cx="12192000" cy="822328"/>
            <a:chOff x="0" y="187034"/>
            <a:chExt cx="12192000" cy="822328"/>
          </a:xfrm>
        </p:grpSpPr>
        <p:pic>
          <p:nvPicPr>
            <p:cNvPr id="13" name="Picture 3" descr="C:\Documents and Settings\ufgg2a\Escritorio\Imágenes iFP\Grupo planeta.png">
              <a:extLst>
                <a:ext uri="{FF2B5EF4-FFF2-40B4-BE49-F238E27FC236}">
                  <a16:creationId xmlns:a16="http://schemas.microsoft.com/office/drawing/2014/main" id="{B251441B-7356-4257-88CC-C7C2B9678C4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ector recto 13">
              <a:extLst>
                <a:ext uri="{FF2B5EF4-FFF2-40B4-BE49-F238E27FC236}">
                  <a16:creationId xmlns:a16="http://schemas.microsoft.com/office/drawing/2014/main" id="{960161B5-99A7-468B-BB93-B20899624407}"/>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6778FFB6-7194-42DA-95E1-1619F102BFA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249216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ACA8F-A41C-4472-8621-E5CADA1E5D59}"/>
              </a:ext>
            </a:extLst>
          </p:cNvPr>
          <p:cNvSpPr>
            <a:spLocks noGrp="1"/>
          </p:cNvSpPr>
          <p:nvPr>
            <p:ph type="title"/>
          </p:nvPr>
        </p:nvSpPr>
        <p:spPr>
          <a:xfrm>
            <a:off x="836006" y="1151124"/>
            <a:ext cx="3932237" cy="1600200"/>
          </a:xfrm>
        </p:spPr>
        <p:txBody>
          <a:bodyPr anchor="b"/>
          <a:lstStyle>
            <a:lvl1pPr>
              <a:defRPr sz="3200">
                <a:solidFill>
                  <a:srgbClr val="1D70B7"/>
                </a:solidFill>
              </a:defRPr>
            </a:lvl1pPr>
          </a:lstStyle>
          <a:p>
            <a:r>
              <a:rPr lang="es-ES" dirty="0"/>
              <a:t>Haga clic para modificar el estilo de título del patrón</a:t>
            </a:r>
          </a:p>
        </p:txBody>
      </p:sp>
      <p:sp>
        <p:nvSpPr>
          <p:cNvPr id="3" name="Marcador de posición de imagen 2">
            <a:extLst>
              <a:ext uri="{FF2B5EF4-FFF2-40B4-BE49-F238E27FC236}">
                <a16:creationId xmlns:a16="http://schemas.microsoft.com/office/drawing/2014/main" id="{1F276F4F-FF21-449A-9BC2-EF1DA793BD17}"/>
              </a:ext>
            </a:extLst>
          </p:cNvPr>
          <p:cNvSpPr>
            <a:spLocks noGrp="1"/>
          </p:cNvSpPr>
          <p:nvPr>
            <p:ph type="pic" idx="1"/>
          </p:nvPr>
        </p:nvSpPr>
        <p:spPr>
          <a:xfrm>
            <a:off x="5183188" y="1151124"/>
            <a:ext cx="6172200" cy="47307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5363372-3B34-468F-98E3-AAC2BF7E4FBB}"/>
              </a:ext>
            </a:extLst>
          </p:cNvPr>
          <p:cNvSpPr>
            <a:spLocks noGrp="1"/>
          </p:cNvSpPr>
          <p:nvPr>
            <p:ph type="body" sz="half" idx="2"/>
          </p:nvPr>
        </p:nvSpPr>
        <p:spPr>
          <a:xfrm>
            <a:off x="839788" y="2751324"/>
            <a:ext cx="3932237" cy="31176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CF5DB42-8262-4514-9567-ECA0554E1365}"/>
              </a:ext>
            </a:extLst>
          </p:cNvPr>
          <p:cNvSpPr>
            <a:spLocks noGrp="1"/>
          </p:cNvSpPr>
          <p:nvPr>
            <p:ph type="dt" sz="half" idx="10"/>
          </p:nvPr>
        </p:nvSpPr>
        <p:spPr/>
        <p:txBody>
          <a:bodyPr/>
          <a:lstStyle/>
          <a:p>
            <a:fld id="{1904F44C-9519-4D8E-8013-5A5DD947F042}" type="datetimeFigureOut">
              <a:rPr lang="es-ES" smtClean="0"/>
              <a:t>21/09/2020</a:t>
            </a:fld>
            <a:endParaRPr lang="es-ES"/>
          </a:p>
        </p:txBody>
      </p:sp>
      <p:sp>
        <p:nvSpPr>
          <p:cNvPr id="6" name="Marcador de pie de página 5">
            <a:extLst>
              <a:ext uri="{FF2B5EF4-FFF2-40B4-BE49-F238E27FC236}">
                <a16:creationId xmlns:a16="http://schemas.microsoft.com/office/drawing/2014/main" id="{09BB6F7A-3F10-4955-9A76-CC5E948E47D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803C57C-A91A-4912-9455-D019403CC2DE}"/>
              </a:ext>
            </a:extLst>
          </p:cNvPr>
          <p:cNvSpPr>
            <a:spLocks noGrp="1"/>
          </p:cNvSpPr>
          <p:nvPr>
            <p:ph type="sldNum" sz="quarter" idx="12"/>
          </p:nvPr>
        </p:nvSpPr>
        <p:spPr/>
        <p:txBody>
          <a:bodyPr/>
          <a:lstStyle/>
          <a:p>
            <a:fld id="{33D34246-0E82-457B-A1C4-94E11962ACBD}" type="slidenum">
              <a:rPr lang="es-ES" smtClean="0"/>
              <a:t>‹Nº›</a:t>
            </a:fld>
            <a:endParaRPr lang="es-ES"/>
          </a:p>
        </p:txBody>
      </p:sp>
      <p:pic>
        <p:nvPicPr>
          <p:cNvPr id="8" name="Imagen 7">
            <a:extLst>
              <a:ext uri="{FF2B5EF4-FFF2-40B4-BE49-F238E27FC236}">
                <a16:creationId xmlns:a16="http://schemas.microsoft.com/office/drawing/2014/main" id="{6E7053C9-EBF4-44F9-8033-E814338BEE4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51325"/>
            <a:ext cx="725170" cy="1170305"/>
          </a:xfrm>
          <a:prstGeom prst="rect">
            <a:avLst/>
          </a:prstGeom>
          <a:noFill/>
          <a:ln>
            <a:noFill/>
          </a:ln>
        </p:spPr>
      </p:pic>
      <p:grpSp>
        <p:nvGrpSpPr>
          <p:cNvPr id="12" name="Grupo 11">
            <a:extLst>
              <a:ext uri="{FF2B5EF4-FFF2-40B4-BE49-F238E27FC236}">
                <a16:creationId xmlns:a16="http://schemas.microsoft.com/office/drawing/2014/main" id="{2328035E-5354-463D-BDA9-96AAC85C4FA5}"/>
              </a:ext>
            </a:extLst>
          </p:cNvPr>
          <p:cNvGrpSpPr/>
          <p:nvPr userDrawn="1"/>
        </p:nvGrpSpPr>
        <p:grpSpPr>
          <a:xfrm>
            <a:off x="0" y="187034"/>
            <a:ext cx="12192000" cy="822328"/>
            <a:chOff x="0" y="187034"/>
            <a:chExt cx="12192000" cy="822328"/>
          </a:xfrm>
        </p:grpSpPr>
        <p:pic>
          <p:nvPicPr>
            <p:cNvPr id="13" name="Picture 3" descr="C:\Documents and Settings\ufgg2a\Escritorio\Imágenes iFP\Grupo planeta.png">
              <a:extLst>
                <a:ext uri="{FF2B5EF4-FFF2-40B4-BE49-F238E27FC236}">
                  <a16:creationId xmlns:a16="http://schemas.microsoft.com/office/drawing/2014/main" id="{D780B40E-A736-4B70-8987-A4B5A64A66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80843" y="259411"/>
              <a:ext cx="237331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ector recto 13">
              <a:extLst>
                <a:ext uri="{FF2B5EF4-FFF2-40B4-BE49-F238E27FC236}">
                  <a16:creationId xmlns:a16="http://schemas.microsoft.com/office/drawing/2014/main" id="{9336011A-E61A-47A9-9155-751891479B25}"/>
                </a:ext>
              </a:extLst>
            </p:cNvPr>
            <p:cNvCxnSpPr>
              <a:cxnSpLocks/>
            </p:cNvCxnSpPr>
            <p:nvPr userDrawn="1"/>
          </p:nvCxnSpPr>
          <p:spPr>
            <a:xfrm flipV="1">
              <a:off x="0" y="963469"/>
              <a:ext cx="12192000" cy="4589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BF28D9BF-83D0-4E7E-95C1-21BC4020CF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2585" y="187034"/>
              <a:ext cx="2016125" cy="690267"/>
            </a:xfrm>
            <a:prstGeom prst="rect">
              <a:avLst/>
            </a:prstGeom>
          </p:spPr>
        </p:pic>
      </p:grpSp>
    </p:spTree>
    <p:extLst>
      <p:ext uri="{BB962C8B-B14F-4D97-AF65-F5344CB8AC3E}">
        <p14:creationId xmlns:p14="http://schemas.microsoft.com/office/powerpoint/2010/main" val="359699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4B621A-E8DF-4029-81F3-63992660B398}"/>
              </a:ext>
            </a:extLst>
          </p:cNvPr>
          <p:cNvSpPr>
            <a:spLocks noGrp="1"/>
          </p:cNvSpPr>
          <p:nvPr>
            <p:ph type="title"/>
          </p:nvPr>
        </p:nvSpPr>
        <p:spPr>
          <a:xfrm>
            <a:off x="838200" y="1217468"/>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A2F96FB4-C426-44E8-9C06-07705C43CD33}"/>
              </a:ext>
            </a:extLst>
          </p:cNvPr>
          <p:cNvSpPr>
            <a:spLocks noGrp="1"/>
          </p:cNvSpPr>
          <p:nvPr>
            <p:ph type="body" idx="1"/>
          </p:nvPr>
        </p:nvSpPr>
        <p:spPr>
          <a:xfrm>
            <a:off x="838200" y="2722418"/>
            <a:ext cx="10515600" cy="3454545"/>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67460BDF-3C33-40B2-A396-32D1614DE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4F44C-9519-4D8E-8013-5A5DD947F042}" type="datetimeFigureOut">
              <a:rPr lang="es-ES" smtClean="0"/>
              <a:t>21/09/2020</a:t>
            </a:fld>
            <a:endParaRPr lang="es-ES"/>
          </a:p>
        </p:txBody>
      </p:sp>
      <p:sp>
        <p:nvSpPr>
          <p:cNvPr id="5" name="Marcador de pie de página 4">
            <a:extLst>
              <a:ext uri="{FF2B5EF4-FFF2-40B4-BE49-F238E27FC236}">
                <a16:creationId xmlns:a16="http://schemas.microsoft.com/office/drawing/2014/main" id="{49310180-AB9B-4130-B74A-CEBF94E04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B389F32-DD99-4F24-8E01-68EEA0647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34246-0E82-457B-A1C4-94E11962ACBD}" type="slidenum">
              <a:rPr lang="es-ES" smtClean="0"/>
              <a:t>‹Nº›</a:t>
            </a:fld>
            <a:endParaRPr lang="es-ES"/>
          </a:p>
        </p:txBody>
      </p:sp>
    </p:spTree>
    <p:extLst>
      <p:ext uri="{BB962C8B-B14F-4D97-AF65-F5344CB8AC3E}">
        <p14:creationId xmlns:p14="http://schemas.microsoft.com/office/powerpoint/2010/main" val="44084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b="1" kern="1200">
          <a:solidFill>
            <a:srgbClr val="1D70B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clipse.org/" TargetMode="External"/><Relationship Id="rId2" Type="http://schemas.openxmlformats.org/officeDocument/2006/relationships/hyperlink" Target="https://www.java.com/es/download/" TargetMode="External"/><Relationship Id="rId1" Type="http://schemas.openxmlformats.org/officeDocument/2006/relationships/slideLayout" Target="../slideLayouts/slideLayout2.xml"/><Relationship Id="rId6" Type="http://schemas.openxmlformats.org/officeDocument/2006/relationships/hyperlink" Target="http://pseint.sourceforge.net/" TargetMode="External"/><Relationship Id="rId5" Type="http://schemas.openxmlformats.org/officeDocument/2006/relationships/hyperlink" Target="https://www.oracle.com/java/technologies/javase/javase-jdk8-downloads.html" TargetMode="External"/><Relationship Id="rId4" Type="http://schemas.openxmlformats.org/officeDocument/2006/relationships/hyperlink" Target="https://www.eclipse.org/cd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958D8-68ED-4528-B5E7-41755E3071DE}"/>
              </a:ext>
            </a:extLst>
          </p:cNvPr>
          <p:cNvSpPr>
            <a:spLocks noGrp="1"/>
          </p:cNvSpPr>
          <p:nvPr>
            <p:ph type="ctrTitle"/>
          </p:nvPr>
        </p:nvSpPr>
        <p:spPr/>
        <p:txBody>
          <a:bodyPr>
            <a:normAutofit/>
          </a:bodyPr>
          <a:lstStyle/>
          <a:p>
            <a:r>
              <a:rPr lang="es-ES" sz="3200" dirty="0"/>
              <a:t>Módulo</a:t>
            </a:r>
            <a:r>
              <a:rPr lang="es-ES" sz="3600" dirty="0"/>
              <a:t> Profesional 03</a:t>
            </a:r>
            <a:br>
              <a:rPr lang="es-ES" sz="3600" dirty="0"/>
            </a:br>
            <a:r>
              <a:rPr lang="es-ES" sz="3600" dirty="0"/>
              <a:t>PROGRAMACIÓN II</a:t>
            </a:r>
          </a:p>
        </p:txBody>
      </p:sp>
      <p:sp>
        <p:nvSpPr>
          <p:cNvPr id="3" name="Subtítulo 2">
            <a:extLst>
              <a:ext uri="{FF2B5EF4-FFF2-40B4-BE49-F238E27FC236}">
                <a16:creationId xmlns:a16="http://schemas.microsoft.com/office/drawing/2014/main" id="{3BD4B461-B757-4E35-B77E-7800928F940E}"/>
              </a:ext>
            </a:extLst>
          </p:cNvPr>
          <p:cNvSpPr>
            <a:spLocks noGrp="1"/>
          </p:cNvSpPr>
          <p:nvPr>
            <p:ph type="subTitle" idx="1"/>
          </p:nvPr>
        </p:nvSpPr>
        <p:spPr/>
        <p:txBody>
          <a:bodyPr>
            <a:normAutofit/>
          </a:bodyPr>
          <a:lstStyle/>
          <a:p>
            <a:r>
              <a:rPr lang="es-ES" sz="2800" dirty="0"/>
              <a:t>Desarrollo de aplicaciones Multiplataforma</a:t>
            </a:r>
          </a:p>
        </p:txBody>
      </p:sp>
    </p:spTree>
    <p:extLst>
      <p:ext uri="{BB962C8B-B14F-4D97-AF65-F5344CB8AC3E}">
        <p14:creationId xmlns:p14="http://schemas.microsoft.com/office/powerpoint/2010/main" val="379928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78A811A-350B-4F24-8B14-BA8B9D71D675}"/>
              </a:ext>
            </a:extLst>
          </p:cNvPr>
          <p:cNvSpPr>
            <a:spLocks noGrp="1"/>
          </p:cNvSpPr>
          <p:nvPr>
            <p:ph type="title"/>
          </p:nvPr>
        </p:nvSpPr>
        <p:spPr>
          <a:xfrm>
            <a:off x="818654" y="1578653"/>
            <a:ext cx="10347960" cy="1325563"/>
          </a:xfrm>
        </p:spPr>
        <p:txBody>
          <a:bodyPr>
            <a:normAutofit fontScale="90000"/>
          </a:bodyPr>
          <a:lstStyle/>
          <a:p>
            <a:br>
              <a:rPr lang="es-ES" dirty="0"/>
            </a:br>
            <a:r>
              <a:rPr lang="es-ES" sz="2700" b="0" dirty="0">
                <a:solidFill>
                  <a:schemeClr val="accent1"/>
                </a:solidFill>
              </a:rPr>
              <a:t>Existen </a:t>
            </a:r>
            <a:r>
              <a:rPr lang="es-ES" sz="2700" i="1" dirty="0">
                <a:solidFill>
                  <a:schemeClr val="accent1"/>
                </a:solidFill>
              </a:rPr>
              <a:t>3 tipos de lenguajes de programación</a:t>
            </a:r>
            <a:r>
              <a:rPr lang="es-ES" sz="2700" b="0" dirty="0">
                <a:solidFill>
                  <a:schemeClr val="accent1"/>
                </a:solidFill>
              </a:rPr>
              <a:t>:</a:t>
            </a:r>
            <a:br>
              <a:rPr lang="es-ES" sz="2700" b="0" dirty="0">
                <a:solidFill>
                  <a:schemeClr val="accent1"/>
                </a:solidFill>
              </a:rPr>
            </a:br>
            <a:br>
              <a:rPr lang="es-ES" sz="2700" b="0" dirty="0">
                <a:solidFill>
                  <a:schemeClr val="accent1"/>
                </a:solidFill>
              </a:rPr>
            </a:br>
            <a:r>
              <a:rPr lang="es-ES" sz="2700" i="1" dirty="0">
                <a:solidFill>
                  <a:srgbClr val="FF0000"/>
                </a:solidFill>
              </a:rPr>
              <a:t>Lenguajes de alto nivel: </a:t>
            </a:r>
            <a:r>
              <a:rPr lang="es-ES" sz="2700" b="0" dirty="0">
                <a:solidFill>
                  <a:schemeClr val="accent1"/>
                </a:solidFill>
              </a:rPr>
              <a:t>utilizar el lenguaje natural (en inglés) para crear el código, por lo que son mucho más fáciles de aprender.</a:t>
            </a:r>
            <a:br>
              <a:rPr lang="es-ES" sz="2700" b="0" dirty="0">
                <a:solidFill>
                  <a:schemeClr val="accent1"/>
                </a:solidFill>
              </a:rPr>
            </a:br>
            <a:endParaRPr lang="es-ES" dirty="0"/>
          </a:p>
        </p:txBody>
      </p:sp>
      <p:pic>
        <p:nvPicPr>
          <p:cNvPr id="3" name="Imagen 2">
            <a:extLst>
              <a:ext uri="{FF2B5EF4-FFF2-40B4-BE49-F238E27FC236}">
                <a16:creationId xmlns:a16="http://schemas.microsoft.com/office/drawing/2014/main" id="{E1BB71C5-3850-4B0A-8673-A42E0CEA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759" y="3063242"/>
            <a:ext cx="3132969" cy="3145159"/>
          </a:xfrm>
          <a:prstGeom prst="rect">
            <a:avLst/>
          </a:prstGeom>
        </p:spPr>
      </p:pic>
    </p:spTree>
    <p:extLst>
      <p:ext uri="{BB962C8B-B14F-4D97-AF65-F5344CB8AC3E}">
        <p14:creationId xmlns:p14="http://schemas.microsoft.com/office/powerpoint/2010/main" val="12721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78A811A-350B-4F24-8B14-BA8B9D71D675}"/>
              </a:ext>
            </a:extLst>
          </p:cNvPr>
          <p:cNvSpPr>
            <a:spLocks noGrp="1"/>
          </p:cNvSpPr>
          <p:nvPr>
            <p:ph type="title"/>
          </p:nvPr>
        </p:nvSpPr>
        <p:spPr>
          <a:xfrm>
            <a:off x="993581" y="1279324"/>
            <a:ext cx="10347960" cy="1325563"/>
          </a:xfrm>
        </p:spPr>
        <p:txBody>
          <a:bodyPr>
            <a:normAutofit fontScale="90000"/>
          </a:bodyPr>
          <a:lstStyle/>
          <a:p>
            <a:br>
              <a:rPr lang="es-ES" dirty="0"/>
            </a:br>
            <a:r>
              <a:rPr lang="es-ES" sz="2700" i="1" dirty="0">
                <a:solidFill>
                  <a:srgbClr val="FF0000"/>
                </a:solidFill>
              </a:rPr>
              <a:t>Lenguajes de alto nivel: </a:t>
            </a:r>
            <a:r>
              <a:rPr lang="es-ES" sz="2700" i="1" dirty="0">
                <a:solidFill>
                  <a:schemeClr val="accent1"/>
                </a:solidFill>
              </a:rPr>
              <a:t>se acercan a la forma de pensar y comunicarse de un humano, se utilizan unos u otros en función a su propósito.</a:t>
            </a:r>
            <a:br>
              <a:rPr lang="es-ES" sz="2700" i="1" dirty="0">
                <a:solidFill>
                  <a:schemeClr val="accent1"/>
                </a:solidFill>
              </a:rPr>
            </a:br>
            <a:br>
              <a:rPr lang="es-ES" sz="2700" i="1" dirty="0">
                <a:solidFill>
                  <a:schemeClr val="accent1"/>
                </a:solidFill>
              </a:rPr>
            </a:br>
            <a:r>
              <a:rPr lang="es-ES" sz="2700" i="1" dirty="0">
                <a:solidFill>
                  <a:srgbClr val="FF0000"/>
                </a:solidFill>
              </a:rPr>
              <a:t>Programación Orientada a objetos = Aproximación a la forma de pensar humana</a:t>
            </a:r>
            <a:br>
              <a:rPr lang="es-ES" sz="2700" b="0" dirty="0">
                <a:solidFill>
                  <a:schemeClr val="accent1"/>
                </a:solidFill>
              </a:rPr>
            </a:br>
            <a:endParaRPr lang="es-ES" dirty="0"/>
          </a:p>
        </p:txBody>
      </p:sp>
      <p:graphicFrame>
        <p:nvGraphicFramePr>
          <p:cNvPr id="2" name="Objeto 1">
            <a:extLst>
              <a:ext uri="{FF2B5EF4-FFF2-40B4-BE49-F238E27FC236}">
                <a16:creationId xmlns:a16="http://schemas.microsoft.com/office/drawing/2014/main" id="{98F6E204-0BB5-4256-8879-0E6BF9D8ECF8}"/>
              </a:ext>
            </a:extLst>
          </p:cNvPr>
          <p:cNvGraphicFramePr>
            <a:graphicFrameLocks noChangeAspect="1"/>
          </p:cNvGraphicFramePr>
          <p:nvPr>
            <p:extLst>
              <p:ext uri="{D42A27DB-BD31-4B8C-83A1-F6EECF244321}">
                <p14:modId xmlns:p14="http://schemas.microsoft.com/office/powerpoint/2010/main" val="3075573211"/>
              </p:ext>
            </p:extLst>
          </p:nvPr>
        </p:nvGraphicFramePr>
        <p:xfrm>
          <a:off x="3613453" y="2668183"/>
          <a:ext cx="4759270" cy="4061244"/>
        </p:xfrm>
        <a:graphic>
          <a:graphicData uri="http://schemas.openxmlformats.org/presentationml/2006/ole">
            <mc:AlternateContent xmlns:mc="http://schemas.openxmlformats.org/markup-compatibility/2006">
              <mc:Choice xmlns:v="urn:schemas-microsoft-com:vml" Requires="v">
                <p:oleObj spid="_x0000_s2058" name="Image" r:id="rId3" imgW="9523800" imgH="8126640" progId="Photoshop.Image.13">
                  <p:embed/>
                </p:oleObj>
              </mc:Choice>
              <mc:Fallback>
                <p:oleObj name="Image" r:id="rId3" imgW="9523800" imgH="8126640" progId="Photoshop.Image.13">
                  <p:embed/>
                  <p:pic>
                    <p:nvPicPr>
                      <p:cNvPr id="0" name=""/>
                      <p:cNvPicPr/>
                      <p:nvPr/>
                    </p:nvPicPr>
                    <p:blipFill>
                      <a:blip r:embed="rId4"/>
                      <a:stretch>
                        <a:fillRect/>
                      </a:stretch>
                    </p:blipFill>
                    <p:spPr>
                      <a:xfrm>
                        <a:off x="3613453" y="2668183"/>
                        <a:ext cx="4759270" cy="4061244"/>
                      </a:xfrm>
                      <a:prstGeom prst="rect">
                        <a:avLst/>
                      </a:prstGeom>
                    </p:spPr>
                  </p:pic>
                </p:oleObj>
              </mc:Fallback>
            </mc:AlternateContent>
          </a:graphicData>
        </a:graphic>
      </p:graphicFrame>
    </p:spTree>
    <p:extLst>
      <p:ext uri="{BB962C8B-B14F-4D97-AF65-F5344CB8AC3E}">
        <p14:creationId xmlns:p14="http://schemas.microsoft.com/office/powerpoint/2010/main" val="182803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0BA1556-718C-414B-BA57-0E93DE9E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75" y="1064712"/>
            <a:ext cx="6994513" cy="5968652"/>
          </a:xfrm>
          <a:prstGeom prst="rect">
            <a:avLst/>
          </a:prstGeom>
        </p:spPr>
      </p:pic>
    </p:spTree>
    <p:extLst>
      <p:ext uri="{BB962C8B-B14F-4D97-AF65-F5344CB8AC3E}">
        <p14:creationId xmlns:p14="http://schemas.microsoft.com/office/powerpoint/2010/main" val="140769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33FCE2D-33C8-40B5-B2FB-4C27F0F2387C}"/>
              </a:ext>
            </a:extLst>
          </p:cNvPr>
          <p:cNvSpPr>
            <a:spLocks noGrp="1"/>
          </p:cNvSpPr>
          <p:nvPr>
            <p:ph type="title"/>
          </p:nvPr>
        </p:nvSpPr>
        <p:spPr>
          <a:xfrm>
            <a:off x="1208267" y="2766218"/>
            <a:ext cx="10347960" cy="1325563"/>
          </a:xfrm>
        </p:spPr>
        <p:txBody>
          <a:bodyPr>
            <a:normAutofit fontScale="90000"/>
          </a:bodyPr>
          <a:lstStyle/>
          <a:p>
            <a:r>
              <a:rPr lang="es-ES" sz="2700" b="0" dirty="0">
                <a:solidFill>
                  <a:schemeClr val="accent1"/>
                </a:solidFill>
              </a:rPr>
              <a:t>El objetivo del módulo consiste en </a:t>
            </a:r>
            <a:r>
              <a:rPr lang="es-ES" sz="2700" i="1" u="sng" dirty="0">
                <a:solidFill>
                  <a:schemeClr val="accent1"/>
                </a:solidFill>
              </a:rPr>
              <a:t>aprender a </a:t>
            </a:r>
            <a:r>
              <a:rPr lang="es-ES" sz="2700" i="1" u="sng" dirty="0">
                <a:solidFill>
                  <a:srgbClr val="FF0000"/>
                </a:solidFill>
              </a:rPr>
              <a:t>Programar</a:t>
            </a:r>
            <a:r>
              <a:rPr lang="es-ES" sz="2700" b="0" dirty="0">
                <a:solidFill>
                  <a:schemeClr val="accent1"/>
                </a:solidFill>
              </a:rPr>
              <a:t>, es decir, ser capaz de entender y utilizar estructuras de control como condicionales y bucles, definir funciones, crear clases, instanciar objetos, etc. </a:t>
            </a:r>
            <a:r>
              <a:rPr lang="es-ES" sz="2700" i="1" u="sng" dirty="0">
                <a:solidFill>
                  <a:srgbClr val="FF0000"/>
                </a:solidFill>
              </a:rPr>
              <a:t>independientemente del lenguaje de programación que se utilice.</a:t>
            </a:r>
            <a:br>
              <a:rPr lang="es-ES" sz="2700" b="0" dirty="0">
                <a:solidFill>
                  <a:schemeClr val="accent1"/>
                </a:solidFill>
              </a:rPr>
            </a:br>
            <a:endParaRPr lang="es-ES" dirty="0"/>
          </a:p>
        </p:txBody>
      </p:sp>
    </p:spTree>
    <p:extLst>
      <p:ext uri="{BB962C8B-B14F-4D97-AF65-F5344CB8AC3E}">
        <p14:creationId xmlns:p14="http://schemas.microsoft.com/office/powerpoint/2010/main" val="28093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33FCE2D-33C8-40B5-B2FB-4C27F0F2387C}"/>
              </a:ext>
            </a:extLst>
          </p:cNvPr>
          <p:cNvSpPr>
            <a:spLocks noGrp="1"/>
          </p:cNvSpPr>
          <p:nvPr>
            <p:ph type="title"/>
          </p:nvPr>
        </p:nvSpPr>
        <p:spPr>
          <a:xfrm>
            <a:off x="1208267" y="1694338"/>
            <a:ext cx="10347960" cy="1325563"/>
          </a:xfrm>
        </p:spPr>
        <p:txBody>
          <a:bodyPr>
            <a:normAutofit fontScale="90000"/>
          </a:bodyPr>
          <a:lstStyle/>
          <a:p>
            <a:r>
              <a:rPr lang="es-ES" sz="2700" b="0" dirty="0">
                <a:solidFill>
                  <a:schemeClr val="accent1"/>
                </a:solidFill>
              </a:rPr>
              <a:t>Los lenguajes seleccionados para aprender a programar (no para conocer el lenguaje en específico) son:</a:t>
            </a:r>
            <a:br>
              <a:rPr lang="es-ES" sz="2700" b="0" dirty="0">
                <a:solidFill>
                  <a:schemeClr val="accent1"/>
                </a:solidFill>
              </a:rPr>
            </a:br>
            <a:br>
              <a:rPr lang="es-ES" sz="2700" b="0" dirty="0">
                <a:solidFill>
                  <a:schemeClr val="accent1"/>
                </a:solidFill>
              </a:rPr>
            </a:br>
            <a:r>
              <a:rPr lang="es-ES" sz="2700" b="0" dirty="0">
                <a:solidFill>
                  <a:schemeClr val="accent1"/>
                </a:solidFill>
              </a:rPr>
              <a:t>				</a:t>
            </a:r>
            <a:endParaRPr lang="es-ES" i="1" dirty="0">
              <a:solidFill>
                <a:srgbClr val="FF0000"/>
              </a:solidFill>
            </a:endParaRPr>
          </a:p>
        </p:txBody>
      </p:sp>
      <p:pic>
        <p:nvPicPr>
          <p:cNvPr id="4" name="Imagen 3">
            <a:extLst>
              <a:ext uri="{FF2B5EF4-FFF2-40B4-BE49-F238E27FC236}">
                <a16:creationId xmlns:a16="http://schemas.microsoft.com/office/drawing/2014/main" id="{E3B57775-205D-47B5-AE26-E16094601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492" y="3287297"/>
            <a:ext cx="3473093" cy="1325564"/>
          </a:xfrm>
          <a:prstGeom prst="rect">
            <a:avLst/>
          </a:prstGeom>
        </p:spPr>
      </p:pic>
      <p:pic>
        <p:nvPicPr>
          <p:cNvPr id="5" name="Imagen 4">
            <a:extLst>
              <a:ext uri="{FF2B5EF4-FFF2-40B4-BE49-F238E27FC236}">
                <a16:creationId xmlns:a16="http://schemas.microsoft.com/office/drawing/2014/main" id="{F8F689A2-215A-4772-A27D-9DC2F04D8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386" y="3205640"/>
            <a:ext cx="1125207" cy="1264920"/>
          </a:xfrm>
          <a:prstGeom prst="rect">
            <a:avLst/>
          </a:prstGeom>
        </p:spPr>
      </p:pic>
    </p:spTree>
    <p:extLst>
      <p:ext uri="{BB962C8B-B14F-4D97-AF65-F5344CB8AC3E}">
        <p14:creationId xmlns:p14="http://schemas.microsoft.com/office/powerpoint/2010/main" val="172634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33FCE2D-33C8-40B5-B2FB-4C27F0F2387C}"/>
              </a:ext>
            </a:extLst>
          </p:cNvPr>
          <p:cNvSpPr>
            <a:spLocks noGrp="1"/>
          </p:cNvSpPr>
          <p:nvPr>
            <p:ph type="title"/>
          </p:nvPr>
        </p:nvSpPr>
        <p:spPr>
          <a:xfrm>
            <a:off x="1208267" y="2766218"/>
            <a:ext cx="10347960" cy="1325563"/>
          </a:xfrm>
        </p:spPr>
        <p:txBody>
          <a:bodyPr>
            <a:normAutofit fontScale="90000"/>
          </a:bodyPr>
          <a:lstStyle/>
          <a:p>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b="0" dirty="0">
                <a:solidFill>
                  <a:schemeClr val="tx1"/>
                </a:solidFill>
              </a:rPr>
              <a:t>Es el lenguaje de programación </a:t>
            </a:r>
            <a:r>
              <a:rPr lang="es-ES" sz="2700" b="0" dirty="0">
                <a:solidFill>
                  <a:srgbClr val="FF0000"/>
                </a:solidFill>
              </a:rPr>
              <a:t>más utilizado en el mercado laboral.</a:t>
            </a:r>
            <a:br>
              <a:rPr lang="es-ES" sz="2700" b="0" dirty="0">
                <a:solidFill>
                  <a:srgbClr val="FF0000"/>
                </a:solidFill>
              </a:rPr>
            </a:br>
            <a:br>
              <a:rPr lang="es-ES" sz="2700" b="0" dirty="0">
                <a:solidFill>
                  <a:schemeClr val="tx1"/>
                </a:solidFill>
              </a:rPr>
            </a:br>
            <a:r>
              <a:rPr lang="es-ES" sz="2700" b="0" dirty="0">
                <a:solidFill>
                  <a:schemeClr val="tx1"/>
                </a:solidFill>
              </a:rPr>
              <a:t>Además de ser </a:t>
            </a:r>
            <a:r>
              <a:rPr lang="es-ES" sz="2700" b="0" dirty="0">
                <a:solidFill>
                  <a:srgbClr val="FF0000"/>
                </a:solidFill>
              </a:rPr>
              <a:t>simple de utilizar y de aprender</a:t>
            </a:r>
            <a:br>
              <a:rPr lang="es-ES" sz="2700" b="0" dirty="0">
                <a:solidFill>
                  <a:schemeClr val="tx1"/>
                </a:solidFill>
              </a:rPr>
            </a:br>
            <a:br>
              <a:rPr lang="es-ES" sz="2700" b="0" dirty="0">
                <a:solidFill>
                  <a:schemeClr val="tx1"/>
                </a:solidFill>
              </a:rPr>
            </a:br>
            <a:r>
              <a:rPr lang="es-ES" sz="2700" b="0" dirty="0">
                <a:solidFill>
                  <a:schemeClr val="tx1"/>
                </a:solidFill>
              </a:rPr>
              <a:t>Lo utilizan más de 9 millones de programadores</a:t>
            </a:r>
            <a:br>
              <a:rPr lang="es-ES" sz="2700" b="0" dirty="0">
                <a:solidFill>
                  <a:schemeClr val="tx1"/>
                </a:solidFill>
              </a:rPr>
            </a:br>
            <a:br>
              <a:rPr lang="es-ES" sz="2700" b="0" dirty="0">
                <a:solidFill>
                  <a:schemeClr val="tx1"/>
                </a:solidFill>
              </a:rPr>
            </a:br>
            <a:r>
              <a:rPr lang="es-ES" sz="2700" b="0" dirty="0">
                <a:solidFill>
                  <a:schemeClr val="tx1"/>
                </a:solidFill>
              </a:rPr>
              <a:t>Está disponible en mas de 7000 millones de dispositivos.</a:t>
            </a:r>
            <a:br>
              <a:rPr lang="es-ES" sz="2700" b="0" dirty="0">
                <a:solidFill>
                  <a:schemeClr val="tx1"/>
                </a:solidFill>
              </a:rPr>
            </a:br>
            <a:br>
              <a:rPr lang="es-ES" sz="2700" b="0" dirty="0">
                <a:solidFill>
                  <a:schemeClr val="tx1"/>
                </a:solidFill>
              </a:rPr>
            </a:br>
            <a:r>
              <a:rPr lang="es-ES" sz="2700" b="0" dirty="0">
                <a:solidFill>
                  <a:srgbClr val="FF0000"/>
                </a:solidFill>
              </a:rPr>
              <a:t>Mucha demanda de empleo</a:t>
            </a:r>
            <a:endParaRPr lang="es-ES" b="0" dirty="0">
              <a:solidFill>
                <a:srgbClr val="FF0000"/>
              </a:solidFill>
            </a:endParaRPr>
          </a:p>
        </p:txBody>
      </p:sp>
      <p:pic>
        <p:nvPicPr>
          <p:cNvPr id="4" name="Imagen 3">
            <a:extLst>
              <a:ext uri="{FF2B5EF4-FFF2-40B4-BE49-F238E27FC236}">
                <a16:creationId xmlns:a16="http://schemas.microsoft.com/office/drawing/2014/main" id="{CE5EF6D4-BDFD-49ED-9573-06FA5C989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457" y="1204055"/>
            <a:ext cx="3473093" cy="1325564"/>
          </a:xfrm>
          <a:prstGeom prst="rect">
            <a:avLst/>
          </a:prstGeom>
        </p:spPr>
      </p:pic>
    </p:spTree>
    <p:extLst>
      <p:ext uri="{BB962C8B-B14F-4D97-AF65-F5344CB8AC3E}">
        <p14:creationId xmlns:p14="http://schemas.microsoft.com/office/powerpoint/2010/main" val="182326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33FCE2D-33C8-40B5-B2FB-4C27F0F2387C}"/>
              </a:ext>
            </a:extLst>
          </p:cNvPr>
          <p:cNvSpPr>
            <a:spLocks noGrp="1"/>
          </p:cNvSpPr>
          <p:nvPr>
            <p:ph type="title"/>
          </p:nvPr>
        </p:nvSpPr>
        <p:spPr>
          <a:xfrm>
            <a:off x="1208267" y="2766218"/>
            <a:ext cx="10347960" cy="1325563"/>
          </a:xfrm>
        </p:spPr>
        <p:txBody>
          <a:bodyPr>
            <a:normAutofit fontScale="90000"/>
          </a:bodyPr>
          <a:lstStyle/>
          <a:p>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b="0" dirty="0">
                <a:solidFill>
                  <a:schemeClr val="tx1"/>
                </a:solidFill>
              </a:rPr>
              <a:t>Es una evolución al lenguaje C, </a:t>
            </a:r>
            <a:r>
              <a:rPr lang="es-ES" sz="2700" b="0" dirty="0">
                <a:solidFill>
                  <a:srgbClr val="FF0000"/>
                </a:solidFill>
              </a:rPr>
              <a:t>un lenguaje robusto </a:t>
            </a:r>
            <a:r>
              <a:rPr lang="es-ES" sz="2700" b="0" dirty="0">
                <a:solidFill>
                  <a:schemeClr val="tx1"/>
                </a:solidFill>
              </a:rPr>
              <a:t>y a partir del cual se crearon los sistemas operativos.</a:t>
            </a:r>
            <a:br>
              <a:rPr lang="es-ES" sz="2700" b="0" dirty="0">
                <a:solidFill>
                  <a:schemeClr val="tx1"/>
                </a:solidFill>
              </a:rPr>
            </a:br>
            <a:br>
              <a:rPr lang="es-ES" sz="2700" b="0" dirty="0">
                <a:solidFill>
                  <a:schemeClr val="tx1"/>
                </a:solidFill>
              </a:rPr>
            </a:br>
            <a:r>
              <a:rPr lang="es-ES" sz="2700" b="0" dirty="0">
                <a:solidFill>
                  <a:schemeClr val="tx1"/>
                </a:solidFill>
              </a:rPr>
              <a:t>Es utilizado por un gran número de desarrolladores, es el </a:t>
            </a:r>
            <a:r>
              <a:rPr lang="es-ES" sz="2700" b="0" dirty="0">
                <a:solidFill>
                  <a:srgbClr val="FF0000"/>
                </a:solidFill>
              </a:rPr>
              <a:t>4º lenguaje más utilizado del mundo.</a:t>
            </a:r>
            <a:br>
              <a:rPr lang="es-ES" sz="2700" b="0" dirty="0">
                <a:solidFill>
                  <a:schemeClr val="tx1"/>
                </a:solidFill>
              </a:rPr>
            </a:br>
            <a:br>
              <a:rPr lang="es-ES" sz="2700" b="0" dirty="0">
                <a:solidFill>
                  <a:schemeClr val="tx1"/>
                </a:solidFill>
              </a:rPr>
            </a:br>
            <a:r>
              <a:rPr lang="es-ES" sz="2700" b="0" dirty="0">
                <a:solidFill>
                  <a:srgbClr val="FF0000"/>
                </a:solidFill>
              </a:rPr>
              <a:t>Las grandes empresas utilizan este lenguaje </a:t>
            </a:r>
            <a:r>
              <a:rPr lang="es-ES" sz="2700" b="0" dirty="0">
                <a:solidFill>
                  <a:schemeClr val="tx1"/>
                </a:solidFill>
              </a:rPr>
              <a:t>para crear sistemas operativos, programas de edición de ficheros.</a:t>
            </a:r>
            <a:br>
              <a:rPr lang="es-ES" sz="2700" b="0" dirty="0">
                <a:solidFill>
                  <a:schemeClr val="tx1"/>
                </a:solidFill>
              </a:rPr>
            </a:br>
            <a:br>
              <a:rPr lang="es-ES" sz="2700" b="0" dirty="0">
                <a:solidFill>
                  <a:schemeClr val="tx1"/>
                </a:solidFill>
              </a:rPr>
            </a:br>
            <a:r>
              <a:rPr lang="es-ES" sz="2700" b="0" dirty="0">
                <a:solidFill>
                  <a:schemeClr val="tx1"/>
                </a:solidFill>
              </a:rPr>
              <a:t>	Windows</a:t>
            </a:r>
            <a:br>
              <a:rPr lang="es-ES" sz="2700" b="0" dirty="0">
                <a:solidFill>
                  <a:schemeClr val="tx1"/>
                </a:solidFill>
              </a:rPr>
            </a:br>
            <a:r>
              <a:rPr lang="es-ES" sz="2700" b="0" dirty="0">
                <a:solidFill>
                  <a:schemeClr val="tx1"/>
                </a:solidFill>
              </a:rPr>
              <a:t>	Paquete Adobe</a:t>
            </a:r>
            <a:br>
              <a:rPr lang="es-ES" sz="2700" b="0" dirty="0">
                <a:solidFill>
                  <a:schemeClr val="tx1"/>
                </a:solidFill>
              </a:rPr>
            </a:br>
            <a:r>
              <a:rPr lang="es-ES" sz="2700" b="0" dirty="0">
                <a:solidFill>
                  <a:schemeClr val="tx1"/>
                </a:solidFill>
              </a:rPr>
              <a:t>	Paquete Office</a:t>
            </a:r>
            <a:br>
              <a:rPr lang="es-ES" sz="2700" b="0" dirty="0">
                <a:solidFill>
                  <a:schemeClr val="tx1"/>
                </a:solidFill>
              </a:rPr>
            </a:br>
            <a:r>
              <a:rPr lang="es-ES" sz="2700" b="0" dirty="0">
                <a:solidFill>
                  <a:schemeClr val="tx1"/>
                </a:solidFill>
              </a:rPr>
              <a:t>		…	</a:t>
            </a:r>
            <a:br>
              <a:rPr lang="es-ES" sz="2700" b="0" dirty="0">
                <a:solidFill>
                  <a:schemeClr val="tx1"/>
                </a:solidFill>
              </a:rPr>
            </a:br>
            <a:br>
              <a:rPr lang="es-ES" sz="2700" i="1" dirty="0">
                <a:solidFill>
                  <a:schemeClr val="tx1"/>
                </a:solidFill>
              </a:rPr>
            </a:br>
            <a:endParaRPr lang="es-ES" i="1" dirty="0">
              <a:solidFill>
                <a:schemeClr val="tx1"/>
              </a:solidFill>
            </a:endParaRPr>
          </a:p>
        </p:txBody>
      </p:sp>
      <p:pic>
        <p:nvPicPr>
          <p:cNvPr id="5" name="Imagen 4">
            <a:extLst>
              <a:ext uri="{FF2B5EF4-FFF2-40B4-BE49-F238E27FC236}">
                <a16:creationId xmlns:a16="http://schemas.microsoft.com/office/drawing/2014/main" id="{F3241887-CF4C-4DAF-9E3F-360D9D08D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0793" y="1207762"/>
            <a:ext cx="1125207" cy="1264920"/>
          </a:xfrm>
          <a:prstGeom prst="rect">
            <a:avLst/>
          </a:prstGeom>
        </p:spPr>
      </p:pic>
    </p:spTree>
    <p:extLst>
      <p:ext uri="{BB962C8B-B14F-4D97-AF65-F5344CB8AC3E}">
        <p14:creationId xmlns:p14="http://schemas.microsoft.com/office/powerpoint/2010/main" val="187806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a:extLst>
              <a:ext uri="{FF2B5EF4-FFF2-40B4-BE49-F238E27FC236}">
                <a16:creationId xmlns:a16="http://schemas.microsoft.com/office/drawing/2014/main" id="{C2D14CB8-6512-442A-B8BB-0E4B9A3C4199}"/>
              </a:ext>
            </a:extLst>
          </p:cNvPr>
          <p:cNvSpPr txBox="1"/>
          <p:nvPr/>
        </p:nvSpPr>
        <p:spPr>
          <a:xfrm>
            <a:off x="625928" y="1674673"/>
            <a:ext cx="6048672" cy="3508653"/>
          </a:xfrm>
          <a:prstGeom prst="rect">
            <a:avLst/>
          </a:prstGeom>
          <a:noFill/>
        </p:spPr>
        <p:txBody>
          <a:bodyPr wrap="square" rtlCol="0">
            <a:spAutoFit/>
          </a:bodyPr>
          <a:lstStyle/>
          <a:p>
            <a:pPr lvl="0"/>
            <a:r>
              <a:rPr lang="ca-ES" sz="2000" b="1" u="sng" dirty="0">
                <a:latin typeface="Calibri Light" panose="020F0302020204030204" pitchFamily="34" charset="0"/>
              </a:rPr>
              <a:t>Hardware</a:t>
            </a:r>
          </a:p>
          <a:p>
            <a:pPr lvl="0"/>
            <a:endParaRPr lang="ca-ES" sz="2000" b="1" u="sng" dirty="0">
              <a:latin typeface="Calibri Light" panose="020F0302020204030204" pitchFamily="34" charset="0"/>
            </a:endParaRPr>
          </a:p>
          <a:p>
            <a:pPr lvl="0"/>
            <a:endParaRPr lang="ca-ES" sz="2000" b="1" u="sng" dirty="0">
              <a:latin typeface="Calibri Light" panose="020F0302020204030204" pitchFamily="34" charset="0"/>
            </a:endParaRPr>
          </a:p>
          <a:p>
            <a:pPr marL="285750" lvl="0" indent="-285750">
              <a:buFont typeface="Arial" panose="020B0604020202020204" pitchFamily="34" charset="0"/>
              <a:buChar char="•"/>
            </a:pPr>
            <a:r>
              <a:rPr lang="ca-ES" dirty="0" err="1">
                <a:latin typeface="Calibri Light" panose="020F0302020204030204" pitchFamily="34" charset="0"/>
              </a:rPr>
              <a:t>Conexión</a:t>
            </a:r>
            <a:r>
              <a:rPr lang="ca-ES" dirty="0">
                <a:latin typeface="Calibri Light" panose="020F0302020204030204" pitchFamily="34" charset="0"/>
              </a:rPr>
              <a:t> a internet.</a:t>
            </a:r>
          </a:p>
          <a:p>
            <a:pPr marL="285750" lvl="0" indent="-285750">
              <a:buFont typeface="Arial" panose="020B0604020202020204" pitchFamily="34" charset="0"/>
              <a:buChar char="•"/>
            </a:pPr>
            <a:endParaRPr lang="ca-ES" dirty="0">
              <a:latin typeface="Calibri Light" panose="020F0302020204030204" pitchFamily="34" charset="0"/>
            </a:endParaRPr>
          </a:p>
          <a:p>
            <a:pPr marL="285750" lvl="0" indent="-285750">
              <a:buFont typeface="Arial" panose="020B0604020202020204" pitchFamily="34" charset="0"/>
              <a:buChar char="•"/>
            </a:pPr>
            <a:r>
              <a:rPr lang="ca-ES" dirty="0">
                <a:latin typeface="Calibri Light" panose="020F0302020204030204" pitchFamily="34" charset="0"/>
              </a:rPr>
              <a:t>Ordenador con </a:t>
            </a:r>
            <a:r>
              <a:rPr lang="ca-ES" dirty="0" err="1">
                <a:latin typeface="Calibri Light" panose="020F0302020204030204" pitchFamily="34" charset="0"/>
              </a:rPr>
              <a:t>Wifi</a:t>
            </a:r>
            <a:r>
              <a:rPr lang="ca-ES" dirty="0">
                <a:latin typeface="Calibri Light" panose="020F0302020204030204" pitchFamily="34" charset="0"/>
              </a:rPr>
              <a:t> o </a:t>
            </a:r>
            <a:r>
              <a:rPr lang="ca-ES" dirty="0" err="1">
                <a:latin typeface="Calibri Light" panose="020F0302020204030204" pitchFamily="34" charset="0"/>
              </a:rPr>
              <a:t>Ethernet</a:t>
            </a:r>
            <a:endParaRPr lang="ca-ES" dirty="0">
              <a:latin typeface="Calibri Light" panose="020F0302020204030204" pitchFamily="34" charset="0"/>
            </a:endParaRPr>
          </a:p>
          <a:p>
            <a:pPr marL="285750" lvl="0" indent="-285750">
              <a:buFont typeface="Arial" panose="020B0604020202020204" pitchFamily="34" charset="0"/>
              <a:buChar char="•"/>
            </a:pPr>
            <a:endParaRPr lang="ca-ES" dirty="0">
              <a:latin typeface="Calibri Light" panose="020F0302020204030204" pitchFamily="34" charset="0"/>
            </a:endParaRPr>
          </a:p>
          <a:p>
            <a:pPr marL="285750" lvl="0" indent="-285750">
              <a:buFont typeface="Arial" panose="020B0604020202020204" pitchFamily="34" charset="0"/>
              <a:buChar char="•"/>
            </a:pPr>
            <a:r>
              <a:rPr lang="ca-ES" dirty="0" err="1">
                <a:latin typeface="Calibri Light" panose="020F0302020204030204" pitchFamily="34" charset="0"/>
              </a:rPr>
              <a:t>Ratón</a:t>
            </a:r>
            <a:r>
              <a:rPr lang="ca-ES" dirty="0">
                <a:latin typeface="Calibri Light" panose="020F0302020204030204" pitchFamily="34" charset="0"/>
              </a:rPr>
              <a:t> con 3 botones (Izquierdo, </a:t>
            </a:r>
            <a:r>
              <a:rPr lang="ca-ES" dirty="0" err="1">
                <a:latin typeface="Calibri Light" panose="020F0302020204030204" pitchFamily="34" charset="0"/>
              </a:rPr>
              <a:t>derecho</a:t>
            </a:r>
            <a:r>
              <a:rPr lang="ca-ES" dirty="0">
                <a:latin typeface="Calibri Light" panose="020F0302020204030204" pitchFamily="34" charset="0"/>
              </a:rPr>
              <a:t> y </a:t>
            </a:r>
            <a:r>
              <a:rPr lang="ca-ES" dirty="0" err="1">
                <a:latin typeface="Calibri Light" panose="020F0302020204030204" pitchFamily="34" charset="0"/>
              </a:rPr>
              <a:t>rueda</a:t>
            </a:r>
            <a:r>
              <a:rPr lang="ca-ES" dirty="0">
                <a:latin typeface="Calibri Light" panose="020F0302020204030204" pitchFamily="34" charset="0"/>
              </a:rPr>
              <a:t> central)</a:t>
            </a:r>
          </a:p>
          <a:p>
            <a:pPr lvl="0"/>
            <a:endParaRPr lang="ca-ES" dirty="0">
              <a:latin typeface="Calibri Light" panose="020F0302020204030204" pitchFamily="34" charset="0"/>
            </a:endParaRPr>
          </a:p>
          <a:p>
            <a:pPr lvl="0"/>
            <a:endParaRPr lang="ca-ES" dirty="0">
              <a:latin typeface="Calibri Light" panose="020F0302020204030204" pitchFamily="34" charset="0"/>
            </a:endParaRPr>
          </a:p>
          <a:p>
            <a:pPr lvl="0"/>
            <a:endParaRPr lang="ca-ES" dirty="0"/>
          </a:p>
          <a:p>
            <a:pPr lvl="0"/>
            <a:endParaRPr lang="ca-ES" b="1" dirty="0"/>
          </a:p>
        </p:txBody>
      </p:sp>
      <p:pic>
        <p:nvPicPr>
          <p:cNvPr id="7" name="Imagen 6">
            <a:extLst>
              <a:ext uri="{FF2B5EF4-FFF2-40B4-BE49-F238E27FC236}">
                <a16:creationId xmlns:a16="http://schemas.microsoft.com/office/drawing/2014/main" id="{30C96685-D1BE-405F-9C99-F95E0B51F0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130" y="2560543"/>
            <a:ext cx="1416064" cy="1416064"/>
          </a:xfrm>
          <a:prstGeom prst="rect">
            <a:avLst/>
          </a:prstGeom>
        </p:spPr>
      </p:pic>
      <p:pic>
        <p:nvPicPr>
          <p:cNvPr id="8" name="Imagen 7">
            <a:extLst>
              <a:ext uri="{FF2B5EF4-FFF2-40B4-BE49-F238E27FC236}">
                <a16:creationId xmlns:a16="http://schemas.microsoft.com/office/drawing/2014/main" id="{233AF142-C4CE-481E-B8D8-BFCB0BBCA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127" y="1046199"/>
            <a:ext cx="2222376" cy="2222376"/>
          </a:xfrm>
          <a:prstGeom prst="rect">
            <a:avLst/>
          </a:prstGeom>
        </p:spPr>
      </p:pic>
    </p:spTree>
    <p:extLst>
      <p:ext uri="{BB962C8B-B14F-4D97-AF65-F5344CB8AC3E}">
        <p14:creationId xmlns:p14="http://schemas.microsoft.com/office/powerpoint/2010/main" val="284845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CuadroTexto">
            <a:extLst>
              <a:ext uri="{FF2B5EF4-FFF2-40B4-BE49-F238E27FC236}">
                <a16:creationId xmlns:a16="http://schemas.microsoft.com/office/drawing/2014/main" id="{CE91976B-5242-49FB-9370-05ED1B20960F}"/>
              </a:ext>
            </a:extLst>
          </p:cNvPr>
          <p:cNvSpPr txBox="1"/>
          <p:nvPr/>
        </p:nvSpPr>
        <p:spPr>
          <a:xfrm>
            <a:off x="576942" y="1333957"/>
            <a:ext cx="6494565" cy="5447645"/>
          </a:xfrm>
          <a:prstGeom prst="rect">
            <a:avLst/>
          </a:prstGeom>
          <a:noFill/>
        </p:spPr>
        <p:txBody>
          <a:bodyPr wrap="square" rtlCol="0">
            <a:spAutoFit/>
          </a:bodyPr>
          <a:lstStyle/>
          <a:p>
            <a:pPr lvl="0"/>
            <a:r>
              <a:rPr lang="ca-ES" sz="2000" b="1" u="sng" dirty="0">
                <a:latin typeface="Calibri Light" panose="020F0302020204030204" pitchFamily="34" charset="0"/>
              </a:rPr>
              <a:t>Software</a:t>
            </a:r>
          </a:p>
          <a:p>
            <a:pPr lvl="0"/>
            <a:endParaRPr lang="ca-ES" sz="2000" b="1" u="sng" dirty="0">
              <a:latin typeface="Calibri Light" panose="020F0302020204030204" pitchFamily="34" charset="0"/>
            </a:endParaRPr>
          </a:p>
          <a:p>
            <a:pPr lvl="0"/>
            <a:endParaRPr lang="ca-ES" sz="2000" b="1" u="sng" dirty="0">
              <a:latin typeface="Calibri Light" panose="020F0302020204030204" pitchFamily="34" charset="0"/>
            </a:endParaRPr>
          </a:p>
          <a:p>
            <a:r>
              <a:rPr lang="es-ES" dirty="0">
                <a:latin typeface="Calibri Light" panose="020F0302020204030204" pitchFamily="34" charset="0"/>
              </a:rPr>
              <a:t>Java: </a:t>
            </a:r>
            <a:r>
              <a:rPr lang="es-ES" dirty="0">
                <a:latin typeface="Calibri Light" panose="020F0302020204030204" pitchFamily="34" charset="0"/>
                <a:hlinkClick r:id="rId2"/>
              </a:rPr>
              <a:t>https://www.java.com/es/download/</a:t>
            </a:r>
            <a:endParaRPr lang="es-ES" dirty="0">
              <a:latin typeface="Calibri Light" panose="020F0302020204030204" pitchFamily="34" charset="0"/>
            </a:endParaRPr>
          </a:p>
          <a:p>
            <a:endParaRPr lang="es-ES" dirty="0">
              <a:latin typeface="Calibri Light" panose="020F0302020204030204" pitchFamily="34" charset="0"/>
            </a:endParaRPr>
          </a:p>
          <a:p>
            <a:r>
              <a:rPr lang="es-ES" dirty="0">
                <a:latin typeface="Calibri Light" panose="020F0302020204030204" pitchFamily="34" charset="0"/>
              </a:rPr>
              <a:t>Eclipse: </a:t>
            </a:r>
            <a:r>
              <a:rPr lang="es-ES" dirty="0">
                <a:latin typeface="Calibri Light" panose="020F0302020204030204" pitchFamily="34" charset="0"/>
                <a:hlinkClick r:id="rId3"/>
              </a:rPr>
              <a:t>https://www.eclipse.org/</a:t>
            </a:r>
            <a:endParaRPr lang="es-ES" dirty="0">
              <a:latin typeface="Calibri Light" panose="020F0302020204030204" pitchFamily="34" charset="0"/>
            </a:endParaRPr>
          </a:p>
          <a:p>
            <a:endParaRPr lang="es-ES" dirty="0">
              <a:latin typeface="Calibri Light" panose="020F0302020204030204" pitchFamily="34" charset="0"/>
            </a:endParaRPr>
          </a:p>
          <a:p>
            <a:r>
              <a:rPr lang="es-ES" dirty="0">
                <a:latin typeface="Calibri Light" panose="020F0302020204030204" pitchFamily="34" charset="0"/>
              </a:rPr>
              <a:t>Plugin </a:t>
            </a:r>
            <a:r>
              <a:rPr lang="es-ES" dirty="0" err="1">
                <a:latin typeface="Calibri Light" panose="020F0302020204030204" pitchFamily="34" charset="0"/>
              </a:rPr>
              <a:t>cdt</a:t>
            </a:r>
            <a:r>
              <a:rPr lang="es-ES" dirty="0">
                <a:latin typeface="Calibri Light" panose="020F0302020204030204" pitchFamily="34" charset="0"/>
              </a:rPr>
              <a:t> </a:t>
            </a:r>
            <a:r>
              <a:rPr lang="es-ES" dirty="0" err="1">
                <a:latin typeface="Calibri Light" panose="020F0302020204030204" pitchFamily="34" charset="0"/>
              </a:rPr>
              <a:t>c++</a:t>
            </a:r>
            <a:r>
              <a:rPr lang="es-ES" dirty="0">
                <a:latin typeface="Calibri Light" panose="020F0302020204030204" pitchFamily="34" charset="0"/>
              </a:rPr>
              <a:t> : </a:t>
            </a:r>
            <a:r>
              <a:rPr lang="es-ES" dirty="0">
                <a:latin typeface="Calibri Light" panose="020F0302020204030204" pitchFamily="34" charset="0"/>
                <a:hlinkClick r:id="rId4"/>
              </a:rPr>
              <a:t>https://www.eclipse.org/cdt/</a:t>
            </a:r>
            <a:endParaRPr lang="es-ES" dirty="0">
              <a:latin typeface="Calibri Light" panose="020F0302020204030204" pitchFamily="34" charset="0"/>
            </a:endParaRPr>
          </a:p>
          <a:p>
            <a:endParaRPr lang="es-ES" dirty="0">
              <a:latin typeface="Calibri Light" panose="020F0302020204030204" pitchFamily="34" charset="0"/>
            </a:endParaRPr>
          </a:p>
          <a:p>
            <a:r>
              <a:rPr lang="es-ES" dirty="0">
                <a:latin typeface="Calibri Light" panose="020F0302020204030204" pitchFamily="34" charset="0"/>
              </a:rPr>
              <a:t>JDK: </a:t>
            </a:r>
            <a:r>
              <a:rPr lang="es-ES" dirty="0">
                <a:latin typeface="Calibri Light" panose="020F0302020204030204" pitchFamily="34" charset="0"/>
                <a:hlinkClick r:id="rId5"/>
              </a:rPr>
              <a:t>https://www.oracle.com/java/technologies/javase/javase-jdk8-downloads.html</a:t>
            </a:r>
            <a:endParaRPr lang="es-ES" dirty="0">
              <a:latin typeface="Calibri Light" panose="020F0302020204030204" pitchFamily="34" charset="0"/>
            </a:endParaRPr>
          </a:p>
          <a:p>
            <a:endParaRPr lang="es-ES" dirty="0">
              <a:latin typeface="Calibri Light" panose="020F0302020204030204" pitchFamily="34" charset="0"/>
            </a:endParaRPr>
          </a:p>
          <a:p>
            <a:r>
              <a:rPr lang="es-ES" dirty="0">
                <a:latin typeface="Calibri Light" panose="020F0302020204030204" pitchFamily="34" charset="0"/>
              </a:rPr>
              <a:t>PSeInt: </a:t>
            </a:r>
            <a:r>
              <a:rPr lang="es-ES" dirty="0">
                <a:latin typeface="Calibri Light" panose="020F0302020204030204" pitchFamily="34" charset="0"/>
                <a:hlinkClick r:id="rId6"/>
              </a:rPr>
              <a:t>http://pseint.sourceforge.net/</a:t>
            </a:r>
            <a:endParaRPr lang="es-ES" dirty="0">
              <a:latin typeface="Calibri Light" panose="020F0302020204030204" pitchFamily="34" charset="0"/>
            </a:endParaRPr>
          </a:p>
          <a:p>
            <a:pPr marL="285750" lvl="0" indent="-285750">
              <a:buFont typeface="Arial" panose="020B0604020202020204" pitchFamily="34" charset="0"/>
              <a:buChar char="•"/>
            </a:pPr>
            <a:endParaRPr lang="ca-ES" dirty="0">
              <a:latin typeface="Calibri Light" panose="020F0302020204030204" pitchFamily="34" charset="0"/>
            </a:endParaRPr>
          </a:p>
          <a:p>
            <a:pPr lvl="0"/>
            <a:r>
              <a:rPr lang="ca-ES" dirty="0" err="1">
                <a:latin typeface="Calibri Light" panose="020F0302020204030204" pitchFamily="34" charset="0"/>
              </a:rPr>
              <a:t>Adobe</a:t>
            </a:r>
            <a:r>
              <a:rPr lang="ca-ES" dirty="0">
                <a:latin typeface="Calibri Light" panose="020F0302020204030204" pitchFamily="34" charset="0"/>
              </a:rPr>
              <a:t> Reader (o </a:t>
            </a:r>
            <a:r>
              <a:rPr lang="ca-ES" dirty="0" err="1">
                <a:latin typeface="Calibri Light" panose="020F0302020204030204" pitchFamily="34" charset="0"/>
              </a:rPr>
              <a:t>cualquier</a:t>
            </a:r>
            <a:r>
              <a:rPr lang="ca-ES" dirty="0">
                <a:latin typeface="Calibri Light" panose="020F0302020204030204" pitchFamily="34" charset="0"/>
              </a:rPr>
              <a:t> lector de </a:t>
            </a:r>
            <a:r>
              <a:rPr lang="ca-ES" dirty="0" err="1">
                <a:latin typeface="Calibri Light" panose="020F0302020204030204" pitchFamily="34" charset="0"/>
              </a:rPr>
              <a:t>pdfs</a:t>
            </a:r>
            <a:r>
              <a:rPr lang="ca-ES" dirty="0">
                <a:latin typeface="Calibri Light" panose="020F0302020204030204" pitchFamily="34" charset="0"/>
              </a:rPr>
              <a:t>) (</a:t>
            </a:r>
            <a:r>
              <a:rPr lang="ca-ES" dirty="0" err="1">
                <a:latin typeface="Calibri Light" panose="020F0302020204030204" pitchFamily="34" charset="0"/>
              </a:rPr>
              <a:t>gratuito</a:t>
            </a:r>
            <a:r>
              <a:rPr lang="ca-ES" dirty="0">
                <a:latin typeface="Calibri Light" panose="020F0302020204030204" pitchFamily="34" charset="0"/>
              </a:rPr>
              <a:t>)</a:t>
            </a:r>
          </a:p>
          <a:p>
            <a:pPr lvl="0"/>
            <a:endParaRPr lang="ca-ES" dirty="0">
              <a:latin typeface="Calibri Light" panose="020F0302020204030204" pitchFamily="34" charset="0"/>
            </a:endParaRPr>
          </a:p>
          <a:p>
            <a:pPr lvl="0"/>
            <a:r>
              <a:rPr lang="ca-ES" dirty="0">
                <a:latin typeface="Calibri Light" panose="020F0302020204030204" pitchFamily="34" charset="0"/>
              </a:rPr>
              <a:t>VLC (</a:t>
            </a:r>
            <a:r>
              <a:rPr lang="ca-ES" dirty="0" err="1">
                <a:latin typeface="Calibri Light" panose="020F0302020204030204" pitchFamily="34" charset="0"/>
              </a:rPr>
              <a:t>Gratuito</a:t>
            </a:r>
            <a:r>
              <a:rPr lang="ca-ES" dirty="0">
                <a:latin typeface="Calibri Light" panose="020F0302020204030204" pitchFamily="34" charset="0"/>
              </a:rPr>
              <a:t>)</a:t>
            </a:r>
          </a:p>
          <a:p>
            <a:pPr lvl="0"/>
            <a:endParaRPr lang="ca-ES" dirty="0"/>
          </a:p>
          <a:p>
            <a:pPr lvl="0"/>
            <a:endParaRPr lang="ca-ES" b="1" dirty="0"/>
          </a:p>
        </p:txBody>
      </p:sp>
    </p:spTree>
    <p:extLst>
      <p:ext uri="{BB962C8B-B14F-4D97-AF65-F5344CB8AC3E}">
        <p14:creationId xmlns:p14="http://schemas.microsoft.com/office/powerpoint/2010/main" val="222679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33FCE2D-33C8-40B5-B2FB-4C27F0F2387C}"/>
              </a:ext>
            </a:extLst>
          </p:cNvPr>
          <p:cNvSpPr>
            <a:spLocks noGrp="1"/>
          </p:cNvSpPr>
          <p:nvPr>
            <p:ph type="title"/>
          </p:nvPr>
        </p:nvSpPr>
        <p:spPr>
          <a:xfrm>
            <a:off x="1767538" y="631951"/>
            <a:ext cx="10347960" cy="1325563"/>
          </a:xfrm>
        </p:spPr>
        <p:txBody>
          <a:bodyPr>
            <a:normAutofit fontScale="90000"/>
          </a:bodyPr>
          <a:lstStyle/>
          <a:p>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200" i="1" dirty="0">
                <a:solidFill>
                  <a:srgbClr val="FF0000"/>
                </a:solidFill>
              </a:rPr>
              <a:t>El curso es totalmente práctico y se basa en el seguimiento de videotutoriales</a:t>
            </a:r>
            <a:r>
              <a:rPr lang="es-ES" sz="2200" i="1" dirty="0">
                <a:solidFill>
                  <a:schemeClr val="tx1"/>
                </a:solidFill>
              </a:rPr>
              <a:t>.</a:t>
            </a:r>
            <a:br>
              <a:rPr lang="es-ES" sz="2200" i="1" dirty="0">
                <a:solidFill>
                  <a:schemeClr val="tx1"/>
                </a:solidFill>
              </a:rPr>
            </a:br>
            <a:endParaRPr lang="es-ES" sz="2200" i="1" dirty="0">
              <a:solidFill>
                <a:schemeClr val="tx1"/>
              </a:solidFill>
            </a:endParaRPr>
          </a:p>
        </p:txBody>
      </p:sp>
      <p:sp>
        <p:nvSpPr>
          <p:cNvPr id="4" name="5 CuadroTexto">
            <a:extLst>
              <a:ext uri="{FF2B5EF4-FFF2-40B4-BE49-F238E27FC236}">
                <a16:creationId xmlns:a16="http://schemas.microsoft.com/office/drawing/2014/main" id="{67FA9324-6CD4-45B7-BD73-32CF572493DE}"/>
              </a:ext>
            </a:extLst>
          </p:cNvPr>
          <p:cNvSpPr txBox="1"/>
          <p:nvPr/>
        </p:nvSpPr>
        <p:spPr>
          <a:xfrm>
            <a:off x="4873638" y="1321991"/>
            <a:ext cx="4007768" cy="769441"/>
          </a:xfrm>
          <a:prstGeom prst="rect">
            <a:avLst/>
          </a:prstGeom>
          <a:noFill/>
        </p:spPr>
        <p:txBody>
          <a:bodyPr wrap="square" rtlCol="0">
            <a:spAutoFit/>
          </a:bodyPr>
          <a:lstStyle/>
          <a:p>
            <a:pPr lvl="0"/>
            <a:r>
              <a:rPr lang="ca-ES" sz="2400" b="1" dirty="0" err="1">
                <a:latin typeface="Calibri Light" panose="020F0302020204030204" pitchFamily="34" charset="0"/>
              </a:rPr>
              <a:t>Metodología</a:t>
            </a:r>
            <a:endParaRPr lang="ca-ES" sz="2400" b="1" dirty="0">
              <a:latin typeface="Calibri Light" panose="020F0302020204030204" pitchFamily="34" charset="0"/>
            </a:endParaRPr>
          </a:p>
          <a:p>
            <a:pPr lvl="0"/>
            <a:endParaRPr lang="ca-ES" sz="2000" b="1" u="sng" dirty="0"/>
          </a:p>
        </p:txBody>
      </p:sp>
      <p:pic>
        <p:nvPicPr>
          <p:cNvPr id="6" name="Imagen 5">
            <a:extLst>
              <a:ext uri="{FF2B5EF4-FFF2-40B4-BE49-F238E27FC236}">
                <a16:creationId xmlns:a16="http://schemas.microsoft.com/office/drawing/2014/main" id="{F1098573-35C0-48ED-ADB1-85E03F025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229" y="3642892"/>
            <a:ext cx="1723256" cy="1723256"/>
          </a:xfrm>
          <a:prstGeom prst="rect">
            <a:avLst/>
          </a:prstGeom>
        </p:spPr>
      </p:pic>
      <p:sp>
        <p:nvSpPr>
          <p:cNvPr id="8" name="CuadroTexto 7">
            <a:extLst>
              <a:ext uri="{FF2B5EF4-FFF2-40B4-BE49-F238E27FC236}">
                <a16:creationId xmlns:a16="http://schemas.microsoft.com/office/drawing/2014/main" id="{D35328A2-0C40-4908-B7DE-300DAFA186B1}"/>
              </a:ext>
            </a:extLst>
          </p:cNvPr>
          <p:cNvSpPr txBox="1"/>
          <p:nvPr/>
        </p:nvSpPr>
        <p:spPr>
          <a:xfrm>
            <a:off x="5327003" y="2960039"/>
            <a:ext cx="1086708" cy="369332"/>
          </a:xfrm>
          <a:prstGeom prst="rect">
            <a:avLst/>
          </a:prstGeom>
          <a:noFill/>
        </p:spPr>
        <p:txBody>
          <a:bodyPr wrap="none" rtlCol="0">
            <a:spAutoFit/>
          </a:bodyPr>
          <a:lstStyle/>
          <a:p>
            <a:r>
              <a:rPr lang="es-ES" b="1" dirty="0">
                <a:latin typeface="Calibri Light" panose="020F0302020204030204" pitchFamily="34" charset="0"/>
              </a:rPr>
              <a:t>PRÁCTICA</a:t>
            </a:r>
          </a:p>
        </p:txBody>
      </p:sp>
      <p:sp>
        <p:nvSpPr>
          <p:cNvPr id="9" name="CuadroTexto 8">
            <a:extLst>
              <a:ext uri="{FF2B5EF4-FFF2-40B4-BE49-F238E27FC236}">
                <a16:creationId xmlns:a16="http://schemas.microsoft.com/office/drawing/2014/main" id="{E7D5F85A-AAB0-4C90-84A2-DB82BDA60884}"/>
              </a:ext>
            </a:extLst>
          </p:cNvPr>
          <p:cNvSpPr txBox="1"/>
          <p:nvPr/>
        </p:nvSpPr>
        <p:spPr>
          <a:xfrm>
            <a:off x="7912549" y="2960039"/>
            <a:ext cx="2187907" cy="369332"/>
          </a:xfrm>
          <a:prstGeom prst="rect">
            <a:avLst/>
          </a:prstGeom>
          <a:noFill/>
        </p:spPr>
        <p:txBody>
          <a:bodyPr wrap="none" rtlCol="0">
            <a:spAutoFit/>
          </a:bodyPr>
          <a:lstStyle/>
          <a:p>
            <a:r>
              <a:rPr lang="es-ES" b="1" dirty="0">
                <a:latin typeface="Calibri Light" panose="020F0302020204030204" pitchFamily="34" charset="0"/>
              </a:rPr>
              <a:t>EJERCICIO EVALUABLE</a:t>
            </a:r>
          </a:p>
        </p:txBody>
      </p:sp>
      <p:sp>
        <p:nvSpPr>
          <p:cNvPr id="10" name="CuadroTexto 9">
            <a:extLst>
              <a:ext uri="{FF2B5EF4-FFF2-40B4-BE49-F238E27FC236}">
                <a16:creationId xmlns:a16="http://schemas.microsoft.com/office/drawing/2014/main" id="{07FA0E15-32B8-4C73-B699-DF54413678C3}"/>
              </a:ext>
            </a:extLst>
          </p:cNvPr>
          <p:cNvSpPr txBox="1"/>
          <p:nvPr/>
        </p:nvSpPr>
        <p:spPr>
          <a:xfrm>
            <a:off x="1431829" y="2982253"/>
            <a:ext cx="1653786" cy="369332"/>
          </a:xfrm>
          <a:prstGeom prst="rect">
            <a:avLst/>
          </a:prstGeom>
          <a:noFill/>
        </p:spPr>
        <p:txBody>
          <a:bodyPr wrap="none" rtlCol="0">
            <a:spAutoFit/>
          </a:bodyPr>
          <a:lstStyle/>
          <a:p>
            <a:r>
              <a:rPr lang="es-ES" b="1" dirty="0">
                <a:latin typeface="Calibri Light" panose="020F0302020204030204" pitchFamily="34" charset="0"/>
              </a:rPr>
              <a:t>VIDEOTUTORIAL</a:t>
            </a:r>
          </a:p>
        </p:txBody>
      </p:sp>
      <p:sp>
        <p:nvSpPr>
          <p:cNvPr id="11" name="Flecha: a la derecha 10">
            <a:extLst>
              <a:ext uri="{FF2B5EF4-FFF2-40B4-BE49-F238E27FC236}">
                <a16:creationId xmlns:a16="http://schemas.microsoft.com/office/drawing/2014/main" id="{BBE11360-1F91-45D7-BE33-3CAD3D3E4DC6}"/>
              </a:ext>
            </a:extLst>
          </p:cNvPr>
          <p:cNvSpPr/>
          <p:nvPr/>
        </p:nvSpPr>
        <p:spPr>
          <a:xfrm>
            <a:off x="3808093" y="4366808"/>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85B386A9-95ED-4A8B-AA0D-ABBA11BF2B9B}"/>
              </a:ext>
            </a:extLst>
          </p:cNvPr>
          <p:cNvSpPr/>
          <p:nvPr/>
        </p:nvSpPr>
        <p:spPr>
          <a:xfrm>
            <a:off x="6877522" y="4216488"/>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a:extLst>
              <a:ext uri="{FF2B5EF4-FFF2-40B4-BE49-F238E27FC236}">
                <a16:creationId xmlns:a16="http://schemas.microsoft.com/office/drawing/2014/main" id="{0F39E608-7135-41A3-B666-DC5A20FE1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701" y="3642892"/>
            <a:ext cx="3816424" cy="1912995"/>
          </a:xfrm>
          <a:prstGeom prst="rect">
            <a:avLst/>
          </a:prstGeom>
        </p:spPr>
      </p:pic>
      <p:graphicFrame>
        <p:nvGraphicFramePr>
          <p:cNvPr id="2" name="Objeto 1">
            <a:extLst>
              <a:ext uri="{FF2B5EF4-FFF2-40B4-BE49-F238E27FC236}">
                <a16:creationId xmlns:a16="http://schemas.microsoft.com/office/drawing/2014/main" id="{DBAE8D53-8268-425A-92E4-A439941D171E}"/>
              </a:ext>
            </a:extLst>
          </p:cNvPr>
          <p:cNvGraphicFramePr>
            <a:graphicFrameLocks noChangeAspect="1"/>
          </p:cNvGraphicFramePr>
          <p:nvPr>
            <p:extLst>
              <p:ext uri="{D42A27DB-BD31-4B8C-83A1-F6EECF244321}">
                <p14:modId xmlns:p14="http://schemas.microsoft.com/office/powerpoint/2010/main" val="2614268776"/>
              </p:ext>
            </p:extLst>
          </p:nvPr>
        </p:nvGraphicFramePr>
        <p:xfrm>
          <a:off x="7912549" y="3351585"/>
          <a:ext cx="2836587" cy="2086645"/>
        </p:xfrm>
        <a:graphic>
          <a:graphicData uri="http://schemas.openxmlformats.org/presentationml/2006/ole">
            <mc:AlternateContent xmlns:mc="http://schemas.openxmlformats.org/markup-compatibility/2006">
              <mc:Choice xmlns:v="urn:schemas-microsoft-com:vml" Requires="v">
                <p:oleObj spid="_x0000_s1035" name="Image" r:id="rId5" imgW="9079200" imgH="6679080" progId="Photoshop.Image.13">
                  <p:embed/>
                </p:oleObj>
              </mc:Choice>
              <mc:Fallback>
                <p:oleObj name="Image" r:id="rId5" imgW="9079200" imgH="6679080" progId="Photoshop.Image.13">
                  <p:embed/>
                  <p:pic>
                    <p:nvPicPr>
                      <p:cNvPr id="0" name=""/>
                      <p:cNvPicPr/>
                      <p:nvPr/>
                    </p:nvPicPr>
                    <p:blipFill>
                      <a:blip r:embed="rId6"/>
                      <a:stretch>
                        <a:fillRect/>
                      </a:stretch>
                    </p:blipFill>
                    <p:spPr>
                      <a:xfrm>
                        <a:off x="7912549" y="3351585"/>
                        <a:ext cx="2836587" cy="2086645"/>
                      </a:xfrm>
                      <a:prstGeom prst="rect">
                        <a:avLst/>
                      </a:prstGeom>
                    </p:spPr>
                  </p:pic>
                </p:oleObj>
              </mc:Fallback>
            </mc:AlternateContent>
          </a:graphicData>
        </a:graphic>
      </p:graphicFrame>
    </p:spTree>
    <p:extLst>
      <p:ext uri="{BB962C8B-B14F-4D97-AF65-F5344CB8AC3E}">
        <p14:creationId xmlns:p14="http://schemas.microsoft.com/office/powerpoint/2010/main" val="176092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B19E7-9691-48D4-A0AE-BFFD347C2BA3}"/>
              </a:ext>
            </a:extLst>
          </p:cNvPr>
          <p:cNvSpPr>
            <a:spLocks noGrp="1"/>
          </p:cNvSpPr>
          <p:nvPr>
            <p:ph type="title"/>
          </p:nvPr>
        </p:nvSpPr>
        <p:spPr>
          <a:xfrm>
            <a:off x="4190006" y="3429000"/>
            <a:ext cx="10347960" cy="1325563"/>
          </a:xfrm>
        </p:spPr>
        <p:txBody>
          <a:bodyPr>
            <a:normAutofit fontScale="90000"/>
          </a:bodyPr>
          <a:lstStyle/>
          <a:p>
            <a:br>
              <a:rPr lang="es-ES" dirty="0"/>
            </a:br>
            <a:r>
              <a:rPr lang="es-ES" sz="2700" dirty="0"/>
              <a:t>Profesor: Javier Martin</a:t>
            </a:r>
            <a:br>
              <a:rPr lang="es-ES" sz="3100" dirty="0"/>
            </a:br>
            <a:endParaRPr lang="es-ES" dirty="0"/>
          </a:p>
        </p:txBody>
      </p:sp>
      <p:pic>
        <p:nvPicPr>
          <p:cNvPr id="8" name="Imagen 7">
            <a:extLst>
              <a:ext uri="{FF2B5EF4-FFF2-40B4-BE49-F238E27FC236}">
                <a16:creationId xmlns:a16="http://schemas.microsoft.com/office/drawing/2014/main" id="{37D9E2B9-6FB0-4B25-B221-9B5894F6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168" y="1617426"/>
            <a:ext cx="1932436" cy="1889764"/>
          </a:xfrm>
          <a:prstGeom prst="rect">
            <a:avLst/>
          </a:prstGeom>
        </p:spPr>
      </p:pic>
    </p:spTree>
    <p:extLst>
      <p:ext uri="{BB962C8B-B14F-4D97-AF65-F5344CB8AC3E}">
        <p14:creationId xmlns:p14="http://schemas.microsoft.com/office/powerpoint/2010/main" val="586489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68510" y="1398594"/>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b="0" dirty="0">
                <a:solidFill>
                  <a:schemeClr val="tx1"/>
                </a:solidFill>
              </a:rPr>
              <a:t>Los </a:t>
            </a:r>
            <a:r>
              <a:rPr lang="es-ES" sz="2700" dirty="0">
                <a:solidFill>
                  <a:schemeClr val="tx1"/>
                </a:solidFill>
              </a:rPr>
              <a:t>criterios de evaluación </a:t>
            </a:r>
            <a:r>
              <a:rPr lang="es-ES" sz="2700" b="0" dirty="0">
                <a:solidFill>
                  <a:schemeClr val="tx1"/>
                </a:solidFill>
              </a:rPr>
              <a:t>de cada una de las </a:t>
            </a:r>
            <a:r>
              <a:rPr lang="es-ES" sz="2700" b="0" dirty="0" err="1">
                <a:solidFill>
                  <a:schemeClr val="tx1"/>
                </a:solidFill>
              </a:rPr>
              <a:t>UFs</a:t>
            </a:r>
            <a:r>
              <a:rPr lang="es-ES" sz="2700" b="0" dirty="0">
                <a:solidFill>
                  <a:schemeClr val="tx1"/>
                </a:solidFill>
              </a:rPr>
              <a:t> será:</a:t>
            </a:r>
            <a:br>
              <a:rPr lang="es-ES" sz="2700" b="0" dirty="0">
                <a:solidFill>
                  <a:schemeClr val="tx1"/>
                </a:solidFill>
              </a:rPr>
            </a:br>
            <a:br>
              <a:rPr lang="es-ES" sz="2700" b="0" dirty="0">
                <a:solidFill>
                  <a:schemeClr val="tx1"/>
                </a:solidFill>
              </a:rPr>
            </a:br>
            <a:r>
              <a:rPr lang="es-ES" sz="2700" b="0" dirty="0">
                <a:solidFill>
                  <a:srgbClr val="FF0000"/>
                </a:solidFill>
              </a:rPr>
              <a:t>Participación en Foros: (10 %)</a:t>
            </a:r>
            <a:br>
              <a:rPr lang="es-ES" sz="2700" b="0" dirty="0">
                <a:solidFill>
                  <a:schemeClr val="tx1"/>
                </a:solidFill>
              </a:rPr>
            </a:br>
            <a:br>
              <a:rPr lang="es-ES" sz="2700" b="0" dirty="0">
                <a:solidFill>
                  <a:schemeClr val="tx1"/>
                </a:solidFill>
              </a:rPr>
            </a:br>
            <a:r>
              <a:rPr lang="es-ES" sz="2700" b="0" dirty="0">
                <a:solidFill>
                  <a:schemeClr val="tx1"/>
                </a:solidFill>
              </a:rPr>
              <a:t>Resolución de dudas de compañeros.</a:t>
            </a:r>
            <a:br>
              <a:rPr lang="es-ES" sz="2700" b="0" dirty="0">
                <a:solidFill>
                  <a:schemeClr val="tx1"/>
                </a:solidFill>
              </a:rPr>
            </a:br>
            <a:r>
              <a:rPr lang="es-ES" sz="2700" b="0" dirty="0">
                <a:solidFill>
                  <a:schemeClr val="tx1"/>
                </a:solidFill>
              </a:rPr>
              <a:t>Respuesta a cuestiones generales</a:t>
            </a:r>
            <a:br>
              <a:rPr lang="es-ES" sz="2700" b="0" dirty="0">
                <a:solidFill>
                  <a:schemeClr val="tx1"/>
                </a:solidFill>
              </a:rPr>
            </a:br>
            <a:r>
              <a:rPr lang="es-ES" sz="2700" b="0" dirty="0">
                <a:solidFill>
                  <a:schemeClr val="tx1"/>
                </a:solidFill>
              </a:rPr>
              <a:t>Participación con recursos, aportes, documentos para ayudar a la asignatura.</a:t>
            </a:r>
            <a:br>
              <a:rPr lang="es-ES" sz="2700" b="0" dirty="0">
                <a:solidFill>
                  <a:schemeClr val="tx1"/>
                </a:solidFill>
              </a:rPr>
            </a:br>
            <a:br>
              <a:rPr lang="es-ES" sz="2700" b="0" dirty="0">
                <a:solidFill>
                  <a:schemeClr val="tx1"/>
                </a:solidFill>
              </a:rPr>
            </a:br>
            <a:endParaRPr lang="es-ES" b="0" dirty="0">
              <a:solidFill>
                <a:schemeClr val="tx1"/>
              </a:solidFill>
            </a:endParaRPr>
          </a:p>
        </p:txBody>
      </p:sp>
    </p:spTree>
    <p:extLst>
      <p:ext uri="{BB962C8B-B14F-4D97-AF65-F5344CB8AC3E}">
        <p14:creationId xmlns:p14="http://schemas.microsoft.com/office/powerpoint/2010/main" val="248973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68510" y="839180"/>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b="0" dirty="0">
                <a:solidFill>
                  <a:schemeClr val="tx1"/>
                </a:solidFill>
              </a:rPr>
              <a:t>Los </a:t>
            </a:r>
            <a:r>
              <a:rPr lang="es-ES" sz="2700" dirty="0">
                <a:solidFill>
                  <a:schemeClr val="tx1"/>
                </a:solidFill>
              </a:rPr>
              <a:t>criterios de evaluación </a:t>
            </a:r>
            <a:r>
              <a:rPr lang="es-ES" sz="2700" b="0" dirty="0">
                <a:solidFill>
                  <a:schemeClr val="tx1"/>
                </a:solidFill>
              </a:rPr>
              <a:t>de cada una de las </a:t>
            </a:r>
            <a:r>
              <a:rPr lang="es-ES" sz="2700" b="0" dirty="0" err="1">
                <a:solidFill>
                  <a:schemeClr val="tx1"/>
                </a:solidFill>
              </a:rPr>
              <a:t>UFs</a:t>
            </a:r>
            <a:r>
              <a:rPr lang="es-ES" sz="2700" b="0" dirty="0">
                <a:solidFill>
                  <a:schemeClr val="tx1"/>
                </a:solidFill>
              </a:rPr>
              <a:t> será:</a:t>
            </a:r>
            <a:br>
              <a:rPr lang="es-ES" sz="2700" b="0" dirty="0">
                <a:solidFill>
                  <a:schemeClr val="tx1"/>
                </a:solidFill>
              </a:rPr>
            </a:br>
            <a:br>
              <a:rPr lang="es-ES" sz="2700" b="0" dirty="0">
                <a:solidFill>
                  <a:schemeClr val="tx1"/>
                </a:solidFill>
              </a:rPr>
            </a:br>
            <a:r>
              <a:rPr lang="es-ES" sz="2700" b="0" dirty="0">
                <a:solidFill>
                  <a:srgbClr val="FF0000"/>
                </a:solidFill>
              </a:rPr>
              <a:t>Ejercicios prácticos (10%)</a:t>
            </a:r>
            <a:br>
              <a:rPr lang="es-ES" sz="2700" b="0" dirty="0">
                <a:solidFill>
                  <a:srgbClr val="FF0000"/>
                </a:solidFill>
              </a:rPr>
            </a:br>
            <a:br>
              <a:rPr lang="es-ES" sz="2700" b="0" dirty="0">
                <a:solidFill>
                  <a:srgbClr val="FF0000"/>
                </a:solidFill>
              </a:rPr>
            </a:br>
            <a:r>
              <a:rPr lang="es-ES" sz="2700" b="0" dirty="0">
                <a:solidFill>
                  <a:schemeClr val="tx1"/>
                </a:solidFill>
              </a:rPr>
              <a:t>Practicar los conocimientos adquiridos realizando pequeños ejercicios que posteriormente habrá que entregar.</a:t>
            </a:r>
            <a:endParaRPr lang="es-ES" b="0" dirty="0">
              <a:solidFill>
                <a:schemeClr val="tx1"/>
              </a:solidFill>
            </a:endParaRPr>
          </a:p>
        </p:txBody>
      </p:sp>
    </p:spTree>
    <p:extLst>
      <p:ext uri="{BB962C8B-B14F-4D97-AF65-F5344CB8AC3E}">
        <p14:creationId xmlns:p14="http://schemas.microsoft.com/office/powerpoint/2010/main" val="318188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68510" y="839180"/>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b="0" dirty="0">
                <a:solidFill>
                  <a:schemeClr val="tx1"/>
                </a:solidFill>
              </a:rPr>
              <a:t>Los </a:t>
            </a:r>
            <a:r>
              <a:rPr lang="es-ES" sz="2700" dirty="0">
                <a:solidFill>
                  <a:schemeClr val="tx1"/>
                </a:solidFill>
              </a:rPr>
              <a:t>criterios de evaluación </a:t>
            </a:r>
            <a:r>
              <a:rPr lang="es-ES" sz="2700" b="0" dirty="0">
                <a:solidFill>
                  <a:schemeClr val="tx1"/>
                </a:solidFill>
              </a:rPr>
              <a:t>de cada una de las </a:t>
            </a:r>
            <a:r>
              <a:rPr lang="es-ES" sz="2700" b="0" dirty="0" err="1">
                <a:solidFill>
                  <a:schemeClr val="tx1"/>
                </a:solidFill>
              </a:rPr>
              <a:t>UFs</a:t>
            </a:r>
            <a:r>
              <a:rPr lang="es-ES" sz="2700" b="0" dirty="0">
                <a:solidFill>
                  <a:schemeClr val="tx1"/>
                </a:solidFill>
              </a:rPr>
              <a:t> será:</a:t>
            </a:r>
            <a:br>
              <a:rPr lang="es-ES" sz="2700" b="0" dirty="0">
                <a:solidFill>
                  <a:schemeClr val="tx1"/>
                </a:solidFill>
              </a:rPr>
            </a:br>
            <a:br>
              <a:rPr lang="es-ES" sz="2700" b="0" dirty="0">
                <a:solidFill>
                  <a:schemeClr val="tx1"/>
                </a:solidFill>
              </a:rPr>
            </a:br>
            <a:r>
              <a:rPr lang="es-ES" sz="2700" b="0" dirty="0">
                <a:solidFill>
                  <a:srgbClr val="FF0000"/>
                </a:solidFill>
              </a:rPr>
              <a:t>Ejercicio final evaluable (80%)</a:t>
            </a:r>
            <a:br>
              <a:rPr lang="es-ES" sz="2700" b="0" dirty="0">
                <a:solidFill>
                  <a:srgbClr val="FF0000"/>
                </a:solidFill>
              </a:rPr>
            </a:br>
            <a:br>
              <a:rPr lang="es-ES" sz="2700" b="0" dirty="0">
                <a:solidFill>
                  <a:schemeClr val="tx1"/>
                </a:solidFill>
              </a:rPr>
            </a:br>
            <a:r>
              <a:rPr lang="es-ES" sz="2700" b="0" dirty="0">
                <a:solidFill>
                  <a:schemeClr val="tx1"/>
                </a:solidFill>
              </a:rPr>
              <a:t>Creación de un proyecto en un lenguaje de programación de los requisitos descritos en el enunciado del ejercicio (PDF).</a:t>
            </a:r>
            <a:endParaRPr lang="es-ES" b="0" dirty="0">
              <a:solidFill>
                <a:schemeClr val="tx1"/>
              </a:solidFill>
            </a:endParaRPr>
          </a:p>
        </p:txBody>
      </p:sp>
    </p:spTree>
    <p:extLst>
      <p:ext uri="{BB962C8B-B14F-4D97-AF65-F5344CB8AC3E}">
        <p14:creationId xmlns:p14="http://schemas.microsoft.com/office/powerpoint/2010/main" val="291440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200315" y="1565571"/>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dirty="0">
                <a:solidFill>
                  <a:schemeClr val="tx1"/>
                </a:solidFill>
              </a:rPr>
              <a:t>Videoconferencias:</a:t>
            </a:r>
            <a:br>
              <a:rPr lang="es-ES" sz="2700" b="0" dirty="0">
                <a:solidFill>
                  <a:schemeClr val="tx1"/>
                </a:solidFill>
              </a:rPr>
            </a:br>
            <a:br>
              <a:rPr lang="es-ES" sz="2700" b="0" dirty="0">
                <a:solidFill>
                  <a:schemeClr val="tx1"/>
                </a:solidFill>
              </a:rPr>
            </a:br>
            <a:r>
              <a:rPr lang="es-ES" sz="2700" b="0" dirty="0">
                <a:solidFill>
                  <a:schemeClr val="tx1"/>
                </a:solidFill>
              </a:rPr>
              <a:t>Habrá </a:t>
            </a:r>
            <a:r>
              <a:rPr lang="es-ES" sz="2700" dirty="0">
                <a:solidFill>
                  <a:srgbClr val="FF0000"/>
                </a:solidFill>
              </a:rPr>
              <a:t>2 videoconferencias en cada una de las </a:t>
            </a:r>
            <a:r>
              <a:rPr lang="es-ES" sz="2700" dirty="0" err="1">
                <a:solidFill>
                  <a:srgbClr val="FF0000"/>
                </a:solidFill>
              </a:rPr>
              <a:t>UFs</a:t>
            </a:r>
            <a:r>
              <a:rPr lang="es-ES" sz="2700" b="0" dirty="0">
                <a:solidFill>
                  <a:schemeClr val="tx1"/>
                </a:solidFill>
              </a:rPr>
              <a:t>, que se utilizaran para resolver dudas o si no hay dudas para realizar un ejercicios prácticos que sirva para afianzar los conocimientos que hayan adquirido durante la UF.</a:t>
            </a:r>
            <a:br>
              <a:rPr lang="es-ES" sz="2700" b="0" dirty="0">
                <a:solidFill>
                  <a:schemeClr val="tx1"/>
                </a:solidFill>
              </a:rPr>
            </a:br>
            <a:br>
              <a:rPr lang="es-ES" sz="2700" b="0" dirty="0">
                <a:solidFill>
                  <a:schemeClr val="tx1"/>
                </a:solidFill>
              </a:rPr>
            </a:br>
            <a:r>
              <a:rPr lang="es-ES" sz="2700" b="0" dirty="0">
                <a:solidFill>
                  <a:schemeClr val="tx1"/>
                </a:solidFill>
              </a:rPr>
              <a:t>Las </a:t>
            </a:r>
            <a:r>
              <a:rPr lang="es-ES" sz="2700" dirty="0">
                <a:solidFill>
                  <a:srgbClr val="FF0000"/>
                </a:solidFill>
              </a:rPr>
              <a:t>videoconferencias se grabarán </a:t>
            </a:r>
            <a:r>
              <a:rPr lang="es-ES" sz="2700" b="0" dirty="0">
                <a:solidFill>
                  <a:schemeClr val="tx1"/>
                </a:solidFill>
              </a:rPr>
              <a:t>y estarán disponibles durante toda la UF.</a:t>
            </a:r>
            <a:endParaRPr lang="es-ES" b="0" dirty="0">
              <a:solidFill>
                <a:schemeClr val="tx1"/>
              </a:solidFill>
            </a:endParaRPr>
          </a:p>
        </p:txBody>
      </p:sp>
    </p:spTree>
    <p:extLst>
      <p:ext uri="{BB962C8B-B14F-4D97-AF65-F5344CB8AC3E}">
        <p14:creationId xmlns:p14="http://schemas.microsoft.com/office/powerpoint/2010/main" val="327203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52608" y="1899525"/>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dirty="0">
                <a:solidFill>
                  <a:schemeClr val="tx1"/>
                </a:solidFill>
              </a:rPr>
              <a:t>Resolución de dudas:</a:t>
            </a:r>
            <a:br>
              <a:rPr lang="es-ES" sz="2700" b="0" dirty="0">
                <a:solidFill>
                  <a:schemeClr val="tx1"/>
                </a:solidFill>
              </a:rPr>
            </a:br>
            <a:br>
              <a:rPr lang="es-ES" sz="2700" b="0" dirty="0">
                <a:solidFill>
                  <a:schemeClr val="tx1"/>
                </a:solidFill>
              </a:rPr>
            </a:br>
            <a:r>
              <a:rPr lang="es-ES" sz="2700" b="0" dirty="0">
                <a:solidFill>
                  <a:schemeClr val="tx1"/>
                </a:solidFill>
              </a:rPr>
              <a:t>Cada una de las </a:t>
            </a:r>
            <a:r>
              <a:rPr lang="es-ES" sz="2700" dirty="0" err="1">
                <a:solidFill>
                  <a:schemeClr val="tx1"/>
                </a:solidFill>
              </a:rPr>
              <a:t>UFs</a:t>
            </a:r>
            <a:r>
              <a:rPr lang="es-ES" sz="2700" b="0" dirty="0">
                <a:solidFill>
                  <a:schemeClr val="tx1"/>
                </a:solidFill>
              </a:rPr>
              <a:t> </a:t>
            </a:r>
            <a:r>
              <a:rPr lang="es-ES" sz="2700" i="1" dirty="0">
                <a:solidFill>
                  <a:srgbClr val="FF0000"/>
                </a:solidFill>
              </a:rPr>
              <a:t>dispondrá de un foro</a:t>
            </a:r>
            <a:r>
              <a:rPr lang="es-ES" sz="2700" b="0" dirty="0">
                <a:solidFill>
                  <a:schemeClr val="tx1"/>
                </a:solidFill>
              </a:rPr>
              <a:t>, donde se podrán preguntar dudas de la asignatura, y donde el profesor y el resto de compañeros podrán resolverlas.</a:t>
            </a:r>
            <a:br>
              <a:rPr lang="es-ES" sz="2700" b="0" dirty="0">
                <a:solidFill>
                  <a:schemeClr val="tx1"/>
                </a:solidFill>
              </a:rPr>
            </a:br>
            <a:br>
              <a:rPr lang="es-ES" sz="2700" b="0" dirty="0">
                <a:solidFill>
                  <a:schemeClr val="tx1"/>
                </a:solidFill>
              </a:rPr>
            </a:br>
            <a:r>
              <a:rPr lang="es-ES" sz="2700" b="0" dirty="0">
                <a:solidFill>
                  <a:schemeClr val="tx1"/>
                </a:solidFill>
              </a:rPr>
              <a:t>En una de las </a:t>
            </a:r>
            <a:r>
              <a:rPr lang="es-ES" sz="2700" i="1" dirty="0">
                <a:solidFill>
                  <a:srgbClr val="FF0000"/>
                </a:solidFill>
              </a:rPr>
              <a:t>videoconferencias de la UF</a:t>
            </a:r>
            <a:r>
              <a:rPr lang="es-ES" sz="2700" b="0" i="1" dirty="0">
                <a:solidFill>
                  <a:srgbClr val="FF0000"/>
                </a:solidFill>
              </a:rPr>
              <a:t>.</a:t>
            </a:r>
            <a:br>
              <a:rPr lang="es-ES" sz="2700" b="0" i="1" dirty="0">
                <a:solidFill>
                  <a:srgbClr val="FF0000"/>
                </a:solidFill>
              </a:rPr>
            </a:br>
            <a:br>
              <a:rPr lang="es-ES" sz="2700" b="0" dirty="0">
                <a:solidFill>
                  <a:schemeClr val="tx1"/>
                </a:solidFill>
              </a:rPr>
            </a:br>
            <a:r>
              <a:rPr lang="es-ES" sz="2700" b="0" dirty="0">
                <a:solidFill>
                  <a:schemeClr val="tx1"/>
                </a:solidFill>
              </a:rPr>
              <a:t>Mediante </a:t>
            </a:r>
            <a:r>
              <a:rPr lang="es-ES" sz="2700" i="1" dirty="0">
                <a:solidFill>
                  <a:srgbClr val="FF0000"/>
                </a:solidFill>
              </a:rPr>
              <a:t>mensajes al profesor</a:t>
            </a:r>
            <a:r>
              <a:rPr lang="es-ES" sz="2700" b="0" dirty="0">
                <a:solidFill>
                  <a:schemeClr val="tx1"/>
                </a:solidFill>
              </a:rPr>
              <a:t>.</a:t>
            </a:r>
            <a:br>
              <a:rPr lang="es-ES" sz="2700" b="0" dirty="0">
                <a:solidFill>
                  <a:schemeClr val="tx1"/>
                </a:solidFill>
              </a:rPr>
            </a:br>
            <a:br>
              <a:rPr lang="es-ES" sz="2700" b="0" dirty="0">
                <a:solidFill>
                  <a:schemeClr val="tx1"/>
                </a:solidFill>
              </a:rPr>
            </a:br>
            <a:endParaRPr lang="es-ES" b="0" dirty="0">
              <a:solidFill>
                <a:schemeClr val="tx1"/>
              </a:solidFill>
            </a:endParaRPr>
          </a:p>
        </p:txBody>
      </p:sp>
    </p:spTree>
    <p:extLst>
      <p:ext uri="{BB962C8B-B14F-4D97-AF65-F5344CB8AC3E}">
        <p14:creationId xmlns:p14="http://schemas.microsoft.com/office/powerpoint/2010/main" val="263687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60559" y="2766218"/>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dirty="0">
                <a:solidFill>
                  <a:schemeClr val="tx1"/>
                </a:solidFill>
              </a:rPr>
              <a:t>Entrega de ejercicios:</a:t>
            </a:r>
            <a:br>
              <a:rPr lang="es-ES" sz="2700" b="0" dirty="0">
                <a:solidFill>
                  <a:schemeClr val="tx1"/>
                </a:solidFill>
              </a:rPr>
            </a:br>
            <a:br>
              <a:rPr lang="es-ES" sz="2700" b="0" dirty="0">
                <a:solidFill>
                  <a:schemeClr val="tx1"/>
                </a:solidFill>
              </a:rPr>
            </a:br>
            <a:r>
              <a:rPr lang="es-ES" sz="2700" b="0" dirty="0">
                <a:solidFill>
                  <a:schemeClr val="tx1"/>
                </a:solidFill>
              </a:rPr>
              <a:t>Está marcada la </a:t>
            </a:r>
            <a:r>
              <a:rPr lang="es-ES" sz="2700" i="1" dirty="0">
                <a:solidFill>
                  <a:srgbClr val="FF0000"/>
                </a:solidFill>
              </a:rPr>
              <a:t>fecha de entrega límite </a:t>
            </a:r>
            <a:r>
              <a:rPr lang="es-ES" sz="2700" b="0" dirty="0">
                <a:solidFill>
                  <a:schemeClr val="tx1"/>
                </a:solidFill>
              </a:rPr>
              <a:t>de cada uno de los ejercicios de cada una de las </a:t>
            </a:r>
            <a:r>
              <a:rPr lang="es-ES" sz="2700" b="0" dirty="0" err="1">
                <a:solidFill>
                  <a:schemeClr val="tx1"/>
                </a:solidFill>
              </a:rPr>
              <a:t>UFs</a:t>
            </a:r>
            <a:r>
              <a:rPr lang="es-ES" sz="2700" b="0" dirty="0">
                <a:solidFill>
                  <a:schemeClr val="tx1"/>
                </a:solidFill>
              </a:rPr>
              <a:t> </a:t>
            </a:r>
            <a:r>
              <a:rPr lang="es-ES" sz="2700" i="1" dirty="0">
                <a:solidFill>
                  <a:srgbClr val="FF0000"/>
                </a:solidFill>
              </a:rPr>
              <a:t>en el calendario </a:t>
            </a:r>
            <a:r>
              <a:rPr lang="es-ES" sz="2700" b="0" dirty="0">
                <a:solidFill>
                  <a:schemeClr val="tx1"/>
                </a:solidFill>
              </a:rPr>
              <a:t>y </a:t>
            </a:r>
            <a:r>
              <a:rPr lang="es-ES" sz="2700" i="1" dirty="0">
                <a:solidFill>
                  <a:srgbClr val="FF0000"/>
                </a:solidFill>
              </a:rPr>
              <a:t>en el enunciado del propio ejercicio</a:t>
            </a:r>
            <a:r>
              <a:rPr lang="es-ES" sz="2700" b="0" dirty="0">
                <a:solidFill>
                  <a:schemeClr val="tx1"/>
                </a:solidFill>
              </a:rPr>
              <a:t>.</a:t>
            </a:r>
            <a:br>
              <a:rPr lang="es-ES" sz="2700" b="0" dirty="0">
                <a:solidFill>
                  <a:schemeClr val="tx1"/>
                </a:solidFill>
              </a:rPr>
            </a:br>
            <a:br>
              <a:rPr lang="es-ES" sz="2700" b="0" dirty="0">
                <a:solidFill>
                  <a:schemeClr val="tx1"/>
                </a:solidFill>
              </a:rPr>
            </a:br>
            <a:r>
              <a:rPr lang="es-ES" sz="2700" b="0" dirty="0">
                <a:solidFill>
                  <a:schemeClr val="tx1"/>
                </a:solidFill>
              </a:rPr>
              <a:t>Los ejercicios </a:t>
            </a:r>
            <a:r>
              <a:rPr lang="es-ES" sz="2700" i="1" dirty="0">
                <a:solidFill>
                  <a:srgbClr val="FF0000"/>
                </a:solidFill>
              </a:rPr>
              <a:t>se deberán subir a través del campus </a:t>
            </a:r>
            <a:r>
              <a:rPr lang="es-ES" sz="2700" b="0" dirty="0">
                <a:solidFill>
                  <a:schemeClr val="tx1"/>
                </a:solidFill>
              </a:rPr>
              <a:t>en la sección del ejercicio correspondiente.</a:t>
            </a:r>
            <a:br>
              <a:rPr lang="es-ES" sz="2700" b="0" dirty="0">
                <a:solidFill>
                  <a:schemeClr val="tx1"/>
                </a:solidFill>
              </a:rPr>
            </a:br>
            <a:br>
              <a:rPr lang="es-ES" sz="2700" b="0" dirty="0">
                <a:solidFill>
                  <a:schemeClr val="tx1"/>
                </a:solidFill>
              </a:rPr>
            </a:br>
            <a:r>
              <a:rPr lang="es-ES" sz="2700" b="0" dirty="0">
                <a:solidFill>
                  <a:schemeClr val="tx1"/>
                </a:solidFill>
              </a:rPr>
              <a:t>Todo aquel ejercicio que no se entregue antes de la fecha límite </a:t>
            </a:r>
            <a:r>
              <a:rPr lang="es-ES" sz="2700" i="1" dirty="0">
                <a:solidFill>
                  <a:srgbClr val="FF0000"/>
                </a:solidFill>
              </a:rPr>
              <a:t>NO SERÁ EVALUADO.</a:t>
            </a:r>
            <a:br>
              <a:rPr lang="es-ES" sz="2700" b="0" i="1" dirty="0">
                <a:solidFill>
                  <a:srgbClr val="FF0000"/>
                </a:solidFill>
              </a:rPr>
            </a:br>
            <a:br>
              <a:rPr lang="es-ES" sz="2700" b="0" i="1" dirty="0">
                <a:solidFill>
                  <a:srgbClr val="FF0000"/>
                </a:solidFill>
              </a:rPr>
            </a:br>
            <a:r>
              <a:rPr lang="es-ES" sz="2700" b="0" dirty="0">
                <a:solidFill>
                  <a:schemeClr val="tx1"/>
                </a:solidFill>
              </a:rPr>
              <a:t>Si alguien tiene </a:t>
            </a:r>
            <a:r>
              <a:rPr lang="es-ES" sz="2700" i="1" dirty="0">
                <a:solidFill>
                  <a:srgbClr val="FF0000"/>
                </a:solidFill>
              </a:rPr>
              <a:t>problemas en la entrega</a:t>
            </a:r>
            <a:r>
              <a:rPr lang="es-ES" sz="2700" b="0" dirty="0">
                <a:solidFill>
                  <a:schemeClr val="tx1"/>
                </a:solidFill>
              </a:rPr>
              <a:t>, que me lo comunique lo antes posible mediante un </a:t>
            </a:r>
            <a:r>
              <a:rPr lang="es-ES" sz="2700" i="1" dirty="0">
                <a:solidFill>
                  <a:srgbClr val="FF0000"/>
                </a:solidFill>
              </a:rPr>
              <a:t>mensaje</a:t>
            </a:r>
            <a:r>
              <a:rPr lang="es-ES" sz="2700" b="0" dirty="0">
                <a:solidFill>
                  <a:schemeClr val="tx1"/>
                </a:solidFill>
              </a:rPr>
              <a:t>, para solucionarlo cuanto antes.</a:t>
            </a:r>
            <a:br>
              <a:rPr lang="es-ES" sz="2700" b="0" dirty="0">
                <a:solidFill>
                  <a:schemeClr val="tx1"/>
                </a:solidFill>
              </a:rPr>
            </a:br>
            <a:br>
              <a:rPr lang="es-ES" sz="2700" b="0" dirty="0">
                <a:solidFill>
                  <a:schemeClr val="tx1"/>
                </a:solidFill>
              </a:rPr>
            </a:br>
            <a:br>
              <a:rPr lang="es-ES" sz="2700" b="0" i="1" dirty="0">
                <a:solidFill>
                  <a:srgbClr val="FF0000"/>
                </a:solidFill>
              </a:rPr>
            </a:br>
            <a:endParaRPr lang="es-ES" b="0" dirty="0">
              <a:solidFill>
                <a:schemeClr val="tx1"/>
              </a:solidFill>
            </a:endParaRPr>
          </a:p>
        </p:txBody>
      </p:sp>
    </p:spTree>
    <p:extLst>
      <p:ext uri="{BB962C8B-B14F-4D97-AF65-F5344CB8AC3E}">
        <p14:creationId xmlns:p14="http://schemas.microsoft.com/office/powerpoint/2010/main" val="380508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690F400-6B4F-4B60-9D14-39E6AC0E7F20}"/>
              </a:ext>
            </a:extLst>
          </p:cNvPr>
          <p:cNvSpPr>
            <a:spLocks noGrp="1"/>
          </p:cNvSpPr>
          <p:nvPr>
            <p:ph type="title"/>
          </p:nvPr>
        </p:nvSpPr>
        <p:spPr>
          <a:xfrm>
            <a:off x="1152608" y="1899525"/>
            <a:ext cx="10347960" cy="1325563"/>
          </a:xfrm>
        </p:spPr>
        <p:txBody>
          <a:bodyPr>
            <a:normAutofit fontScale="90000"/>
          </a:bodyPr>
          <a:lstStyle/>
          <a:p>
            <a:pPr marL="457200" indent="-457200">
              <a:buFont typeface="Arial" panose="020B0604020202020204" pitchFamily="34" charset="0"/>
              <a:buChar char="•"/>
            </a:pPr>
            <a:r>
              <a:rPr lang="es-ES" sz="2700" b="0" dirty="0">
                <a:solidFill>
                  <a:schemeClr val="accent1"/>
                </a:solidFill>
              </a:rPr>
              <a:t>				</a:t>
            </a: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br>
              <a:rPr lang="es-ES" sz="2700" i="1" dirty="0">
                <a:solidFill>
                  <a:srgbClr val="FF0000"/>
                </a:solidFill>
              </a:rPr>
            </a:br>
            <a:r>
              <a:rPr lang="es-ES" sz="2700" dirty="0">
                <a:solidFill>
                  <a:schemeClr val="tx1"/>
                </a:solidFill>
              </a:rPr>
              <a:t>Entrega de notas:</a:t>
            </a:r>
            <a:br>
              <a:rPr lang="es-ES" sz="2700" b="0" dirty="0">
                <a:solidFill>
                  <a:schemeClr val="tx1"/>
                </a:solidFill>
              </a:rPr>
            </a:br>
            <a:br>
              <a:rPr lang="es-ES" sz="2700" b="0" dirty="0">
                <a:solidFill>
                  <a:schemeClr val="tx1"/>
                </a:solidFill>
              </a:rPr>
            </a:br>
            <a:r>
              <a:rPr lang="es-ES" sz="2700" b="0" dirty="0">
                <a:solidFill>
                  <a:schemeClr val="tx1"/>
                </a:solidFill>
              </a:rPr>
              <a:t>En vuestro </a:t>
            </a:r>
            <a:r>
              <a:rPr lang="es-ES" sz="2700" i="1" dirty="0">
                <a:solidFill>
                  <a:srgbClr val="FF0000"/>
                </a:solidFill>
              </a:rPr>
              <a:t>calendario</a:t>
            </a:r>
            <a:r>
              <a:rPr lang="es-ES" sz="2700" b="0" dirty="0">
                <a:solidFill>
                  <a:schemeClr val="tx1"/>
                </a:solidFill>
              </a:rPr>
              <a:t> aparecerá la fecha de entrega de notas.</a:t>
            </a:r>
            <a:br>
              <a:rPr lang="es-ES" sz="2700" b="0" dirty="0">
                <a:solidFill>
                  <a:schemeClr val="tx1"/>
                </a:solidFill>
              </a:rPr>
            </a:br>
            <a:br>
              <a:rPr lang="es-ES" sz="2700" b="0" dirty="0">
                <a:solidFill>
                  <a:schemeClr val="tx1"/>
                </a:solidFill>
              </a:rPr>
            </a:br>
            <a:r>
              <a:rPr lang="es-ES" sz="2700" b="0" dirty="0">
                <a:solidFill>
                  <a:schemeClr val="tx1"/>
                </a:solidFill>
              </a:rPr>
              <a:t>Se os dará la nota de participación, la nota de los ejercicios prácticos y la de los ejercicios evaluables. </a:t>
            </a:r>
            <a:r>
              <a:rPr lang="es-ES" sz="2700" i="1" dirty="0">
                <a:solidFill>
                  <a:srgbClr val="FF0000"/>
                </a:solidFill>
              </a:rPr>
              <a:t>Os enviaré un video personalizado </a:t>
            </a:r>
            <a:r>
              <a:rPr lang="es-ES" sz="2700" b="0" dirty="0">
                <a:solidFill>
                  <a:schemeClr val="tx1"/>
                </a:solidFill>
              </a:rPr>
              <a:t>con la </a:t>
            </a:r>
            <a:r>
              <a:rPr lang="es-ES" sz="2700" i="1" dirty="0">
                <a:solidFill>
                  <a:srgbClr val="FF0000"/>
                </a:solidFill>
              </a:rPr>
              <a:t>corrección de cada uno de vuestros ejercicios</a:t>
            </a:r>
            <a:r>
              <a:rPr lang="es-ES" sz="2700" b="0" dirty="0">
                <a:solidFill>
                  <a:schemeClr val="tx1"/>
                </a:solidFill>
              </a:rPr>
              <a:t>, explicando los fallos y como solventarlos. </a:t>
            </a:r>
            <a:br>
              <a:rPr lang="es-ES" sz="2700" b="0" dirty="0">
                <a:solidFill>
                  <a:schemeClr val="tx1"/>
                </a:solidFill>
              </a:rPr>
            </a:br>
            <a:br>
              <a:rPr lang="es-ES" sz="2700" b="0" dirty="0">
                <a:solidFill>
                  <a:schemeClr val="tx1"/>
                </a:solidFill>
              </a:rPr>
            </a:br>
            <a:r>
              <a:rPr lang="es-ES" sz="2700" b="0" dirty="0">
                <a:solidFill>
                  <a:schemeClr val="tx1"/>
                </a:solidFill>
              </a:rPr>
              <a:t>En caso de </a:t>
            </a:r>
            <a:r>
              <a:rPr lang="es-ES" sz="2700" i="1" dirty="0">
                <a:solidFill>
                  <a:srgbClr val="FF0000"/>
                </a:solidFill>
              </a:rPr>
              <a:t>dudas o no conformidad </a:t>
            </a:r>
            <a:r>
              <a:rPr lang="es-ES" sz="2700" b="0" dirty="0">
                <a:solidFill>
                  <a:schemeClr val="tx1"/>
                </a:solidFill>
              </a:rPr>
              <a:t>con la nota, </a:t>
            </a:r>
            <a:r>
              <a:rPr lang="es-ES" sz="2700" i="1" dirty="0">
                <a:solidFill>
                  <a:srgbClr val="FF0000"/>
                </a:solidFill>
              </a:rPr>
              <a:t>enviarme un mensaje </a:t>
            </a:r>
            <a:r>
              <a:rPr lang="es-ES" sz="2700" b="0" dirty="0">
                <a:solidFill>
                  <a:schemeClr val="tx1"/>
                </a:solidFill>
              </a:rPr>
              <a:t>para tratar el problema personalmente.</a:t>
            </a:r>
            <a:br>
              <a:rPr lang="es-ES" sz="2700" b="0" dirty="0">
                <a:solidFill>
                  <a:schemeClr val="tx1"/>
                </a:solidFill>
              </a:rPr>
            </a:br>
            <a:endParaRPr lang="es-ES" b="0" dirty="0">
              <a:solidFill>
                <a:schemeClr val="tx1"/>
              </a:solidFill>
            </a:endParaRPr>
          </a:p>
        </p:txBody>
      </p:sp>
    </p:spTree>
    <p:extLst>
      <p:ext uri="{BB962C8B-B14F-4D97-AF65-F5344CB8AC3E}">
        <p14:creationId xmlns:p14="http://schemas.microsoft.com/office/powerpoint/2010/main" val="440617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BD69-4B20-47EA-95B1-91DC55C5AE22}"/>
              </a:ext>
            </a:extLst>
          </p:cNvPr>
          <p:cNvSpPr>
            <a:spLocks noGrp="1"/>
          </p:cNvSpPr>
          <p:nvPr>
            <p:ph type="ctrTitle"/>
          </p:nvPr>
        </p:nvSpPr>
        <p:spPr/>
        <p:txBody>
          <a:bodyPr/>
          <a:lstStyle/>
          <a:p>
            <a:endParaRPr lang="es-ES" dirty="0"/>
          </a:p>
        </p:txBody>
      </p:sp>
      <p:sp>
        <p:nvSpPr>
          <p:cNvPr id="3" name="Subtítulo 2">
            <a:extLst>
              <a:ext uri="{FF2B5EF4-FFF2-40B4-BE49-F238E27FC236}">
                <a16:creationId xmlns:a16="http://schemas.microsoft.com/office/drawing/2014/main" id="{32474E94-B3C0-4160-8516-D804EA34815B}"/>
              </a:ext>
            </a:extLst>
          </p:cNvPr>
          <p:cNvSpPr>
            <a:spLocks noGrp="1"/>
          </p:cNvSpPr>
          <p:nvPr>
            <p:ph type="subTitle" idx="1"/>
          </p:nvPr>
        </p:nvSpPr>
        <p:spPr/>
        <p:txBody>
          <a:bodyPr/>
          <a:lstStyle/>
          <a:p>
            <a:r>
              <a:rPr lang="es-ES" dirty="0"/>
              <a:t>Javier Martín </a:t>
            </a:r>
            <a:r>
              <a:rPr lang="es-ES" dirty="0" err="1"/>
              <a:t>Martín</a:t>
            </a:r>
            <a:endParaRPr lang="es-ES" dirty="0"/>
          </a:p>
        </p:txBody>
      </p:sp>
    </p:spTree>
    <p:extLst>
      <p:ext uri="{BB962C8B-B14F-4D97-AF65-F5344CB8AC3E}">
        <p14:creationId xmlns:p14="http://schemas.microsoft.com/office/powerpoint/2010/main" val="428889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B19E7-9691-48D4-A0AE-BFFD347C2BA3}"/>
              </a:ext>
            </a:extLst>
          </p:cNvPr>
          <p:cNvSpPr>
            <a:spLocks noGrp="1"/>
          </p:cNvSpPr>
          <p:nvPr>
            <p:ph type="title"/>
          </p:nvPr>
        </p:nvSpPr>
        <p:spPr>
          <a:xfrm>
            <a:off x="922020" y="2103437"/>
            <a:ext cx="10347960" cy="1325563"/>
          </a:xfrm>
        </p:spPr>
        <p:txBody>
          <a:bodyPr>
            <a:normAutofit fontScale="90000"/>
          </a:bodyPr>
          <a:lstStyle/>
          <a:p>
            <a:br>
              <a:rPr lang="es-ES" dirty="0"/>
            </a:br>
            <a:r>
              <a:rPr lang="es-ES" sz="2700" i="1" dirty="0">
                <a:solidFill>
                  <a:srgbClr val="FF0000"/>
                </a:solidFill>
              </a:rPr>
              <a:t>Programar</a:t>
            </a:r>
            <a:r>
              <a:rPr lang="es-ES" sz="2700" dirty="0"/>
              <a:t> consiste en indicarle a un dispositivo mediante</a:t>
            </a:r>
            <a:br>
              <a:rPr lang="es-ES" sz="2700" dirty="0"/>
            </a:br>
            <a:r>
              <a:rPr lang="es-ES" sz="2700" dirty="0"/>
              <a:t>instrucciones lo que tiene que hacer para resolver un problema. </a:t>
            </a:r>
            <a:endParaRPr lang="es-ES" dirty="0"/>
          </a:p>
        </p:txBody>
      </p:sp>
      <p:pic>
        <p:nvPicPr>
          <p:cNvPr id="5" name="Marcador de contenido 4">
            <a:extLst>
              <a:ext uri="{FF2B5EF4-FFF2-40B4-BE49-F238E27FC236}">
                <a16:creationId xmlns:a16="http://schemas.microsoft.com/office/drawing/2014/main" id="{8700BB29-CAEB-4B7B-B1C3-5BAAF21A5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7311" y="1237974"/>
            <a:ext cx="983338" cy="3454400"/>
          </a:xfrm>
        </p:spPr>
      </p:pic>
    </p:spTree>
    <p:extLst>
      <p:ext uri="{BB962C8B-B14F-4D97-AF65-F5344CB8AC3E}">
        <p14:creationId xmlns:p14="http://schemas.microsoft.com/office/powerpoint/2010/main" val="46718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264D842-9722-4289-950A-882C9CA2F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869550"/>
            <a:ext cx="7172077" cy="4034294"/>
          </a:xfrm>
          <a:prstGeom prst="rect">
            <a:avLst/>
          </a:prstGeom>
        </p:spPr>
      </p:pic>
      <p:sp>
        <p:nvSpPr>
          <p:cNvPr id="3" name="Título 1">
            <a:extLst>
              <a:ext uri="{FF2B5EF4-FFF2-40B4-BE49-F238E27FC236}">
                <a16:creationId xmlns:a16="http://schemas.microsoft.com/office/drawing/2014/main" id="{A2DEC7A6-1D9D-4EF0-819B-0D9EE32C7CDE}"/>
              </a:ext>
            </a:extLst>
          </p:cNvPr>
          <p:cNvSpPr>
            <a:spLocks noGrp="1"/>
          </p:cNvSpPr>
          <p:nvPr>
            <p:ph type="title"/>
          </p:nvPr>
        </p:nvSpPr>
        <p:spPr>
          <a:xfrm>
            <a:off x="532407" y="656301"/>
            <a:ext cx="10347960" cy="1325563"/>
          </a:xfrm>
        </p:spPr>
        <p:txBody>
          <a:bodyPr>
            <a:normAutofit fontScale="90000"/>
          </a:bodyPr>
          <a:lstStyle/>
          <a:p>
            <a:br>
              <a:rPr lang="es-ES" dirty="0"/>
            </a:br>
            <a:r>
              <a:rPr lang="es-ES" sz="2700" b="0" dirty="0">
                <a:solidFill>
                  <a:schemeClr val="accent1"/>
                </a:solidFill>
              </a:rPr>
              <a:t>Para</a:t>
            </a:r>
            <a:r>
              <a:rPr lang="es-ES" sz="2700" i="1" dirty="0">
                <a:solidFill>
                  <a:srgbClr val="FF0000"/>
                </a:solidFill>
              </a:rPr>
              <a:t> programar</a:t>
            </a:r>
            <a:r>
              <a:rPr lang="es-ES" sz="2700" dirty="0"/>
              <a:t> se debe conocer la arquitectura de los dispositivos a los que le vamos a dar las instrucciones</a:t>
            </a:r>
            <a:endParaRPr lang="es-ES" dirty="0"/>
          </a:p>
        </p:txBody>
      </p:sp>
    </p:spTree>
    <p:extLst>
      <p:ext uri="{BB962C8B-B14F-4D97-AF65-F5344CB8AC3E}">
        <p14:creationId xmlns:p14="http://schemas.microsoft.com/office/powerpoint/2010/main" val="413031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537B4A0-D9E9-4459-8CA7-9420C72A3B1A}"/>
              </a:ext>
            </a:extLst>
          </p:cNvPr>
          <p:cNvPicPr>
            <a:picLocks noChangeAspect="1"/>
          </p:cNvPicPr>
          <p:nvPr/>
        </p:nvPicPr>
        <p:blipFill>
          <a:blip r:embed="rId2"/>
          <a:stretch>
            <a:fillRect/>
          </a:stretch>
        </p:blipFill>
        <p:spPr>
          <a:xfrm>
            <a:off x="1746636" y="2131944"/>
            <a:ext cx="8698727" cy="4893034"/>
          </a:xfrm>
          <a:prstGeom prst="rect">
            <a:avLst/>
          </a:prstGeom>
        </p:spPr>
      </p:pic>
      <p:sp>
        <p:nvSpPr>
          <p:cNvPr id="3" name="Título 1">
            <a:extLst>
              <a:ext uri="{FF2B5EF4-FFF2-40B4-BE49-F238E27FC236}">
                <a16:creationId xmlns:a16="http://schemas.microsoft.com/office/drawing/2014/main" id="{B079B667-5B3D-4B64-86DD-AEC00525ACD3}"/>
              </a:ext>
            </a:extLst>
          </p:cNvPr>
          <p:cNvSpPr>
            <a:spLocks noGrp="1"/>
          </p:cNvSpPr>
          <p:nvPr>
            <p:ph type="title"/>
          </p:nvPr>
        </p:nvSpPr>
        <p:spPr>
          <a:xfrm>
            <a:off x="532407" y="656301"/>
            <a:ext cx="10347960" cy="1325563"/>
          </a:xfrm>
        </p:spPr>
        <p:txBody>
          <a:bodyPr>
            <a:normAutofit/>
          </a:bodyPr>
          <a:lstStyle/>
          <a:p>
            <a:br>
              <a:rPr lang="es-ES" dirty="0"/>
            </a:br>
            <a:r>
              <a:rPr lang="es-ES" sz="2700" b="0" dirty="0">
                <a:solidFill>
                  <a:schemeClr val="accent1"/>
                </a:solidFill>
              </a:rPr>
              <a:t>Para</a:t>
            </a:r>
            <a:r>
              <a:rPr lang="es-ES" sz="2700" i="1" dirty="0">
                <a:solidFill>
                  <a:srgbClr val="FF0000"/>
                </a:solidFill>
              </a:rPr>
              <a:t> programar</a:t>
            </a:r>
            <a:r>
              <a:rPr lang="es-ES" sz="2700" dirty="0"/>
              <a:t> debemos conocer el funcionamiento de la memoria RAM</a:t>
            </a:r>
            <a:endParaRPr lang="es-ES" dirty="0"/>
          </a:p>
        </p:txBody>
      </p:sp>
    </p:spTree>
    <p:extLst>
      <p:ext uri="{BB962C8B-B14F-4D97-AF65-F5344CB8AC3E}">
        <p14:creationId xmlns:p14="http://schemas.microsoft.com/office/powerpoint/2010/main" val="107300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338D24-3570-4037-AD7E-8298E82E2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714" y="1926206"/>
            <a:ext cx="5719103" cy="5013297"/>
          </a:xfrm>
          <a:prstGeom prst="rect">
            <a:avLst/>
          </a:prstGeom>
        </p:spPr>
      </p:pic>
      <p:sp>
        <p:nvSpPr>
          <p:cNvPr id="3" name="Título 1">
            <a:extLst>
              <a:ext uri="{FF2B5EF4-FFF2-40B4-BE49-F238E27FC236}">
                <a16:creationId xmlns:a16="http://schemas.microsoft.com/office/drawing/2014/main" id="{9EDF083A-C929-470A-9379-BC546DA17A73}"/>
              </a:ext>
            </a:extLst>
          </p:cNvPr>
          <p:cNvSpPr>
            <a:spLocks noGrp="1"/>
          </p:cNvSpPr>
          <p:nvPr>
            <p:ph type="title"/>
          </p:nvPr>
        </p:nvSpPr>
        <p:spPr>
          <a:xfrm>
            <a:off x="436992" y="600643"/>
            <a:ext cx="10347960" cy="1325563"/>
          </a:xfrm>
        </p:spPr>
        <p:txBody>
          <a:bodyPr>
            <a:normAutofit fontScale="90000"/>
          </a:bodyPr>
          <a:lstStyle/>
          <a:p>
            <a:br>
              <a:rPr lang="es-ES" dirty="0"/>
            </a:br>
            <a:r>
              <a:rPr lang="es-ES" sz="2700" b="0" dirty="0">
                <a:solidFill>
                  <a:schemeClr val="accent1"/>
                </a:solidFill>
              </a:rPr>
              <a:t>Para</a:t>
            </a:r>
            <a:r>
              <a:rPr lang="es-ES" sz="2700" i="1" dirty="0">
                <a:solidFill>
                  <a:srgbClr val="FF0000"/>
                </a:solidFill>
              </a:rPr>
              <a:t> programar</a:t>
            </a:r>
            <a:r>
              <a:rPr lang="es-ES" sz="2700" dirty="0"/>
              <a:t> debemos entender el pseudocódigo para diseñar un algoritmo (forma de resolver el problema)</a:t>
            </a:r>
            <a:endParaRPr lang="es-ES" dirty="0"/>
          </a:p>
        </p:txBody>
      </p:sp>
    </p:spTree>
    <p:extLst>
      <p:ext uri="{BB962C8B-B14F-4D97-AF65-F5344CB8AC3E}">
        <p14:creationId xmlns:p14="http://schemas.microsoft.com/office/powerpoint/2010/main" val="242860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0B7569B-CCC1-4B57-A5CD-8D8757074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9" y="2286060"/>
            <a:ext cx="6290633" cy="4301595"/>
          </a:xfrm>
          <a:prstGeom prst="rect">
            <a:avLst/>
          </a:prstGeom>
        </p:spPr>
      </p:pic>
      <p:sp>
        <p:nvSpPr>
          <p:cNvPr id="4" name="Título 1">
            <a:extLst>
              <a:ext uri="{FF2B5EF4-FFF2-40B4-BE49-F238E27FC236}">
                <a16:creationId xmlns:a16="http://schemas.microsoft.com/office/drawing/2014/main" id="{F78A811A-350B-4F24-8B14-BA8B9D71D675}"/>
              </a:ext>
            </a:extLst>
          </p:cNvPr>
          <p:cNvSpPr>
            <a:spLocks noGrp="1"/>
          </p:cNvSpPr>
          <p:nvPr>
            <p:ph type="title"/>
          </p:nvPr>
        </p:nvSpPr>
        <p:spPr>
          <a:xfrm>
            <a:off x="755044" y="815327"/>
            <a:ext cx="10347960" cy="1325563"/>
          </a:xfrm>
        </p:spPr>
        <p:txBody>
          <a:bodyPr>
            <a:normAutofit fontScale="90000"/>
          </a:bodyPr>
          <a:lstStyle/>
          <a:p>
            <a:br>
              <a:rPr lang="es-ES" dirty="0"/>
            </a:br>
            <a:r>
              <a:rPr lang="es-ES" sz="2700" b="0" dirty="0">
                <a:solidFill>
                  <a:schemeClr val="accent1"/>
                </a:solidFill>
              </a:rPr>
              <a:t>Para</a:t>
            </a:r>
            <a:r>
              <a:rPr lang="es-ES" sz="2700" i="1" dirty="0">
                <a:solidFill>
                  <a:srgbClr val="FF0000"/>
                </a:solidFill>
              </a:rPr>
              <a:t> programar</a:t>
            </a:r>
            <a:r>
              <a:rPr lang="es-ES" sz="2700" dirty="0"/>
              <a:t> debemos convertir el pseudocódigo, a cualquier lenguaje de programación, dependiendo del fin que se pretenda.</a:t>
            </a:r>
            <a:endParaRPr lang="es-ES" dirty="0"/>
          </a:p>
        </p:txBody>
      </p:sp>
    </p:spTree>
    <p:extLst>
      <p:ext uri="{BB962C8B-B14F-4D97-AF65-F5344CB8AC3E}">
        <p14:creationId xmlns:p14="http://schemas.microsoft.com/office/powerpoint/2010/main" val="102309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78A811A-350B-4F24-8B14-BA8B9D71D675}"/>
              </a:ext>
            </a:extLst>
          </p:cNvPr>
          <p:cNvSpPr>
            <a:spLocks noGrp="1"/>
          </p:cNvSpPr>
          <p:nvPr>
            <p:ph type="title"/>
          </p:nvPr>
        </p:nvSpPr>
        <p:spPr>
          <a:xfrm>
            <a:off x="818654" y="1578653"/>
            <a:ext cx="10347960" cy="1325563"/>
          </a:xfrm>
        </p:spPr>
        <p:txBody>
          <a:bodyPr>
            <a:normAutofit fontScale="90000"/>
          </a:bodyPr>
          <a:lstStyle/>
          <a:p>
            <a:br>
              <a:rPr lang="es-ES" dirty="0"/>
            </a:br>
            <a:r>
              <a:rPr lang="es-ES" sz="2700" b="0" dirty="0">
                <a:solidFill>
                  <a:schemeClr val="accent1"/>
                </a:solidFill>
              </a:rPr>
              <a:t>Existen </a:t>
            </a:r>
            <a:r>
              <a:rPr lang="es-ES" sz="2700" i="1" dirty="0">
                <a:solidFill>
                  <a:schemeClr val="accent1"/>
                </a:solidFill>
              </a:rPr>
              <a:t>3 tipos de lenguajes de programación</a:t>
            </a:r>
            <a:r>
              <a:rPr lang="es-ES" sz="2700" b="0" dirty="0">
                <a:solidFill>
                  <a:schemeClr val="accent1"/>
                </a:solidFill>
              </a:rPr>
              <a:t>:</a:t>
            </a:r>
            <a:br>
              <a:rPr lang="es-ES" sz="2700" b="0" dirty="0">
                <a:solidFill>
                  <a:schemeClr val="accent1"/>
                </a:solidFill>
              </a:rPr>
            </a:br>
            <a:br>
              <a:rPr lang="es-ES" sz="2700" b="0" dirty="0">
                <a:solidFill>
                  <a:schemeClr val="accent1"/>
                </a:solidFill>
              </a:rPr>
            </a:br>
            <a:r>
              <a:rPr lang="es-ES" sz="2700" i="1" dirty="0">
                <a:solidFill>
                  <a:srgbClr val="FF0000"/>
                </a:solidFill>
              </a:rPr>
              <a:t>Lenguaje máquina: </a:t>
            </a:r>
            <a:r>
              <a:rPr lang="es-ES" sz="2700" b="0" dirty="0">
                <a:solidFill>
                  <a:schemeClr val="accent1"/>
                </a:solidFill>
              </a:rPr>
              <a:t>en código binario, que es comprensible por la máquina (0 y 1).</a:t>
            </a:r>
            <a:br>
              <a:rPr lang="es-ES" sz="2700" b="0" dirty="0">
                <a:solidFill>
                  <a:schemeClr val="accent1"/>
                </a:solidFill>
              </a:rPr>
            </a:br>
            <a:br>
              <a:rPr lang="es-ES" sz="2700" b="0" dirty="0">
                <a:solidFill>
                  <a:schemeClr val="accent1"/>
                </a:solidFill>
              </a:rPr>
            </a:br>
            <a:endParaRPr lang="es-ES" dirty="0"/>
          </a:p>
        </p:txBody>
      </p:sp>
      <p:pic>
        <p:nvPicPr>
          <p:cNvPr id="5" name="Imagen 4">
            <a:extLst>
              <a:ext uri="{FF2B5EF4-FFF2-40B4-BE49-F238E27FC236}">
                <a16:creationId xmlns:a16="http://schemas.microsoft.com/office/drawing/2014/main" id="{6FCB084B-1D9B-40BA-90FB-EEF1C27C5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833" y="3020106"/>
            <a:ext cx="5443471" cy="3655013"/>
          </a:xfrm>
          <a:prstGeom prst="rect">
            <a:avLst/>
          </a:prstGeom>
        </p:spPr>
      </p:pic>
    </p:spTree>
    <p:extLst>
      <p:ext uri="{BB962C8B-B14F-4D97-AF65-F5344CB8AC3E}">
        <p14:creationId xmlns:p14="http://schemas.microsoft.com/office/powerpoint/2010/main" val="59194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78A811A-350B-4F24-8B14-BA8B9D71D675}"/>
              </a:ext>
            </a:extLst>
          </p:cNvPr>
          <p:cNvSpPr>
            <a:spLocks noGrp="1"/>
          </p:cNvSpPr>
          <p:nvPr>
            <p:ph type="title"/>
          </p:nvPr>
        </p:nvSpPr>
        <p:spPr>
          <a:xfrm>
            <a:off x="818654" y="1578653"/>
            <a:ext cx="10347960" cy="1325563"/>
          </a:xfrm>
        </p:spPr>
        <p:txBody>
          <a:bodyPr>
            <a:normAutofit fontScale="90000"/>
          </a:bodyPr>
          <a:lstStyle/>
          <a:p>
            <a:br>
              <a:rPr lang="es-ES" dirty="0"/>
            </a:br>
            <a:r>
              <a:rPr lang="es-ES" sz="2700" b="0" dirty="0">
                <a:solidFill>
                  <a:schemeClr val="accent1"/>
                </a:solidFill>
              </a:rPr>
              <a:t>Existen </a:t>
            </a:r>
            <a:r>
              <a:rPr lang="es-ES" sz="2700" i="1" dirty="0">
                <a:solidFill>
                  <a:schemeClr val="accent1"/>
                </a:solidFill>
              </a:rPr>
              <a:t>3 tipos de lenguajes de programación</a:t>
            </a:r>
            <a:r>
              <a:rPr lang="es-ES" sz="2700" b="0" dirty="0">
                <a:solidFill>
                  <a:schemeClr val="accent1"/>
                </a:solidFill>
              </a:rPr>
              <a:t>:</a:t>
            </a:r>
            <a:br>
              <a:rPr lang="es-ES" sz="2700" b="0" dirty="0">
                <a:solidFill>
                  <a:schemeClr val="accent1"/>
                </a:solidFill>
              </a:rPr>
            </a:br>
            <a:br>
              <a:rPr lang="es-ES" sz="2700" b="0" dirty="0">
                <a:solidFill>
                  <a:schemeClr val="accent1"/>
                </a:solidFill>
              </a:rPr>
            </a:br>
            <a:r>
              <a:rPr lang="es-ES" sz="2700" i="1" dirty="0">
                <a:solidFill>
                  <a:srgbClr val="FF0000"/>
                </a:solidFill>
              </a:rPr>
              <a:t>Lenguajes de bajo nivel: </a:t>
            </a:r>
            <a:r>
              <a:rPr lang="es-ES" sz="2700" b="0" dirty="0">
                <a:solidFill>
                  <a:schemeClr val="accent1"/>
                </a:solidFill>
              </a:rPr>
              <a:t>en código ensamblador, que es comprensible más comprensible que el código máquina, pero es específico de cada tipo de máquina. Difíciles de aprender (ensamblador).</a:t>
            </a:r>
            <a:br>
              <a:rPr lang="es-ES" sz="2700" b="0" dirty="0">
                <a:solidFill>
                  <a:schemeClr val="accent1"/>
                </a:solidFill>
              </a:rPr>
            </a:br>
            <a:br>
              <a:rPr lang="es-ES" sz="2700" b="0" dirty="0">
                <a:solidFill>
                  <a:schemeClr val="accent1"/>
                </a:solidFill>
              </a:rPr>
            </a:br>
            <a:endParaRPr lang="es-ES" dirty="0"/>
          </a:p>
        </p:txBody>
      </p:sp>
      <p:pic>
        <p:nvPicPr>
          <p:cNvPr id="3" name="Imagen 2">
            <a:extLst>
              <a:ext uri="{FF2B5EF4-FFF2-40B4-BE49-F238E27FC236}">
                <a16:creationId xmlns:a16="http://schemas.microsoft.com/office/drawing/2014/main" id="{E1BB71C5-3850-4B0A-8673-A42E0CEA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02" y="2904216"/>
            <a:ext cx="3132969" cy="3145159"/>
          </a:xfrm>
          <a:prstGeom prst="rect">
            <a:avLst/>
          </a:prstGeom>
        </p:spPr>
      </p:pic>
    </p:spTree>
    <p:extLst>
      <p:ext uri="{BB962C8B-B14F-4D97-AF65-F5344CB8AC3E}">
        <p14:creationId xmlns:p14="http://schemas.microsoft.com/office/powerpoint/2010/main" val="42099493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1128</Words>
  <Application>Microsoft Office PowerPoint</Application>
  <PresentationFormat>Panorámica</PresentationFormat>
  <Paragraphs>55</Paragraphs>
  <Slides>27</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Trebuchet MS</vt:lpstr>
      <vt:lpstr>Tema de Office</vt:lpstr>
      <vt:lpstr>Image</vt:lpstr>
      <vt:lpstr>Módulo Profesional 03 PROGRAMACIÓN II</vt:lpstr>
      <vt:lpstr> Profesor: Javier Martin </vt:lpstr>
      <vt:lpstr> Programar consiste en indicarle a un dispositivo mediante instrucciones lo que tiene que hacer para resolver un problema. </vt:lpstr>
      <vt:lpstr> Para programar se debe conocer la arquitectura de los dispositivos a los que le vamos a dar las instrucciones</vt:lpstr>
      <vt:lpstr> Para programar debemos conocer el funcionamiento de la memoria RAM</vt:lpstr>
      <vt:lpstr> Para programar debemos entender el pseudocódigo para diseñar un algoritmo (forma de resolver el problema)</vt:lpstr>
      <vt:lpstr> Para programar debemos convertir el pseudocódigo, a cualquier lenguaje de programación, dependiendo del fin que se pretenda.</vt:lpstr>
      <vt:lpstr> Existen 3 tipos de lenguajes de programación:  Lenguaje máquina: en código binario, que es comprensible por la máquina (0 y 1).  </vt:lpstr>
      <vt:lpstr> Existen 3 tipos de lenguajes de programación:  Lenguajes de bajo nivel: en código ensamblador, que es comprensible más comprensible que el código máquina, pero es específico de cada tipo de máquina. Difíciles de aprender (ensamblador).  </vt:lpstr>
      <vt:lpstr> Existen 3 tipos de lenguajes de programación:  Lenguajes de alto nivel: utilizar el lenguaje natural (en inglés) para crear el código, por lo que son mucho más fáciles de aprender. </vt:lpstr>
      <vt:lpstr> Lenguajes de alto nivel: se acercan a la forma de pensar y comunicarse de un humano, se utilizan unos u otros en función a su propósito.  Programación Orientada a objetos = Aproximación a la forma de pensar humana </vt:lpstr>
      <vt:lpstr>Presentación de PowerPoint</vt:lpstr>
      <vt:lpstr>El objetivo del módulo consiste en aprender a Programar, es decir, ser capaz de entender y utilizar estructuras de control como condicionales y bucles, definir funciones, crear clases, instanciar objetos, etc. independientemente del lenguaje de programación que se utilice. </vt:lpstr>
      <vt:lpstr>Los lenguajes seleccionados para aprender a programar (no para conocer el lenguaje en específico) son:      </vt:lpstr>
      <vt:lpstr>         Es el lenguaje de programación más utilizado en el mercado laboral.  Además de ser simple de utilizar y de aprender  Lo utilizan más de 9 millones de programadores  Está disponible en mas de 7000 millones de dispositivos.  Mucha demanda de empleo</vt:lpstr>
      <vt:lpstr>               Es una evolución al lenguaje C, un lenguaje robusto y a partir del cual se crearon los sistemas operativos.  Es utilizado por un gran número de desarrolladores, es el 4º lenguaje más utilizado del mundo.  Las grandes empresas utilizan este lenguaje para crear sistemas operativos, programas de edición de ficheros.   Windows  Paquete Adobe  Paquete Office   …   </vt:lpstr>
      <vt:lpstr>Presentación de PowerPoint</vt:lpstr>
      <vt:lpstr>Presentación de PowerPoint</vt:lpstr>
      <vt:lpstr>          El curso es totalmente práctico y se basa en el seguimiento de videotutoriales. </vt:lpstr>
      <vt:lpstr>         Los criterios de evaluación de cada una de las UFs será:  Participación en Foros: (10 %)  Resolución de dudas de compañeros. Respuesta a cuestiones generales Participación con recursos, aportes, documentos para ayudar a la asignatura.  </vt:lpstr>
      <vt:lpstr>         Los criterios de evaluación de cada una de las UFs será:  Ejercicios prácticos (10%)  Practicar los conocimientos adquiridos realizando pequeños ejercicios que posteriormente habrá que entregar.</vt:lpstr>
      <vt:lpstr>         Los criterios de evaluación de cada una de las UFs será:  Ejercicio final evaluable (80%)  Creación de un proyecto en un lenguaje de programación de los requisitos descritos en el enunciado del ejercicio (PDF).</vt:lpstr>
      <vt:lpstr>        Videoconferencias:  Habrá 2 videoconferencias en cada una de las UFs, que se utilizaran para resolver dudas o si no hay dudas para realizar un ejercicios prácticos que sirva para afianzar los conocimientos que hayan adquirido durante la UF.  Las videoconferencias se grabarán y estarán disponibles durante toda la UF.</vt:lpstr>
      <vt:lpstr>          Resolución de dudas:  Cada una de las UFs dispondrá de un foro, donde se podrán preguntar dudas de la asignatura, y donde el profesor y el resto de compañeros podrán resolverlas.  En una de las videoconferencias de la UF.  Mediante mensajes al profesor.  </vt:lpstr>
      <vt:lpstr>          Entrega de ejercicios:  Está marcada la fecha de entrega límite de cada uno de los ejercicios de cada una de las UFs en el calendario y en el enunciado del propio ejercicio.  Los ejercicios se deberán subir a través del campus en la sección del ejercicio correspondiente.  Todo aquel ejercicio que no se entregue antes de la fecha límite NO SERÁ EVALUADO.  Si alguien tiene problemas en la entrega, que me lo comunique lo antes posible mediante un mensaje, para solucionarlo cuanto antes.   </vt:lpstr>
      <vt:lpstr>          Entrega de notas:  En vuestro calendario aparecerá la fecha de entrega de notas.  Se os dará la nota de participación, la nota de los ejercicios prácticos y la de los ejercicios evaluables. Os enviaré un video personalizado con la corrección de cada uno de vuestros ejercicios, explicando los fallos y como solventarlos.   En caso de dudas o no conformidad con la nota, enviarme un mensaje para tratar el problema personalmente.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Daliana Linares</dc:creator>
  <cp:lastModifiedBy>Javier Martin</cp:lastModifiedBy>
  <cp:revision>38</cp:revision>
  <dcterms:created xsi:type="dcterms:W3CDTF">2019-07-31T10:36:30Z</dcterms:created>
  <dcterms:modified xsi:type="dcterms:W3CDTF">2020-09-21T20:52:25Z</dcterms:modified>
</cp:coreProperties>
</file>