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87" r:id="rId3"/>
    <p:sldId id="290" r:id="rId4"/>
    <p:sldId id="288" r:id="rId5"/>
    <p:sldId id="289" r:id="rId6"/>
    <p:sldId id="291" r:id="rId7"/>
    <p:sldId id="292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8" r:id="rId22"/>
    <p:sldId id="309" r:id="rId23"/>
    <p:sldId id="310" r:id="rId24"/>
    <p:sldId id="311" r:id="rId25"/>
    <p:sldId id="306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70" d="100"/>
          <a:sy n="70" d="100"/>
        </p:scale>
        <p:origin x="4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E79E-8DCE-4107-B7E6-19E0347B450B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3EB7-81A5-4628-9ADA-F0BED6F638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colors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rder.as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rder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margin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margin.asp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adding.asp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dimension.as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ext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ext.as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cons.as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ontawesome.com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nk.asp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colors.as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st.asp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st.asp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display_visibility.as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colors.as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colors.as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colors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colors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names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lextool.com.br/tabela_cores.htm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ackground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ackground.as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https://www.w3schools.com/css/css_colors.asp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https://www.w3schools.com/css/css_border.asp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https://www.w3schools.com/css/css_border.asp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https://www.w3schools.com/css/css_margin.asp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https://www.w3schools.com/css/css_margin.asp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https://www.w3schools.com/css/css_padding.asp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https://www.w3schools.com/css/css_dimension.asp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https://www.w3schools.com/css/css_text.asp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https://www.w3schools.com/css/css_text.asp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https://www.w3schools.com/css/css_icons.asp</a:t>
            </a:r>
            <a:endParaRPr lang="pt-BR" dirty="0"/>
          </a:p>
          <a:p>
            <a:r>
              <a:rPr lang="pt-BR" dirty="0">
                <a:hlinkClick r:id="rId4"/>
              </a:rPr>
              <a:t>https://fontawesome.com/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https://www.w3schools.com/css/css_link.asp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https://www.w3schools.com/css/css_colors.asp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https://www.w3schools.com/css/css_list.asp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https://www.w3schools.com/css/css_list.asp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https://www.w3schools.com/css/css_display_visibility.asp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https://www.w3schools.com/css/css_float.asp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https://www.w3schools.com/css/css_colors.asp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https://www.w3schools.com/css/css_colors.asp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https://www.w3schools.com/css/css_colors.asp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https://www.w3schools.com/css/css_colors.asp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hlinkClick r:id="rId3"/>
              </a:rPr>
              <a:t>https://www.w3schools.com/colors/colors_names.asp</a:t>
            </a:r>
            <a:endParaRPr lang="pt-BR" sz="1200" dirty="0"/>
          </a:p>
          <a:p>
            <a:r>
              <a:rPr lang="pt-BR" sz="1200" dirty="0">
                <a:hlinkClick r:id="rId4"/>
              </a:rPr>
              <a:t>https://www.flextool.com.br/tabela_cores.html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https://www.w3schools.com/css/css_background.asp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https://www.w3schools.com/css/css_background.asp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B05D-CAFD-4AF9-98BB-DB99790C84F1}" type="datetimeFigureOut">
              <a:rPr lang="pt-BR" smtClean="0"/>
              <a:pPr/>
              <a:t>13/04/2019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names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extool.com.br/tabela_core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09962" y="2273301"/>
            <a:ext cx="5348252" cy="2012955"/>
          </a:xfrm>
        </p:spPr>
        <p:txBody>
          <a:bodyPr>
            <a:normAutofit/>
          </a:bodyPr>
          <a:lstStyle/>
          <a:p>
            <a:r>
              <a:rPr lang="pt-BR" sz="7000" dirty="0" err="1">
                <a:latin typeface="Agency FB" pitchFamily="34" charset="0"/>
              </a:rPr>
              <a:t>Front-end</a:t>
            </a:r>
            <a:endParaRPr lang="pt-BR" sz="7000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5929330"/>
            <a:ext cx="6400800" cy="752468"/>
          </a:xfrm>
        </p:spPr>
        <p:txBody>
          <a:bodyPr>
            <a:normAutofit/>
          </a:bodyPr>
          <a:lstStyle/>
          <a:p>
            <a:r>
              <a:rPr lang="pt-BR" sz="1400" dirty="0"/>
              <a:t>Rafael Souza da Silva</a:t>
            </a:r>
          </a:p>
          <a:p>
            <a:r>
              <a:rPr lang="pt-BR" sz="1400" dirty="0"/>
              <a:t>rafael.souza.silva@hotmail.com.br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7929586" y="214290"/>
            <a:ext cx="104295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Aula</a:t>
            </a:r>
            <a:r>
              <a:rPr kumimoji="0" lang="pt-BR" sz="14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Resultado de imagem para front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50" y="2214554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Fundos (</a:t>
            </a:r>
            <a:r>
              <a:rPr lang="pt-BR" dirty="0" err="1">
                <a:latin typeface="Agency FB" pitchFamily="34" charset="0"/>
              </a:rPr>
              <a:t>Backgroud</a:t>
            </a:r>
            <a:r>
              <a:rPr lang="pt-BR" dirty="0">
                <a:latin typeface="Agency FB" pitchFamily="34" charset="0"/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r>
              <a:rPr lang="en-US" sz="1800" b="1" dirty="0"/>
              <a:t>background-position: </a:t>
            </a:r>
            <a:r>
              <a:rPr lang="en-US" sz="1800" dirty="0" err="1"/>
              <a:t>determina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qual</a:t>
            </a:r>
            <a:r>
              <a:rPr lang="en-US" sz="1800" dirty="0"/>
              <a:t> </a:t>
            </a:r>
            <a:r>
              <a:rPr lang="en-US" sz="1800" dirty="0" err="1"/>
              <a:t>posição</a:t>
            </a:r>
            <a:r>
              <a:rPr lang="en-US" sz="1800" dirty="0"/>
              <a:t> a </a:t>
            </a:r>
            <a:r>
              <a:rPr lang="en-US" sz="1800" dirty="0" err="1"/>
              <a:t>imagem</a:t>
            </a:r>
            <a:r>
              <a:rPr lang="en-US" sz="1800" dirty="0"/>
              <a:t> se </a:t>
            </a:r>
            <a:r>
              <a:rPr lang="en-US" sz="1800" dirty="0" err="1"/>
              <a:t>manterá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página</a:t>
            </a:r>
            <a:r>
              <a:rPr lang="en-US" sz="1800" dirty="0"/>
              <a:t> </a:t>
            </a:r>
          </a:p>
          <a:p>
            <a:pPr algn="ctr">
              <a:buNone/>
            </a:pPr>
            <a:r>
              <a:rPr lang="en-US" sz="1800" dirty="0">
                <a:solidFill>
                  <a:srgbClr val="FF0000"/>
                </a:solidFill>
              </a:rPr>
              <a:t>background-position: right top; (left / bottom)</a:t>
            </a:r>
          </a:p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/>
              <a:t>Para </a:t>
            </a:r>
            <a:r>
              <a:rPr lang="en-US" sz="1800" dirty="0" err="1"/>
              <a:t>diminuir</a:t>
            </a:r>
            <a:r>
              <a:rPr lang="en-US" sz="1800" dirty="0"/>
              <a:t> o </a:t>
            </a:r>
            <a:r>
              <a:rPr lang="en-US" sz="1800" dirty="0" err="1"/>
              <a:t>codigo</a:t>
            </a:r>
            <a:r>
              <a:rPr lang="en-US" sz="1800" dirty="0"/>
              <a:t>, </a:t>
            </a:r>
            <a:r>
              <a:rPr lang="en-US" sz="1800" dirty="0" err="1"/>
              <a:t>podemos</a:t>
            </a:r>
            <a:r>
              <a:rPr lang="en-US" sz="1800" dirty="0"/>
              <a:t> </a:t>
            </a:r>
            <a:r>
              <a:rPr lang="en-US" sz="1800" dirty="0" err="1"/>
              <a:t>declarar</a:t>
            </a:r>
            <a:r>
              <a:rPr lang="en-US" sz="1800" dirty="0"/>
              <a:t> </a:t>
            </a:r>
            <a:r>
              <a:rPr lang="en-US" sz="1800" dirty="0" err="1"/>
              <a:t>todas</a:t>
            </a:r>
            <a:r>
              <a:rPr lang="en-US" sz="1800" dirty="0"/>
              <a:t> as </a:t>
            </a:r>
            <a:r>
              <a:rPr lang="en-US" sz="1800" dirty="0" err="1"/>
              <a:t>propriedades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, </a:t>
            </a:r>
            <a:r>
              <a:rPr lang="en-US" sz="1800" dirty="0" err="1"/>
              <a:t>isso</a:t>
            </a:r>
            <a:r>
              <a:rPr lang="en-US" sz="1800" dirty="0"/>
              <a:t> é </a:t>
            </a:r>
            <a:r>
              <a:rPr lang="en-US" sz="1800" dirty="0" err="1"/>
              <a:t>chamada</a:t>
            </a:r>
            <a:r>
              <a:rPr lang="en-US" sz="1800" dirty="0"/>
              <a:t> de </a:t>
            </a:r>
            <a:r>
              <a:rPr lang="en-US" sz="1800" b="1" dirty="0" err="1"/>
              <a:t>propriedade</a:t>
            </a:r>
            <a:r>
              <a:rPr lang="en-US" sz="1800" b="1" dirty="0"/>
              <a:t> </a:t>
            </a:r>
            <a:r>
              <a:rPr lang="en-US" sz="1800" b="1" dirty="0" err="1"/>
              <a:t>abreviada</a:t>
            </a:r>
            <a:r>
              <a:rPr lang="en-US" sz="1800" dirty="0"/>
              <a:t>.</a:t>
            </a:r>
          </a:p>
          <a:p>
            <a:pPr algn="ctr">
              <a:buNone/>
            </a:pPr>
            <a:r>
              <a:rPr lang="en-US" sz="1800" dirty="0"/>
              <a:t> </a:t>
            </a:r>
            <a:r>
              <a:rPr lang="en-US" sz="1800" dirty="0">
                <a:solidFill>
                  <a:srgbClr val="FF0000"/>
                </a:solidFill>
              </a:rPr>
              <a:t>background: #</a:t>
            </a:r>
            <a:r>
              <a:rPr lang="en-US" sz="1800" dirty="0" err="1">
                <a:solidFill>
                  <a:srgbClr val="FF0000"/>
                </a:solidFill>
              </a:rPr>
              <a:t>ffffff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url</a:t>
            </a:r>
            <a:r>
              <a:rPr lang="en-US" sz="1800" dirty="0">
                <a:solidFill>
                  <a:srgbClr val="FF0000"/>
                </a:solidFill>
              </a:rPr>
              <a:t>("img_tree.png") no-repeat right top;</a:t>
            </a: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Bordas (</a:t>
            </a:r>
            <a:r>
              <a:rPr lang="pt-BR" dirty="0" err="1">
                <a:latin typeface="Agency FB" pitchFamily="34" charset="0"/>
              </a:rPr>
              <a:t>Border</a:t>
            </a:r>
            <a:r>
              <a:rPr lang="pt-BR" dirty="0">
                <a:latin typeface="Agency FB" pitchFamily="34" charset="0"/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/>
              <a:t>A propriedade </a:t>
            </a:r>
            <a:r>
              <a:rPr lang="pt-BR" sz="1800" dirty="0" err="1"/>
              <a:t>border</a:t>
            </a:r>
            <a:r>
              <a:rPr lang="pt-BR" sz="1800" dirty="0"/>
              <a:t> são usadas para definir efeito de estilo, largura e cor das bordas nos elementos HTML.</a:t>
            </a:r>
          </a:p>
          <a:p>
            <a:pPr>
              <a:buNone/>
            </a:pPr>
            <a:r>
              <a:rPr lang="pt-BR" sz="1800" b="1" dirty="0"/>
              <a:t>Temos várias propriedades, segue algumas abaixo:</a:t>
            </a:r>
          </a:p>
          <a:p>
            <a:r>
              <a:rPr lang="pt-BR" sz="1800" b="1" dirty="0" err="1"/>
              <a:t>border-style</a:t>
            </a:r>
            <a:r>
              <a:rPr lang="pt-BR" sz="1800" b="1" dirty="0"/>
              <a:t>: </a:t>
            </a:r>
            <a:r>
              <a:rPr lang="pt-BR" sz="1800" dirty="0"/>
              <a:t>especifica o tipo de borda que será exibido, temos os seguintes valores:</a:t>
            </a:r>
          </a:p>
          <a:p>
            <a:pPr lvl="1"/>
            <a:r>
              <a:rPr lang="pt-BR" sz="1400" b="1" dirty="0" err="1"/>
              <a:t>dotted</a:t>
            </a:r>
            <a:r>
              <a:rPr lang="pt-BR" sz="1400" dirty="0"/>
              <a:t> - define uma borda pontilhada</a:t>
            </a:r>
          </a:p>
          <a:p>
            <a:pPr lvl="1"/>
            <a:r>
              <a:rPr lang="pt-BR" sz="1400" b="1" dirty="0" err="1"/>
              <a:t>dashed</a:t>
            </a:r>
            <a:r>
              <a:rPr lang="pt-BR" sz="1400" dirty="0"/>
              <a:t> - define uma borda tracejada</a:t>
            </a:r>
          </a:p>
          <a:p>
            <a:pPr lvl="1"/>
            <a:r>
              <a:rPr lang="pt-BR" sz="1400" b="1" dirty="0" err="1"/>
              <a:t>solid</a:t>
            </a:r>
            <a:r>
              <a:rPr lang="pt-BR" sz="1400" dirty="0"/>
              <a:t> - borda sólida</a:t>
            </a:r>
          </a:p>
          <a:p>
            <a:pPr lvl="1"/>
            <a:r>
              <a:rPr lang="pt-BR" sz="1400" b="1" dirty="0" err="1"/>
              <a:t>double</a:t>
            </a:r>
            <a:r>
              <a:rPr lang="pt-BR" sz="1400" dirty="0"/>
              <a:t> - borda dupla</a:t>
            </a:r>
          </a:p>
          <a:p>
            <a:pPr lvl="1"/>
            <a:r>
              <a:rPr lang="pt-BR" sz="1400" b="1" dirty="0"/>
              <a:t>groove</a:t>
            </a:r>
            <a:r>
              <a:rPr lang="pt-BR" sz="1400" dirty="0"/>
              <a:t> - borda com sulcos 3D, depende da cor da borda</a:t>
            </a:r>
          </a:p>
          <a:p>
            <a:pPr lvl="1"/>
            <a:r>
              <a:rPr lang="pt-BR" sz="1400" b="1" dirty="0" err="1"/>
              <a:t>ridge</a:t>
            </a:r>
            <a:r>
              <a:rPr lang="pt-BR" sz="1400" dirty="0"/>
              <a:t> - borda 3D sulcada, depende da cor da borda</a:t>
            </a:r>
          </a:p>
          <a:p>
            <a:pPr lvl="1"/>
            <a:r>
              <a:rPr lang="pt-BR" sz="1400" b="1" dirty="0" err="1"/>
              <a:t>inset</a:t>
            </a:r>
            <a:r>
              <a:rPr lang="pt-BR" sz="1400" dirty="0"/>
              <a:t> - borda inserida em 3D, depende da cor da borda</a:t>
            </a:r>
          </a:p>
          <a:p>
            <a:pPr lvl="1"/>
            <a:r>
              <a:rPr lang="pt-BR" sz="1400" b="1" dirty="0" err="1"/>
              <a:t>outset</a:t>
            </a:r>
            <a:r>
              <a:rPr lang="pt-BR" sz="1400" dirty="0"/>
              <a:t> - borda de lançamento 3D, depende da cor da borda</a:t>
            </a:r>
          </a:p>
          <a:p>
            <a:pPr lvl="1"/>
            <a:r>
              <a:rPr lang="pt-BR" sz="1400" b="1" dirty="0" err="1"/>
              <a:t>none</a:t>
            </a:r>
            <a:r>
              <a:rPr lang="pt-BR" sz="1400" dirty="0"/>
              <a:t> -  sem borda</a:t>
            </a:r>
          </a:p>
          <a:p>
            <a:pPr lvl="1"/>
            <a:r>
              <a:rPr lang="pt-BR" sz="1400" b="1" dirty="0" err="1"/>
              <a:t>hidden</a:t>
            </a:r>
            <a:r>
              <a:rPr lang="pt-BR" sz="1400" dirty="0"/>
              <a:t> - borda oculta</a:t>
            </a:r>
            <a:endParaRPr lang="pt-BR" sz="1800" dirty="0"/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border-style</a:t>
            </a:r>
            <a:r>
              <a:rPr lang="pt-BR" sz="1800" dirty="0">
                <a:solidFill>
                  <a:srgbClr val="FF0000"/>
                </a:solidFill>
              </a:rPr>
              <a:t>: </a:t>
            </a:r>
            <a:r>
              <a:rPr lang="pt-BR" sz="1800" dirty="0" err="1">
                <a:solidFill>
                  <a:srgbClr val="FF0000"/>
                </a:solidFill>
              </a:rPr>
              <a:t>solid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  <a:endParaRPr lang="pt-BR" sz="1400" dirty="0"/>
          </a:p>
          <a:p>
            <a:r>
              <a:rPr lang="pt-BR" sz="1800" b="1" dirty="0" err="1"/>
              <a:t>border-width</a:t>
            </a:r>
            <a:r>
              <a:rPr lang="pt-BR" sz="1800" b="1" dirty="0"/>
              <a:t>: </a:t>
            </a:r>
            <a:r>
              <a:rPr lang="pt-BR" sz="1800" dirty="0"/>
              <a:t>define a espessura da borda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border-width</a:t>
            </a:r>
            <a:r>
              <a:rPr lang="pt-BR" sz="1800" dirty="0">
                <a:solidFill>
                  <a:srgbClr val="FF0000"/>
                </a:solidFill>
              </a:rPr>
              <a:t>: 5px;</a:t>
            </a:r>
          </a:p>
          <a:p>
            <a:pPr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Bordas (</a:t>
            </a:r>
            <a:r>
              <a:rPr lang="pt-BR" dirty="0" err="1">
                <a:latin typeface="Agency FB" pitchFamily="34" charset="0"/>
              </a:rPr>
              <a:t>Border</a:t>
            </a:r>
            <a:r>
              <a:rPr lang="pt-BR" dirty="0">
                <a:latin typeface="Agency FB" pitchFamily="34" charset="0"/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r>
              <a:rPr lang="pt-BR" sz="1800" b="1" dirty="0" err="1"/>
              <a:t>border-color</a:t>
            </a:r>
            <a:r>
              <a:rPr lang="pt-BR" sz="1800" dirty="0"/>
              <a:t>: define a cor da borda de um elemento, podemos usar as cores das formas que vimos anteriormente.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border-color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err="1">
                <a:solidFill>
                  <a:srgbClr val="FF0000"/>
                </a:solidFill>
              </a:rPr>
              <a:t>blue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r>
              <a:rPr lang="pt-BR" sz="1800" b="1" dirty="0"/>
              <a:t>Bordas individuais: </a:t>
            </a:r>
            <a:r>
              <a:rPr lang="pt-BR" sz="1800" dirty="0"/>
              <a:t>podemos especificar bordar diferentes para cada lado, para isso temos propriedades para cada lado:</a:t>
            </a:r>
          </a:p>
          <a:p>
            <a:pPr lvl="1"/>
            <a:r>
              <a:rPr lang="pt-BR" sz="1400" b="1" dirty="0" err="1"/>
              <a:t>border-top-style</a:t>
            </a:r>
            <a:r>
              <a:rPr lang="pt-BR" sz="1400" b="1" dirty="0"/>
              <a:t>: </a:t>
            </a:r>
            <a:r>
              <a:rPr lang="pt-BR" sz="1400" dirty="0"/>
              <a:t>define a borda superior</a:t>
            </a:r>
          </a:p>
          <a:p>
            <a:pPr lvl="1"/>
            <a:r>
              <a:rPr lang="pt-BR" sz="1400" b="1" dirty="0" err="1"/>
              <a:t>border-right-style</a:t>
            </a:r>
            <a:r>
              <a:rPr lang="pt-BR" sz="1400" b="1" dirty="0"/>
              <a:t>: </a:t>
            </a:r>
            <a:r>
              <a:rPr lang="pt-BR" sz="1400" dirty="0"/>
              <a:t>define a borda do lado direito</a:t>
            </a:r>
          </a:p>
          <a:p>
            <a:pPr lvl="1"/>
            <a:r>
              <a:rPr lang="pt-BR" sz="1400" b="1" dirty="0" err="1"/>
              <a:t>border-bottom-style</a:t>
            </a:r>
            <a:r>
              <a:rPr lang="pt-BR" sz="1400" b="1" dirty="0"/>
              <a:t>: </a:t>
            </a:r>
            <a:r>
              <a:rPr lang="pt-BR" sz="1400" dirty="0"/>
              <a:t>define a borda  inferior</a:t>
            </a:r>
          </a:p>
          <a:p>
            <a:pPr lvl="1"/>
            <a:r>
              <a:rPr lang="pt-BR" sz="1400" b="1" dirty="0" err="1"/>
              <a:t>border-left-style</a:t>
            </a:r>
            <a:r>
              <a:rPr lang="pt-BR" sz="1400" b="1" dirty="0"/>
              <a:t>: </a:t>
            </a:r>
            <a:r>
              <a:rPr lang="pt-BR" sz="1400" dirty="0"/>
              <a:t>define a borda do lado esquerdo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border-top-style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err="1">
                <a:solidFill>
                  <a:srgbClr val="FF0000"/>
                </a:solidFill>
              </a:rPr>
              <a:t>solid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pPr lvl="1"/>
            <a:endParaRPr lang="pt-BR" sz="1400" dirty="0"/>
          </a:p>
          <a:p>
            <a:r>
              <a:rPr lang="pt-BR" sz="1800" b="1" dirty="0" err="1"/>
              <a:t>border-radius</a:t>
            </a:r>
            <a:r>
              <a:rPr lang="pt-BR" sz="1800" b="1" dirty="0"/>
              <a:t>: </a:t>
            </a:r>
            <a:r>
              <a:rPr lang="pt-BR" sz="1800" dirty="0"/>
              <a:t>define o arredondamento das bordas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border-radius</a:t>
            </a:r>
            <a:r>
              <a:rPr lang="pt-BR" sz="1800" dirty="0">
                <a:solidFill>
                  <a:srgbClr val="FF0000"/>
                </a:solidFill>
              </a:rPr>
              <a:t>: 5px;</a:t>
            </a:r>
          </a:p>
          <a:p>
            <a:pPr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/>
              <a:t>Para </a:t>
            </a:r>
            <a:r>
              <a:rPr lang="en-US" sz="1800" dirty="0" err="1"/>
              <a:t>diminuir</a:t>
            </a:r>
            <a:r>
              <a:rPr lang="en-US" sz="1800" dirty="0"/>
              <a:t> o </a:t>
            </a:r>
            <a:r>
              <a:rPr lang="en-US" sz="1800" dirty="0" err="1"/>
              <a:t>codigo</a:t>
            </a:r>
            <a:r>
              <a:rPr lang="en-US" sz="1800" dirty="0"/>
              <a:t>, </a:t>
            </a:r>
            <a:r>
              <a:rPr lang="en-US" sz="1800" dirty="0" err="1"/>
              <a:t>podemos</a:t>
            </a:r>
            <a:r>
              <a:rPr lang="en-US" sz="1800" dirty="0"/>
              <a:t> </a:t>
            </a:r>
            <a:r>
              <a:rPr lang="en-US" sz="1800" dirty="0" err="1"/>
              <a:t>declarar</a:t>
            </a:r>
            <a:r>
              <a:rPr lang="en-US" sz="1800" dirty="0"/>
              <a:t> </a:t>
            </a:r>
            <a:r>
              <a:rPr lang="en-US" sz="1800" dirty="0" err="1"/>
              <a:t>todas</a:t>
            </a:r>
            <a:r>
              <a:rPr lang="en-US" sz="1800" dirty="0"/>
              <a:t> as </a:t>
            </a:r>
            <a:r>
              <a:rPr lang="en-US" sz="1800" dirty="0" err="1"/>
              <a:t>propriedades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, </a:t>
            </a:r>
            <a:r>
              <a:rPr lang="en-US" sz="1800" dirty="0" err="1"/>
              <a:t>isso</a:t>
            </a:r>
            <a:r>
              <a:rPr lang="en-US" sz="1800" dirty="0"/>
              <a:t> é </a:t>
            </a:r>
            <a:r>
              <a:rPr lang="en-US" sz="1800" dirty="0" err="1"/>
              <a:t>chamada</a:t>
            </a:r>
            <a:r>
              <a:rPr lang="en-US" sz="1800" dirty="0"/>
              <a:t> de </a:t>
            </a:r>
            <a:r>
              <a:rPr lang="en-US" sz="1800" b="1" dirty="0" err="1"/>
              <a:t>propriedade</a:t>
            </a:r>
            <a:r>
              <a:rPr lang="en-US" sz="1800" b="1" dirty="0"/>
              <a:t> </a:t>
            </a:r>
            <a:r>
              <a:rPr lang="en-US" sz="1800" b="1" dirty="0" err="1"/>
              <a:t>abreviada</a:t>
            </a:r>
            <a:r>
              <a:rPr lang="en-US" sz="1800" dirty="0"/>
              <a:t>.</a:t>
            </a:r>
          </a:p>
          <a:p>
            <a:pPr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Margem (</a:t>
            </a:r>
            <a:r>
              <a:rPr lang="pt-BR" dirty="0" err="1">
                <a:latin typeface="Agency FB" pitchFamily="34" charset="0"/>
              </a:rPr>
              <a:t>Margin</a:t>
            </a:r>
            <a:r>
              <a:rPr lang="pt-BR" dirty="0">
                <a:latin typeface="Agency FB" pitchFamily="34" charset="0"/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A propriedade </a:t>
            </a:r>
            <a:r>
              <a:rPr lang="pt-BR" sz="1800" dirty="0" err="1"/>
              <a:t>margin</a:t>
            </a:r>
            <a:r>
              <a:rPr lang="pt-BR" sz="1800" dirty="0"/>
              <a:t> é usada para definir um espaçamento ao redor dos elementos (fora da borda). Assim como na borda, conseguimos definir o espaçamento para cada lado do elemento.</a:t>
            </a:r>
          </a:p>
          <a:p>
            <a:r>
              <a:rPr lang="pt-BR" sz="1800" b="1" dirty="0" err="1"/>
              <a:t>margin-top</a:t>
            </a:r>
            <a:r>
              <a:rPr lang="pt-BR" sz="1800" b="1" dirty="0"/>
              <a:t>: </a:t>
            </a:r>
            <a:r>
              <a:rPr lang="pt-BR" sz="1800" dirty="0"/>
              <a:t>margem acima</a:t>
            </a:r>
          </a:p>
          <a:p>
            <a:r>
              <a:rPr lang="pt-BR" sz="1800" b="1" dirty="0" err="1"/>
              <a:t>margin-right</a:t>
            </a:r>
            <a:r>
              <a:rPr lang="pt-BR" sz="1800" b="1" dirty="0"/>
              <a:t>: </a:t>
            </a:r>
            <a:r>
              <a:rPr lang="pt-BR" sz="1800" dirty="0"/>
              <a:t>margem a direita</a:t>
            </a:r>
          </a:p>
          <a:p>
            <a:r>
              <a:rPr lang="pt-BR" sz="1800" b="1" dirty="0" err="1"/>
              <a:t>margin-bottom</a:t>
            </a:r>
            <a:r>
              <a:rPr lang="pt-BR" sz="1800" b="1" dirty="0"/>
              <a:t>: </a:t>
            </a:r>
            <a:r>
              <a:rPr lang="pt-BR" sz="1800" dirty="0"/>
              <a:t>margem abaixo</a:t>
            </a:r>
          </a:p>
          <a:p>
            <a:r>
              <a:rPr lang="pt-BR" sz="1800" b="1" dirty="0" err="1"/>
              <a:t>margin-left</a:t>
            </a:r>
            <a:r>
              <a:rPr lang="pt-BR" sz="1800" b="1" dirty="0"/>
              <a:t>: </a:t>
            </a:r>
            <a:r>
              <a:rPr lang="pt-BR" sz="1800" dirty="0"/>
              <a:t>margem a esquerda</a:t>
            </a:r>
          </a:p>
          <a:p>
            <a:pPr>
              <a:buNone/>
            </a:pPr>
            <a:r>
              <a:rPr lang="pt-BR" sz="1800" dirty="0"/>
              <a:t>Os valores devem ser definidos da seguinte maneira:</a:t>
            </a:r>
          </a:p>
          <a:p>
            <a:r>
              <a:rPr lang="pt-BR" sz="1800" b="1" dirty="0"/>
              <a:t>auto</a:t>
            </a:r>
            <a:r>
              <a:rPr lang="pt-BR" sz="1800" dirty="0"/>
              <a:t>: o navegador calcula a margem</a:t>
            </a:r>
          </a:p>
          <a:p>
            <a:r>
              <a:rPr lang="pt-BR" sz="1800" b="1" i="1" dirty="0" err="1"/>
              <a:t>length</a:t>
            </a:r>
            <a:r>
              <a:rPr lang="pt-BR" sz="1800" i="1" dirty="0"/>
              <a:t>:</a:t>
            </a:r>
            <a:r>
              <a:rPr lang="pt-BR" sz="1800" dirty="0"/>
              <a:t> especifica uma margem em </a:t>
            </a:r>
            <a:r>
              <a:rPr lang="pt-BR" sz="1800" dirty="0" err="1"/>
              <a:t>px</a:t>
            </a:r>
            <a:r>
              <a:rPr lang="pt-BR" sz="1800" dirty="0"/>
              <a:t>, </a:t>
            </a:r>
            <a:r>
              <a:rPr lang="pt-BR" sz="1800" dirty="0" err="1"/>
              <a:t>pt</a:t>
            </a:r>
            <a:r>
              <a:rPr lang="pt-BR" sz="1800" dirty="0"/>
              <a:t>, cm, etc.</a:t>
            </a:r>
          </a:p>
          <a:p>
            <a:r>
              <a:rPr lang="pt-BR" sz="1800" b="1" i="1" dirty="0"/>
              <a:t>%</a:t>
            </a:r>
            <a:r>
              <a:rPr lang="pt-BR" sz="1800" b="1" dirty="0"/>
              <a:t> </a:t>
            </a:r>
            <a:r>
              <a:rPr lang="pt-BR" sz="1800" dirty="0"/>
              <a:t>- especifica uma margem em% da largura do elemento contido</a:t>
            </a:r>
          </a:p>
          <a:p>
            <a:r>
              <a:rPr lang="pt-BR" sz="1800" b="1" dirty="0" err="1"/>
              <a:t>inherit</a:t>
            </a:r>
            <a:r>
              <a:rPr lang="pt-BR" sz="1800" dirty="0"/>
              <a:t>: especifica que a margem deve ser herdada do elemento pai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Margem (</a:t>
            </a:r>
            <a:r>
              <a:rPr lang="pt-BR" dirty="0" err="1">
                <a:latin typeface="Agency FB" pitchFamily="34" charset="0"/>
              </a:rPr>
              <a:t>Margin</a:t>
            </a:r>
            <a:r>
              <a:rPr lang="pt-BR" dirty="0">
                <a:latin typeface="Agency FB" pitchFamily="34" charset="0"/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Também podemos usar de modo abreviado, especificando somente pela propriedade </a:t>
            </a:r>
            <a:r>
              <a:rPr lang="pt-BR" sz="1800" dirty="0" err="1"/>
              <a:t>margin</a:t>
            </a:r>
            <a:r>
              <a:rPr lang="pt-BR" sz="1800" dirty="0"/>
              <a:t>:</a:t>
            </a:r>
          </a:p>
          <a:p>
            <a:pPr>
              <a:buNone/>
            </a:pPr>
            <a:r>
              <a:rPr lang="pt-BR" sz="1800" dirty="0" err="1">
                <a:solidFill>
                  <a:srgbClr val="FF0000"/>
                </a:solidFill>
              </a:rPr>
              <a:t>margin</a:t>
            </a:r>
            <a:r>
              <a:rPr lang="pt-BR" sz="1800" dirty="0">
                <a:solidFill>
                  <a:srgbClr val="FF0000"/>
                </a:solidFill>
              </a:rPr>
              <a:t>: 25px 50px 75px 100px;</a:t>
            </a:r>
          </a:p>
          <a:p>
            <a:r>
              <a:rPr lang="pt-BR" sz="1800" dirty="0"/>
              <a:t>margem superior é 25px</a:t>
            </a:r>
          </a:p>
          <a:p>
            <a:r>
              <a:rPr lang="pt-BR" sz="1800" dirty="0"/>
              <a:t>margem direita é 50px</a:t>
            </a:r>
          </a:p>
          <a:p>
            <a:r>
              <a:rPr lang="pt-BR" sz="1800" dirty="0"/>
              <a:t>margem inferior é de 75 </a:t>
            </a:r>
            <a:r>
              <a:rPr lang="pt-BR" sz="1800" dirty="0" err="1"/>
              <a:t>px</a:t>
            </a:r>
            <a:endParaRPr lang="pt-BR" sz="1800" dirty="0"/>
          </a:p>
          <a:p>
            <a:r>
              <a:rPr lang="pt-BR" sz="1800" dirty="0"/>
              <a:t>margem esquerda é 100px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gency FB" pitchFamily="34" charset="0"/>
              </a:rPr>
              <a:t>Padding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A propriedade </a:t>
            </a:r>
            <a:r>
              <a:rPr lang="pt-BR" sz="1800" dirty="0" err="1"/>
              <a:t>padding</a:t>
            </a:r>
            <a:r>
              <a:rPr lang="pt-BR" sz="1800" dirty="0"/>
              <a:t> é usada para definir um espaçamento ao dentro dos elementos (dentro da borda). Assim como na margem, conseguimos definir o espaçamento para cada lado do elemento.</a:t>
            </a:r>
          </a:p>
          <a:p>
            <a:r>
              <a:rPr lang="pt-BR" sz="1800" b="1" dirty="0" err="1"/>
              <a:t>padding-top</a:t>
            </a:r>
            <a:r>
              <a:rPr lang="pt-BR" sz="1800" b="1" dirty="0"/>
              <a:t>: </a:t>
            </a:r>
            <a:r>
              <a:rPr lang="pt-BR" sz="1800" dirty="0"/>
              <a:t>margem acima</a:t>
            </a:r>
          </a:p>
          <a:p>
            <a:r>
              <a:rPr lang="pt-BR" sz="1800" b="1" dirty="0" err="1"/>
              <a:t>padding-right</a:t>
            </a:r>
            <a:r>
              <a:rPr lang="pt-BR" sz="1800" b="1" dirty="0"/>
              <a:t>: </a:t>
            </a:r>
            <a:r>
              <a:rPr lang="pt-BR" sz="1800" dirty="0"/>
              <a:t>margem a direita</a:t>
            </a:r>
          </a:p>
          <a:p>
            <a:r>
              <a:rPr lang="pt-BR" sz="1800" b="1" dirty="0" err="1"/>
              <a:t>padding-bottom</a:t>
            </a:r>
            <a:r>
              <a:rPr lang="pt-BR" sz="1800" b="1" dirty="0"/>
              <a:t>: </a:t>
            </a:r>
            <a:r>
              <a:rPr lang="pt-BR" sz="1800" dirty="0"/>
              <a:t>margem abaixo</a:t>
            </a:r>
          </a:p>
          <a:p>
            <a:r>
              <a:rPr lang="pt-BR" sz="1800" b="1" dirty="0" err="1"/>
              <a:t>padding-left</a:t>
            </a:r>
            <a:r>
              <a:rPr lang="pt-BR" sz="1800" b="1" dirty="0"/>
              <a:t>: </a:t>
            </a:r>
            <a:r>
              <a:rPr lang="pt-BR" sz="1800" dirty="0"/>
              <a:t>margem a esquerda</a:t>
            </a:r>
          </a:p>
          <a:p>
            <a:pPr>
              <a:buNone/>
            </a:pPr>
            <a:r>
              <a:rPr lang="pt-BR" sz="1800" dirty="0"/>
              <a:t>Os valores devem ser definidos da seguinte maneira:</a:t>
            </a:r>
          </a:p>
          <a:p>
            <a:r>
              <a:rPr lang="pt-BR" sz="1800" b="1" i="1" dirty="0" err="1"/>
              <a:t>length</a:t>
            </a:r>
            <a:r>
              <a:rPr lang="pt-BR" sz="1800" i="1" dirty="0"/>
              <a:t>:</a:t>
            </a:r>
            <a:r>
              <a:rPr lang="pt-BR" sz="1800" dirty="0"/>
              <a:t> especifica uma margem em </a:t>
            </a:r>
            <a:r>
              <a:rPr lang="pt-BR" sz="1800" dirty="0" err="1"/>
              <a:t>px</a:t>
            </a:r>
            <a:r>
              <a:rPr lang="pt-BR" sz="1800" dirty="0"/>
              <a:t>, </a:t>
            </a:r>
            <a:r>
              <a:rPr lang="pt-BR" sz="1800" dirty="0" err="1"/>
              <a:t>pt</a:t>
            </a:r>
            <a:r>
              <a:rPr lang="pt-BR" sz="1800" dirty="0"/>
              <a:t>, cm, etc.</a:t>
            </a:r>
          </a:p>
          <a:p>
            <a:r>
              <a:rPr lang="pt-BR" sz="1800" b="1" i="1" dirty="0"/>
              <a:t>%</a:t>
            </a:r>
            <a:r>
              <a:rPr lang="pt-BR" sz="1800" b="1" dirty="0"/>
              <a:t> </a:t>
            </a:r>
            <a:r>
              <a:rPr lang="pt-BR" sz="1800" dirty="0"/>
              <a:t>- especifica uma margem em% da largura do elemento contido</a:t>
            </a:r>
          </a:p>
          <a:p>
            <a:r>
              <a:rPr lang="pt-BR" sz="1800" b="1" dirty="0" err="1"/>
              <a:t>inherit</a:t>
            </a:r>
            <a:r>
              <a:rPr lang="pt-BR" sz="1800" dirty="0"/>
              <a:t>: especifica que a margem deve ser herdada do elemento pai</a:t>
            </a:r>
          </a:p>
          <a:p>
            <a:pPr>
              <a:buNone/>
            </a:pPr>
            <a:r>
              <a:rPr lang="pt-BR" sz="1800" dirty="0"/>
              <a:t>Obs.: Não é permitido valor negativo.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dirty="0"/>
              <a:t>Assim como na margem, também podemos usar de modo abreviado, especificando somente pela propriedade </a:t>
            </a:r>
            <a:r>
              <a:rPr lang="pt-BR" sz="1800" dirty="0" err="1"/>
              <a:t>padding</a:t>
            </a:r>
            <a:endParaRPr lang="pt-BR" sz="1800" dirty="0"/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padding</a:t>
            </a:r>
            <a:r>
              <a:rPr lang="pt-BR" sz="1800" dirty="0">
                <a:solidFill>
                  <a:srgbClr val="FF0000"/>
                </a:solidFill>
              </a:rPr>
              <a:t>: 25px 50px 75px 100px;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gency FB" pitchFamily="34" charset="0"/>
              </a:rPr>
              <a:t>Width</a:t>
            </a:r>
            <a:r>
              <a:rPr lang="pt-BR" dirty="0">
                <a:latin typeface="Agency FB" pitchFamily="34" charset="0"/>
              </a:rPr>
              <a:t> e </a:t>
            </a:r>
            <a:r>
              <a:rPr lang="pt-BR" dirty="0" err="1">
                <a:latin typeface="Agency FB" pitchFamily="34" charset="0"/>
              </a:rPr>
              <a:t>Height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As propriedades </a:t>
            </a:r>
            <a:r>
              <a:rPr lang="pt-BR" sz="1800" dirty="0" err="1"/>
              <a:t>width</a:t>
            </a:r>
            <a:r>
              <a:rPr lang="pt-BR" sz="1800" dirty="0"/>
              <a:t> (largura) e </a:t>
            </a:r>
            <a:r>
              <a:rPr lang="pt-BR" sz="1800" dirty="0" err="1"/>
              <a:t>height</a:t>
            </a:r>
            <a:r>
              <a:rPr lang="pt-BR" sz="1800" dirty="0"/>
              <a:t> (altura), servem para definir a largura e altura de um elemento.</a:t>
            </a:r>
          </a:p>
          <a:p>
            <a:pPr>
              <a:buNone/>
            </a:pPr>
            <a:r>
              <a:rPr lang="pt-BR" sz="1800" dirty="0"/>
              <a:t>Temos as seguintes propriedades:</a:t>
            </a:r>
          </a:p>
          <a:p>
            <a:r>
              <a:rPr lang="pt-BR" sz="1800" b="1" dirty="0" err="1"/>
              <a:t>height</a:t>
            </a:r>
            <a:r>
              <a:rPr lang="pt-BR" sz="1800" b="1" dirty="0"/>
              <a:t>: </a:t>
            </a:r>
            <a:r>
              <a:rPr lang="pt-BR" sz="1800" dirty="0"/>
              <a:t>define a altura do elemento</a:t>
            </a:r>
          </a:p>
          <a:p>
            <a:r>
              <a:rPr lang="pt-BR" sz="1800" b="1" dirty="0" err="1"/>
              <a:t>min-height</a:t>
            </a:r>
            <a:r>
              <a:rPr lang="pt-BR" sz="1800" b="1" dirty="0"/>
              <a:t>: </a:t>
            </a:r>
            <a:r>
              <a:rPr lang="pt-BR" sz="1800" dirty="0"/>
              <a:t>define a altura </a:t>
            </a:r>
            <a:r>
              <a:rPr lang="pt-BR" sz="1800" dirty="0" err="1"/>
              <a:t>minima</a:t>
            </a:r>
            <a:r>
              <a:rPr lang="pt-BR" sz="1800" dirty="0"/>
              <a:t> de um elemento</a:t>
            </a:r>
          </a:p>
          <a:p>
            <a:r>
              <a:rPr lang="pt-BR" sz="1800" b="1" dirty="0" err="1"/>
              <a:t>max-height</a:t>
            </a:r>
            <a:r>
              <a:rPr lang="pt-BR" sz="1800" b="1" dirty="0"/>
              <a:t>: </a:t>
            </a:r>
            <a:r>
              <a:rPr lang="pt-BR" sz="1800" dirty="0"/>
              <a:t>define a altura </a:t>
            </a:r>
            <a:r>
              <a:rPr lang="pt-BR" sz="1800" dirty="0" err="1"/>
              <a:t>maxima</a:t>
            </a:r>
            <a:r>
              <a:rPr lang="pt-BR" sz="1800" dirty="0"/>
              <a:t> de um elemento</a:t>
            </a:r>
          </a:p>
          <a:p>
            <a:r>
              <a:rPr lang="pt-BR" sz="1800" b="1" dirty="0" err="1"/>
              <a:t>width</a:t>
            </a:r>
            <a:r>
              <a:rPr lang="pt-BR" sz="1800" b="1" dirty="0"/>
              <a:t>: </a:t>
            </a:r>
            <a:r>
              <a:rPr lang="pt-BR" sz="1800" dirty="0"/>
              <a:t>define a largura do elemento</a:t>
            </a:r>
          </a:p>
          <a:p>
            <a:r>
              <a:rPr lang="pt-BR" sz="1800" b="1" dirty="0"/>
              <a:t>min-</a:t>
            </a:r>
            <a:r>
              <a:rPr lang="pt-BR" sz="1800" b="1" dirty="0" err="1"/>
              <a:t>width</a:t>
            </a:r>
            <a:r>
              <a:rPr lang="pt-BR" sz="1800" b="1" dirty="0"/>
              <a:t>: </a:t>
            </a:r>
            <a:r>
              <a:rPr lang="pt-BR" sz="1800" dirty="0"/>
              <a:t>define a largura </a:t>
            </a:r>
            <a:r>
              <a:rPr lang="pt-BR" sz="1800" dirty="0" err="1"/>
              <a:t>minima</a:t>
            </a:r>
            <a:r>
              <a:rPr lang="pt-BR" sz="1800" dirty="0"/>
              <a:t> de um elemento</a:t>
            </a:r>
          </a:p>
          <a:p>
            <a:r>
              <a:rPr lang="pt-BR" sz="1800" b="1" dirty="0" err="1"/>
              <a:t>max-width</a:t>
            </a:r>
            <a:r>
              <a:rPr lang="pt-BR" sz="1800" b="1" dirty="0"/>
              <a:t>: </a:t>
            </a:r>
            <a:r>
              <a:rPr lang="pt-BR" sz="1800" dirty="0"/>
              <a:t>define a largura </a:t>
            </a:r>
            <a:r>
              <a:rPr lang="pt-BR" sz="1800" dirty="0" err="1"/>
              <a:t>maxima</a:t>
            </a:r>
            <a:r>
              <a:rPr lang="pt-BR" sz="1800" dirty="0"/>
              <a:t> de um elemento</a:t>
            </a:r>
          </a:p>
          <a:p>
            <a:endParaRPr lang="pt-BR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Conseguimos manipular algumas informações referente aos textos com CSS, como exemplo:</a:t>
            </a:r>
          </a:p>
          <a:p>
            <a:r>
              <a:rPr lang="pt-BR" sz="1800" dirty="0" err="1"/>
              <a:t>color</a:t>
            </a:r>
            <a:r>
              <a:rPr lang="pt-BR" sz="1800" dirty="0"/>
              <a:t>: mudamos a cor da fonte</a:t>
            </a:r>
          </a:p>
          <a:p>
            <a:pPr algn="ctr">
              <a:buNone/>
            </a:pPr>
            <a:r>
              <a:rPr lang="pt-BR" sz="1600" dirty="0" err="1">
                <a:solidFill>
                  <a:srgbClr val="FF0000"/>
                </a:solidFill>
              </a:rPr>
              <a:t>color</a:t>
            </a:r>
            <a:r>
              <a:rPr lang="pt-BR" sz="1600" dirty="0">
                <a:solidFill>
                  <a:srgbClr val="FF0000"/>
                </a:solidFill>
              </a:rPr>
              <a:t>: </a:t>
            </a:r>
            <a:r>
              <a:rPr lang="pt-BR" sz="1600" dirty="0" err="1">
                <a:solidFill>
                  <a:srgbClr val="FF0000"/>
                </a:solidFill>
              </a:rPr>
              <a:t>red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r>
              <a:rPr lang="pt-BR" sz="1800" dirty="0" err="1"/>
              <a:t>text-align</a:t>
            </a:r>
            <a:r>
              <a:rPr lang="pt-BR" sz="1800" dirty="0"/>
              <a:t>: mudamos o alinhamento do elemento</a:t>
            </a:r>
          </a:p>
          <a:p>
            <a:pPr algn="ctr">
              <a:buNone/>
            </a:pPr>
            <a:r>
              <a:rPr lang="pt-BR" sz="1600" dirty="0" err="1">
                <a:solidFill>
                  <a:srgbClr val="FF0000"/>
                </a:solidFill>
              </a:rPr>
              <a:t>text-align</a:t>
            </a:r>
            <a:r>
              <a:rPr lang="pt-BR" sz="1600" dirty="0">
                <a:solidFill>
                  <a:srgbClr val="FF0000"/>
                </a:solidFill>
              </a:rPr>
              <a:t>: </a:t>
            </a:r>
            <a:r>
              <a:rPr lang="pt-BR" sz="1600" dirty="0" err="1">
                <a:solidFill>
                  <a:srgbClr val="FF0000"/>
                </a:solidFill>
              </a:rPr>
              <a:t>center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r>
              <a:rPr lang="pt-BR" sz="1800" dirty="0" err="1"/>
              <a:t>text-decoration</a:t>
            </a:r>
            <a:r>
              <a:rPr lang="pt-BR" sz="1800" dirty="0"/>
              <a:t>: usamos para </a:t>
            </a:r>
            <a:r>
              <a:rPr lang="pt-BR" sz="1800" dirty="0" err="1"/>
              <a:t>setar</a:t>
            </a:r>
            <a:r>
              <a:rPr lang="pt-BR" sz="1800" dirty="0"/>
              <a:t> e remover decorações do texto (link)</a:t>
            </a:r>
          </a:p>
          <a:p>
            <a:pPr algn="ctr">
              <a:buNone/>
            </a:pPr>
            <a:r>
              <a:rPr lang="pt-BR" sz="1600" dirty="0" err="1">
                <a:solidFill>
                  <a:srgbClr val="FF0000"/>
                </a:solidFill>
              </a:rPr>
              <a:t>text-decoration</a:t>
            </a:r>
            <a:r>
              <a:rPr lang="pt-BR" sz="1600" dirty="0">
                <a:solidFill>
                  <a:srgbClr val="FF0000"/>
                </a:solidFill>
              </a:rPr>
              <a:t>: </a:t>
            </a:r>
            <a:r>
              <a:rPr lang="pt-BR" sz="1600" dirty="0" err="1">
                <a:solidFill>
                  <a:srgbClr val="FF0000"/>
                </a:solidFill>
              </a:rPr>
              <a:t>overline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r>
              <a:rPr lang="pt-BR" sz="1800" dirty="0" err="1"/>
              <a:t>text-transform</a:t>
            </a:r>
            <a:r>
              <a:rPr lang="pt-BR" sz="1800" dirty="0"/>
              <a:t>: usado para indicar transformações no texto (</a:t>
            </a:r>
            <a:r>
              <a:rPr lang="pt-BR" sz="1800" dirty="0" err="1"/>
              <a:t>maiusculo</a:t>
            </a:r>
            <a:r>
              <a:rPr lang="pt-BR" sz="1800" dirty="0"/>
              <a:t>, </a:t>
            </a:r>
            <a:r>
              <a:rPr lang="pt-BR" sz="1800" dirty="0" err="1"/>
              <a:t>minusculo</a:t>
            </a:r>
            <a:r>
              <a:rPr lang="pt-BR" sz="1800" dirty="0"/>
              <a:t>)</a:t>
            </a:r>
          </a:p>
          <a:p>
            <a:pPr algn="ctr">
              <a:buNone/>
            </a:pPr>
            <a:r>
              <a:rPr lang="pt-BR" sz="1600" dirty="0" err="1">
                <a:solidFill>
                  <a:srgbClr val="FF0000"/>
                </a:solidFill>
              </a:rPr>
              <a:t>text-transform</a:t>
            </a:r>
            <a:r>
              <a:rPr lang="pt-BR" sz="1600" dirty="0">
                <a:solidFill>
                  <a:srgbClr val="FF0000"/>
                </a:solidFill>
              </a:rPr>
              <a:t>: </a:t>
            </a:r>
            <a:r>
              <a:rPr lang="pt-BR" sz="1600" dirty="0" err="1">
                <a:solidFill>
                  <a:srgbClr val="FF0000"/>
                </a:solidFill>
              </a:rPr>
              <a:t>uppercase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r>
              <a:rPr lang="pt-BR" sz="1800" dirty="0" err="1"/>
              <a:t>text-indent</a:t>
            </a:r>
            <a:r>
              <a:rPr lang="pt-BR" sz="1800" dirty="0"/>
              <a:t>: usado para determinar a </a:t>
            </a:r>
            <a:r>
              <a:rPr lang="pt-BR" sz="1800" dirty="0" err="1"/>
              <a:t>identação</a:t>
            </a:r>
            <a:r>
              <a:rPr lang="pt-BR" sz="1800" dirty="0"/>
              <a:t> de um texto</a:t>
            </a:r>
          </a:p>
          <a:p>
            <a:pPr algn="ctr">
              <a:buNone/>
            </a:pPr>
            <a:r>
              <a:rPr lang="pt-BR" sz="1600" dirty="0" err="1">
                <a:solidFill>
                  <a:srgbClr val="FF0000"/>
                </a:solidFill>
              </a:rPr>
              <a:t>text-indent</a:t>
            </a:r>
            <a:r>
              <a:rPr lang="pt-BR" sz="1600" dirty="0">
                <a:solidFill>
                  <a:srgbClr val="FF0000"/>
                </a:solidFill>
              </a:rPr>
              <a:t>: 50px;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r>
              <a:rPr lang="pt-BR" sz="1800" dirty="0" err="1"/>
              <a:t>letter-spacing</a:t>
            </a:r>
            <a:r>
              <a:rPr lang="pt-BR" sz="1800" dirty="0"/>
              <a:t>: determina o espaçamento entre o texto</a:t>
            </a:r>
          </a:p>
          <a:p>
            <a:pPr algn="ctr">
              <a:buNone/>
            </a:pPr>
            <a:r>
              <a:rPr lang="pt-BR" sz="1600" dirty="0" err="1">
                <a:solidFill>
                  <a:srgbClr val="FF0000"/>
                </a:solidFill>
              </a:rPr>
              <a:t>letter-spacing</a:t>
            </a:r>
            <a:r>
              <a:rPr lang="pt-BR" sz="1600" dirty="0">
                <a:solidFill>
                  <a:srgbClr val="FF0000"/>
                </a:solidFill>
              </a:rPr>
              <a:t>: 3px;</a:t>
            </a:r>
          </a:p>
          <a:p>
            <a:r>
              <a:rPr lang="pt-BR" sz="1800" dirty="0" err="1"/>
              <a:t>line-height</a:t>
            </a:r>
            <a:r>
              <a:rPr lang="pt-BR" sz="1800" dirty="0"/>
              <a:t>: determina a altura de uma linha de texto</a:t>
            </a:r>
          </a:p>
          <a:p>
            <a:pPr algn="ctr">
              <a:buNone/>
            </a:pPr>
            <a:r>
              <a:rPr lang="pt-BR" sz="1600" dirty="0" err="1">
                <a:solidFill>
                  <a:srgbClr val="FF0000"/>
                </a:solidFill>
              </a:rPr>
              <a:t>line-height</a:t>
            </a:r>
            <a:r>
              <a:rPr lang="pt-BR" sz="1600" dirty="0">
                <a:solidFill>
                  <a:srgbClr val="FF0000"/>
                </a:solidFill>
              </a:rPr>
              <a:t>: 1.8;</a:t>
            </a:r>
          </a:p>
          <a:p>
            <a:r>
              <a:rPr lang="pt-BR" sz="1800" dirty="0" err="1"/>
              <a:t>text-shadow</a:t>
            </a:r>
            <a:r>
              <a:rPr lang="pt-BR" sz="1800" dirty="0"/>
              <a:t>: determina uma sombra no texto</a:t>
            </a:r>
          </a:p>
          <a:p>
            <a:pPr algn="ctr">
              <a:buNone/>
            </a:pPr>
            <a:r>
              <a:rPr lang="pt-BR" sz="1600" dirty="0" err="1">
                <a:solidFill>
                  <a:srgbClr val="FF0000"/>
                </a:solidFill>
              </a:rPr>
              <a:t>text-shadow</a:t>
            </a:r>
            <a:r>
              <a:rPr lang="pt-BR" sz="1600" dirty="0">
                <a:solidFill>
                  <a:srgbClr val="FF0000"/>
                </a:solidFill>
              </a:rPr>
              <a:t>: 3px 2px </a:t>
            </a:r>
            <a:r>
              <a:rPr lang="pt-BR" sz="1600" dirty="0" err="1">
                <a:solidFill>
                  <a:srgbClr val="FF0000"/>
                </a:solidFill>
              </a:rPr>
              <a:t>red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r>
              <a:rPr lang="pt-BR" sz="1800" dirty="0" err="1"/>
              <a:t>font-family</a:t>
            </a:r>
            <a:r>
              <a:rPr lang="pt-BR" sz="1600" dirty="0"/>
              <a:t>: determina qual o tipo de uma fonte</a:t>
            </a:r>
          </a:p>
          <a:p>
            <a:pPr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font-family: "Times New Roman", Times, serif;</a:t>
            </a:r>
            <a:endParaRPr lang="pt-BR" sz="1600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gency FB" pitchFamily="34" charset="0"/>
              </a:rPr>
              <a:t>Icones</a:t>
            </a:r>
            <a:r>
              <a:rPr lang="pt-BR" dirty="0">
                <a:latin typeface="Agency FB" pitchFamily="34" charset="0"/>
              </a:rPr>
              <a:t> - </a:t>
            </a:r>
            <a:r>
              <a:rPr lang="pt-BR" dirty="0" err="1">
                <a:latin typeface="Agency FB" pitchFamily="34" charset="0"/>
              </a:rPr>
              <a:t>Fontawesome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Para trabalharmos com ícones, uma das maneiras mais simples é utilizarmos uma biblioteca chamada </a:t>
            </a:r>
            <a:r>
              <a:rPr lang="pt-BR" sz="1800" dirty="0" err="1"/>
              <a:t>frontawesome</a:t>
            </a:r>
            <a:r>
              <a:rPr lang="pt-BR" sz="1800" dirty="0"/>
              <a:t>, onde podemos inserir “um desenho / </a:t>
            </a:r>
            <a:r>
              <a:rPr lang="pt-BR" sz="1800" dirty="0" err="1"/>
              <a:t>icone</a:t>
            </a:r>
            <a:r>
              <a:rPr lang="pt-BR" sz="1800" dirty="0"/>
              <a:t>” dentro de um elemento HTML.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dirty="0"/>
              <a:t>Para isso adicionamos um link no nosso </a:t>
            </a:r>
            <a:r>
              <a:rPr lang="pt-BR" sz="1800" dirty="0" err="1"/>
              <a:t>head</a:t>
            </a:r>
            <a:r>
              <a:rPr lang="pt-BR" sz="1800" dirty="0"/>
              <a:t> do HTML, e já conseguimos fazer referência aos ícones do </a:t>
            </a:r>
            <a:r>
              <a:rPr lang="pt-BR" sz="1800" dirty="0" err="1"/>
              <a:t>frontawesome</a:t>
            </a:r>
            <a:r>
              <a:rPr lang="pt-BR" sz="1800" dirty="0"/>
              <a:t>.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dirty="0"/>
              <a:t>&lt;</a:t>
            </a:r>
            <a:r>
              <a:rPr lang="pt-BR" sz="1800" dirty="0" err="1"/>
              <a:t>head</a:t>
            </a:r>
            <a:r>
              <a:rPr lang="pt-BR" sz="1800" dirty="0"/>
              <a:t>&gt;</a:t>
            </a:r>
            <a:br>
              <a:rPr lang="pt-BR" sz="1800" dirty="0"/>
            </a:br>
            <a:r>
              <a:rPr lang="pt-BR" sz="1800" dirty="0"/>
              <a:t>&lt;link </a:t>
            </a:r>
            <a:r>
              <a:rPr lang="pt-BR" sz="1800" dirty="0" err="1"/>
              <a:t>rel</a:t>
            </a:r>
            <a:r>
              <a:rPr lang="pt-BR" sz="1800" dirty="0"/>
              <a:t>="</a:t>
            </a:r>
            <a:r>
              <a:rPr lang="pt-BR" sz="1800" dirty="0" err="1"/>
              <a:t>stylesheet</a:t>
            </a:r>
            <a:r>
              <a:rPr lang="pt-BR" sz="1800" dirty="0"/>
              <a:t>" </a:t>
            </a:r>
            <a:r>
              <a:rPr lang="pt-BR" sz="1800" dirty="0" err="1"/>
              <a:t>href</a:t>
            </a:r>
            <a:r>
              <a:rPr lang="pt-BR" sz="1800" dirty="0"/>
              <a:t>="https://use.fontawesome.com/releases/v5.7.0/css/all.css"integrity="sha384-lZN37f5QGtY3VHgisS14W3ExzMWZxybE1SJSEsQp9S+oqd12jhcu+A56Ebc1zFSJ"crossorigin="anonymous"&gt;</a:t>
            </a:r>
          </a:p>
          <a:p>
            <a:pPr>
              <a:buNone/>
            </a:pPr>
            <a:r>
              <a:rPr lang="pt-BR" sz="1800" dirty="0"/>
              <a:t>&lt;/</a:t>
            </a:r>
            <a:r>
              <a:rPr lang="pt-BR" sz="1800" dirty="0" err="1"/>
              <a:t>head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/>
              <a:t>&lt;i </a:t>
            </a:r>
            <a:r>
              <a:rPr lang="pt-BR" sz="1800" dirty="0" err="1"/>
              <a:t>class</a:t>
            </a:r>
            <a:r>
              <a:rPr lang="pt-BR" sz="1800" dirty="0"/>
              <a:t>="</a:t>
            </a:r>
            <a:r>
              <a:rPr lang="pt-BR" sz="1800" dirty="0" err="1"/>
              <a:t>fas</a:t>
            </a:r>
            <a:r>
              <a:rPr lang="pt-BR" sz="1800" dirty="0"/>
              <a:t> </a:t>
            </a:r>
            <a:r>
              <a:rPr lang="pt-BR" sz="1800" dirty="0" err="1"/>
              <a:t>fa-cloud</a:t>
            </a:r>
            <a:r>
              <a:rPr lang="pt-BR" sz="1800" dirty="0"/>
              <a:t>"&gt;&lt;/i&gt;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929330"/>
            <a:ext cx="866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Cores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/>
              <a:t>As cores em CSS são especificadas por nomes ou valores RGB, HEX, HSL, RGBA, HSLA.</a:t>
            </a:r>
          </a:p>
          <a:p>
            <a:pPr>
              <a:buNone/>
            </a:pPr>
            <a:r>
              <a:rPr lang="pt-BR" sz="1800" dirty="0"/>
              <a:t>Podemos definir cores em alguns lugares dos elementos, como exemplo, cor de fundo, cor do texto, cor de borda, etc.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b="1" dirty="0"/>
              <a:t>Cor com nome: </a:t>
            </a:r>
            <a:r>
              <a:rPr lang="pt-BR" sz="1800" dirty="0"/>
              <a:t>declaramos o valor do atributo com o nome da cor em inglês.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background-color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err="1">
                <a:solidFill>
                  <a:srgbClr val="FF0000"/>
                </a:solidFill>
              </a:rPr>
              <a:t>blue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pt-BR" sz="1800" b="1" dirty="0">
              <a:solidFill>
                <a:schemeClr val="tx2"/>
              </a:solidFill>
            </a:endParaRPr>
          </a:p>
          <a:p>
            <a:pPr>
              <a:buNone/>
            </a:pPr>
            <a:endParaRPr lang="pt-BR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/>
          <a:srcRect r="33672" b="49094"/>
          <a:stretch/>
        </p:blipFill>
        <p:spPr bwMode="auto">
          <a:xfrm>
            <a:off x="2448720" y="3929066"/>
            <a:ext cx="4346602" cy="9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Podemos estilizar os links de diferentes maneiras, com várias propriedades que vimos até agora, como exemplo: </a:t>
            </a:r>
            <a:r>
              <a:rPr lang="pt-BR" sz="1800" dirty="0" err="1"/>
              <a:t>color</a:t>
            </a:r>
            <a:r>
              <a:rPr lang="pt-BR" sz="1800" dirty="0"/>
              <a:t>, </a:t>
            </a:r>
            <a:r>
              <a:rPr lang="pt-BR" sz="1800" dirty="0" err="1"/>
              <a:t>font-family</a:t>
            </a:r>
            <a:r>
              <a:rPr lang="pt-BR" sz="1800" dirty="0"/>
              <a:t>, background e outros.</a:t>
            </a:r>
          </a:p>
          <a:p>
            <a:pPr>
              <a:buNone/>
            </a:pPr>
            <a:r>
              <a:rPr lang="pt-BR" sz="1800" dirty="0"/>
              <a:t>Além disso conseguimos definir um estilo para cada estado do link, temos os estados abaixo:</a:t>
            </a:r>
          </a:p>
          <a:p>
            <a:r>
              <a:rPr lang="pt-BR" sz="1800" dirty="0"/>
              <a:t>a:link - link não visitado</a:t>
            </a:r>
          </a:p>
          <a:p>
            <a:r>
              <a:rPr lang="pt-BR" sz="1800" dirty="0"/>
              <a:t>a:visited - link visitado</a:t>
            </a:r>
          </a:p>
          <a:p>
            <a:r>
              <a:rPr lang="pt-BR" sz="1800" dirty="0"/>
              <a:t>a:hover - quando o mouse está sobre o link </a:t>
            </a:r>
          </a:p>
          <a:p>
            <a:r>
              <a:rPr lang="pt-BR" sz="1800" dirty="0"/>
              <a:t>a:active - quando o link é clicado</a:t>
            </a:r>
          </a:p>
          <a:p>
            <a:pPr algn="ctr">
              <a:buNone/>
            </a:pPr>
            <a:r>
              <a:rPr lang="pt-BR" sz="1800" dirty="0">
                <a:solidFill>
                  <a:srgbClr val="FF0000"/>
                </a:solidFill>
              </a:rPr>
              <a:t>a:link { ... }</a:t>
            </a:r>
          </a:p>
          <a:p>
            <a:endParaRPr lang="pt-BR" sz="1800" dirty="0"/>
          </a:p>
          <a:p>
            <a:pPr>
              <a:buNone/>
            </a:pPr>
            <a:r>
              <a:rPr lang="pt-BR" sz="1800" dirty="0"/>
              <a:t>Também conseguimos manipular a propriedade “</a:t>
            </a:r>
            <a:r>
              <a:rPr lang="pt-BR" sz="1800" dirty="0" err="1"/>
              <a:t>text-decoration</a:t>
            </a:r>
            <a:r>
              <a:rPr lang="pt-BR" sz="1800" dirty="0"/>
              <a:t>”, que define por exemplo se o link terá </a:t>
            </a:r>
            <a:r>
              <a:rPr lang="pt-BR" sz="1800" dirty="0" err="1"/>
              <a:t>undeline</a:t>
            </a:r>
            <a:r>
              <a:rPr lang="pt-BR" sz="1800" dirty="0"/>
              <a:t> ou não.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text-decoration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  <a:r>
              <a:rPr lang="pt-BR" sz="1800" dirty="0" err="1">
                <a:solidFill>
                  <a:srgbClr val="FF0000"/>
                </a:solidFill>
              </a:rPr>
              <a:t>none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Como sabemos, no HTML temos dois tipos de listas diferentes ordenadas e não ordenadas, no CSS conseguimos manipular os marcadores dessas listas, e também as demais propriedades padrões que vimos até aqui.</a:t>
            </a:r>
          </a:p>
          <a:p>
            <a:pPr>
              <a:buNone/>
            </a:pPr>
            <a:r>
              <a:rPr lang="pt-BR" sz="1800" dirty="0"/>
              <a:t>Temos algumas propriedades especificas, como:</a:t>
            </a:r>
          </a:p>
          <a:p>
            <a:r>
              <a:rPr lang="pt-BR" sz="1800" b="1" dirty="0" err="1"/>
              <a:t>list-style-type</a:t>
            </a:r>
            <a:r>
              <a:rPr lang="pt-BR" sz="1800" b="1" dirty="0"/>
              <a:t>: </a:t>
            </a:r>
            <a:r>
              <a:rPr lang="pt-BR" sz="1800" dirty="0"/>
              <a:t>define qual o marcador</a:t>
            </a:r>
            <a:endParaRPr lang="pt-BR" sz="18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list-style-type</a:t>
            </a:r>
            <a:r>
              <a:rPr lang="pt-BR" sz="1800" dirty="0">
                <a:solidFill>
                  <a:srgbClr val="FF0000"/>
                </a:solidFill>
              </a:rPr>
              <a:t>: (</a:t>
            </a:r>
            <a:r>
              <a:rPr lang="pt-BR" sz="1800" dirty="0" err="1">
                <a:solidFill>
                  <a:srgbClr val="FF0000"/>
                </a:solidFill>
              </a:rPr>
              <a:t>circle</a:t>
            </a:r>
            <a:r>
              <a:rPr lang="pt-BR" sz="1800" dirty="0">
                <a:solidFill>
                  <a:srgbClr val="FF0000"/>
                </a:solidFill>
              </a:rPr>
              <a:t> / </a:t>
            </a:r>
            <a:r>
              <a:rPr lang="pt-BR" sz="1800" dirty="0" err="1">
                <a:solidFill>
                  <a:srgbClr val="FF0000"/>
                </a:solidFill>
              </a:rPr>
              <a:t>square</a:t>
            </a:r>
            <a:r>
              <a:rPr lang="pt-BR" sz="1800" dirty="0">
                <a:solidFill>
                  <a:srgbClr val="FF0000"/>
                </a:solidFill>
              </a:rPr>
              <a:t> / </a:t>
            </a:r>
            <a:r>
              <a:rPr lang="pt-BR" sz="1800" dirty="0" err="1">
                <a:solidFill>
                  <a:srgbClr val="FF0000"/>
                </a:solidFill>
              </a:rPr>
              <a:t>upper-roman</a:t>
            </a:r>
            <a:r>
              <a:rPr lang="pt-BR" sz="1800" dirty="0">
                <a:solidFill>
                  <a:srgbClr val="FF0000"/>
                </a:solidFill>
              </a:rPr>
              <a:t> / </a:t>
            </a:r>
            <a:r>
              <a:rPr lang="pt-BR" sz="1800" dirty="0" err="1">
                <a:solidFill>
                  <a:srgbClr val="FF0000"/>
                </a:solidFill>
              </a:rPr>
              <a:t>lower-alpha</a:t>
            </a:r>
            <a:r>
              <a:rPr lang="pt-BR" sz="1800" dirty="0">
                <a:solidFill>
                  <a:srgbClr val="FF0000"/>
                </a:solidFill>
              </a:rPr>
              <a:t> / </a:t>
            </a:r>
            <a:r>
              <a:rPr lang="pt-BR" sz="1800" dirty="0" err="1">
                <a:solidFill>
                  <a:srgbClr val="FF0000"/>
                </a:solidFill>
              </a:rPr>
              <a:t>none</a:t>
            </a:r>
            <a:r>
              <a:rPr lang="pt-BR" sz="1800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pt-BR" sz="1800" dirty="0"/>
              <a:t>Também podemos adicionar imagens as listas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list-style-type</a:t>
            </a:r>
            <a:r>
              <a:rPr lang="pt-BR" sz="1800" dirty="0">
                <a:solidFill>
                  <a:srgbClr val="FF0000"/>
                </a:solidFill>
              </a:rPr>
              <a:t>: url(“caminho”);</a:t>
            </a:r>
          </a:p>
          <a:p>
            <a:r>
              <a:rPr lang="pt-BR" sz="1800" b="1" dirty="0" err="1"/>
              <a:t>list-style-position</a:t>
            </a:r>
            <a:r>
              <a:rPr lang="pt-BR" sz="1800" b="1" dirty="0"/>
              <a:t>: </a:t>
            </a:r>
            <a:r>
              <a:rPr lang="pt-BR" sz="1800" dirty="0"/>
              <a:t>define a posição do marcador (deixando para dentro ou fora da margem)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list-style-position</a:t>
            </a:r>
            <a:r>
              <a:rPr lang="pt-BR" sz="1800" dirty="0">
                <a:solidFill>
                  <a:srgbClr val="FF0000"/>
                </a:solidFill>
              </a:rPr>
              <a:t>: (</a:t>
            </a:r>
            <a:r>
              <a:rPr lang="pt-BR" sz="1800" dirty="0" err="1">
                <a:solidFill>
                  <a:srgbClr val="FF0000"/>
                </a:solidFill>
              </a:rPr>
              <a:t>outside</a:t>
            </a:r>
            <a:r>
              <a:rPr lang="pt-BR" sz="1800" dirty="0">
                <a:solidFill>
                  <a:srgbClr val="FF0000"/>
                </a:solidFill>
              </a:rPr>
              <a:t> / </a:t>
            </a:r>
            <a:r>
              <a:rPr lang="pt-BR" sz="1800" dirty="0" err="1">
                <a:solidFill>
                  <a:srgbClr val="FF0000"/>
                </a:solidFill>
              </a:rPr>
              <a:t>inside</a:t>
            </a:r>
            <a:r>
              <a:rPr lang="pt-BR" sz="1800" dirty="0">
                <a:solidFill>
                  <a:srgbClr val="FF0000"/>
                </a:solidFill>
              </a:rPr>
              <a:t>);</a:t>
            </a:r>
          </a:p>
          <a:p>
            <a:pPr algn="ctr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800" dirty="0"/>
              <a:t>Assim como as demais estilizações, podemos definir tudo dentro do </a:t>
            </a:r>
            <a:r>
              <a:rPr lang="pt-BR" sz="1800" dirty="0" err="1"/>
              <a:t>list-style</a:t>
            </a:r>
            <a:endParaRPr lang="pt-BR" sz="1800" dirty="0"/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list-style</a:t>
            </a:r>
            <a:r>
              <a:rPr lang="pt-BR" sz="1800" dirty="0">
                <a:solidFill>
                  <a:srgbClr val="FF0000"/>
                </a:solidFill>
              </a:rPr>
              <a:t>: </a:t>
            </a:r>
            <a:r>
              <a:rPr lang="pt-BR" sz="1800" dirty="0" err="1">
                <a:solidFill>
                  <a:srgbClr val="FF0000"/>
                </a:solidFill>
              </a:rPr>
              <a:t>square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inside</a:t>
            </a:r>
            <a:r>
              <a:rPr lang="pt-BR" sz="1800" dirty="0">
                <a:solidFill>
                  <a:srgbClr val="FF0000"/>
                </a:solidFill>
              </a:rPr>
              <a:t> url(“caminho");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Para as tabelas em HTML, podemos estilizar algumas coisas em especificas e também as demais propriedades padrões que vimos até aqui.</a:t>
            </a:r>
          </a:p>
          <a:p>
            <a:pPr>
              <a:buNone/>
            </a:pPr>
            <a:r>
              <a:rPr lang="pt-BR" sz="1800" dirty="0"/>
              <a:t>Temos algumas propriedades especificas, como:</a:t>
            </a:r>
          </a:p>
          <a:p>
            <a:r>
              <a:rPr lang="pt-BR" sz="1800" b="1" dirty="0" err="1"/>
              <a:t>border-collapse</a:t>
            </a:r>
            <a:r>
              <a:rPr lang="pt-BR" sz="1800" b="1" dirty="0"/>
              <a:t>: </a:t>
            </a:r>
            <a:r>
              <a:rPr lang="pt-BR" sz="1800" dirty="0"/>
              <a:t>recolhe as margens da tabela</a:t>
            </a:r>
            <a:endParaRPr lang="pt-BR" sz="18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border-collapse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err="1">
                <a:solidFill>
                  <a:srgbClr val="FF0000"/>
                </a:solidFill>
              </a:rPr>
              <a:t>collapse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r>
              <a:rPr lang="pt-BR" sz="1800" b="1" dirty="0" err="1"/>
              <a:t>text-align</a:t>
            </a:r>
            <a:r>
              <a:rPr lang="pt-BR" sz="1800" b="1" dirty="0"/>
              <a:t>: </a:t>
            </a:r>
            <a:r>
              <a:rPr lang="pt-BR" sz="1800" dirty="0"/>
              <a:t>define a posição horizontal do texto dentro da coluna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text-align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err="1">
                <a:solidFill>
                  <a:srgbClr val="FF0000"/>
                </a:solidFill>
              </a:rPr>
              <a:t>center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r>
              <a:rPr lang="pt-BR" sz="1800" b="1" dirty="0" err="1"/>
              <a:t>vertical-align</a:t>
            </a:r>
            <a:r>
              <a:rPr lang="pt-BR" sz="1800" b="1" dirty="0"/>
              <a:t>: </a:t>
            </a:r>
            <a:r>
              <a:rPr lang="pt-BR" sz="1800" dirty="0"/>
              <a:t>define a posição vertical do texto dentro da coluna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vertical-align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err="1">
                <a:solidFill>
                  <a:srgbClr val="FF0000"/>
                </a:solidFill>
              </a:rPr>
              <a:t>center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pPr algn="ctr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800" dirty="0"/>
              <a:t>Também conseguimos manipular para que quando estiver em cima de algum elemento, mude a aparência do mesmo, como exemplo, uma linha mudar de cor quando o mouse estiver em cima.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tr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  <a:r>
              <a:rPr lang="pt-BR" sz="1800" dirty="0" err="1">
                <a:solidFill>
                  <a:srgbClr val="FF0000"/>
                </a:solidFill>
              </a:rPr>
              <a:t>hover</a:t>
            </a:r>
            <a:r>
              <a:rPr lang="pt-BR" sz="1800" dirty="0">
                <a:solidFill>
                  <a:srgbClr val="FF0000"/>
                </a:solidFill>
              </a:rPr>
              <a:t> {</a:t>
            </a:r>
            <a:r>
              <a:rPr lang="pt-BR" sz="1800" dirty="0" err="1">
                <a:solidFill>
                  <a:srgbClr val="FF0000"/>
                </a:solidFill>
              </a:rPr>
              <a:t>background-color</a:t>
            </a:r>
            <a:r>
              <a:rPr lang="pt-BR" sz="1800" dirty="0">
                <a:solidFill>
                  <a:srgbClr val="FF0000"/>
                </a:solidFill>
              </a:rPr>
              <a:t>: #f5f5f5;}</a:t>
            </a:r>
          </a:p>
          <a:p>
            <a:pPr algn="ctr">
              <a:buNone/>
            </a:pPr>
            <a:endParaRPr lang="pt-BR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Display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Display é a propriedade de exibição no CSS, onde definimos como o elemento HTML será exibido. Também conseguimos definir se o elemento será de linha ou em bloco.</a:t>
            </a:r>
          </a:p>
          <a:p>
            <a:r>
              <a:rPr lang="pt-BR" sz="1800" dirty="0"/>
              <a:t>display: </a:t>
            </a:r>
            <a:r>
              <a:rPr lang="pt-BR" sz="1800" dirty="0" err="1"/>
              <a:t>inline</a:t>
            </a:r>
            <a:r>
              <a:rPr lang="pt-BR" sz="1800" dirty="0"/>
              <a:t> – faz com que o elemento vire um elemento de linha</a:t>
            </a:r>
          </a:p>
          <a:p>
            <a:r>
              <a:rPr lang="pt-BR" sz="1800" dirty="0"/>
              <a:t>display: </a:t>
            </a:r>
            <a:r>
              <a:rPr lang="pt-BR" sz="1800" dirty="0" err="1"/>
              <a:t>block</a:t>
            </a:r>
            <a:r>
              <a:rPr lang="pt-BR" sz="1800" dirty="0"/>
              <a:t> – faz com que o elemento vire um elemento de bloco</a:t>
            </a:r>
          </a:p>
          <a:p>
            <a:r>
              <a:rPr lang="pt-BR" sz="1800" dirty="0"/>
              <a:t>display: </a:t>
            </a:r>
            <a:r>
              <a:rPr lang="pt-BR" sz="1800" dirty="0" err="1"/>
              <a:t>none</a:t>
            </a:r>
            <a:r>
              <a:rPr lang="pt-BR" sz="1800" dirty="0"/>
              <a:t> – oculta o elemento da tela</a:t>
            </a:r>
          </a:p>
          <a:p>
            <a:endParaRPr lang="pt-BR" sz="1800" dirty="0"/>
          </a:p>
          <a:p>
            <a:pPr>
              <a:buNone/>
            </a:pPr>
            <a:r>
              <a:rPr lang="pt-BR" sz="1800" dirty="0"/>
              <a:t>Para o caso de ocultar o elemento, também podemos usar a propriedade </a:t>
            </a:r>
            <a:r>
              <a:rPr lang="pt-BR" sz="1800" dirty="0" err="1"/>
              <a:t>visibility</a:t>
            </a:r>
            <a:r>
              <a:rPr lang="pt-BR" sz="1800" dirty="0"/>
              <a:t>, que nos possibilita também ocultar um elemento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visibility</a:t>
            </a:r>
            <a:r>
              <a:rPr lang="pt-BR" sz="1800" dirty="0">
                <a:solidFill>
                  <a:srgbClr val="FF0000"/>
                </a:solidFill>
              </a:rPr>
              <a:t>: </a:t>
            </a:r>
            <a:r>
              <a:rPr lang="pt-BR" sz="1800" dirty="0" err="1">
                <a:solidFill>
                  <a:srgbClr val="FF0000"/>
                </a:solidFill>
              </a:rPr>
              <a:t>hidden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gency FB" pitchFamily="34" charset="0"/>
              </a:rPr>
              <a:t>Float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/>
              <a:t>Float</a:t>
            </a:r>
            <a:r>
              <a:rPr lang="pt-BR" sz="1800" dirty="0"/>
              <a:t> é a propriedade do CSS, que nos possibilita fazer os elementos flutuarem, ou seja possibilitar que outro elemento entre do lado dele quando for um elemento de bloco.</a:t>
            </a:r>
          </a:p>
          <a:p>
            <a:pPr>
              <a:buNone/>
            </a:pPr>
            <a:r>
              <a:rPr lang="pt-BR" sz="1800" dirty="0"/>
              <a:t>Podemos utilizá-las com os seguintes valores:</a:t>
            </a:r>
          </a:p>
          <a:p>
            <a:r>
              <a:rPr lang="pt-BR" sz="1800" dirty="0" err="1"/>
              <a:t>left</a:t>
            </a:r>
            <a:r>
              <a:rPr lang="pt-BR" sz="1800" dirty="0"/>
              <a:t> - O elemento flutua à esquerda</a:t>
            </a:r>
          </a:p>
          <a:p>
            <a:r>
              <a:rPr lang="pt-BR" sz="1800" dirty="0" err="1"/>
              <a:t>right</a:t>
            </a:r>
            <a:r>
              <a:rPr lang="pt-BR" sz="1800" dirty="0"/>
              <a:t>- O elemento flutua à direita</a:t>
            </a:r>
          </a:p>
          <a:p>
            <a:r>
              <a:rPr lang="pt-BR" sz="1800" dirty="0" err="1"/>
              <a:t>none</a:t>
            </a:r>
            <a:r>
              <a:rPr lang="pt-BR" sz="1800" dirty="0"/>
              <a:t> - O elemento não flutua, este é o padrão</a:t>
            </a:r>
          </a:p>
          <a:p>
            <a:r>
              <a:rPr lang="pt-BR" sz="1800" dirty="0" err="1"/>
              <a:t>inherit</a:t>
            </a:r>
            <a:r>
              <a:rPr lang="pt-BR" sz="1800" dirty="0"/>
              <a:t> - O elemento herda o valor </a:t>
            </a:r>
            <a:r>
              <a:rPr lang="pt-BR" sz="1800" dirty="0" err="1"/>
              <a:t>float</a:t>
            </a:r>
            <a:r>
              <a:rPr lang="pt-BR" sz="1800" dirty="0"/>
              <a:t> de seu pai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4" descr="Resultado de imagem para layout responsi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4" name="Picture 6" descr="Resultado de imagem para layout responsi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2080219"/>
            <a:ext cx="5695950" cy="4229101"/>
          </a:xfrm>
          <a:prstGeom prst="rect">
            <a:avLst/>
          </a:prstGeom>
          <a:noFill/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1157D35-8546-4DED-8B22-C396DDBE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76470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Exercício 1 – Montar um layout na estrutura abaixo, que se comporte de diferentes maneiras para cada tamanho de tela, usando media query e os outros elementos visto em aula até o momento.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Cores RGB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b="1" dirty="0"/>
              <a:t>Cor RGB: </a:t>
            </a:r>
            <a:r>
              <a:rPr lang="pt-BR" sz="1800" dirty="0"/>
              <a:t>declaramos o valor com a seguinte formula </a:t>
            </a:r>
            <a:r>
              <a:rPr lang="pt-BR" sz="1800" dirty="0" err="1"/>
              <a:t>rgb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FF0000"/>
                </a:solidFill>
              </a:rPr>
              <a:t>vermelho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verde</a:t>
            </a:r>
            <a:r>
              <a:rPr lang="pt-BR" sz="1800" dirty="0"/>
              <a:t>, </a:t>
            </a:r>
            <a:r>
              <a:rPr lang="pt-BR" sz="1800" dirty="0">
                <a:solidFill>
                  <a:schemeClr val="tx2"/>
                </a:solidFill>
              </a:rPr>
              <a:t>azul</a:t>
            </a:r>
            <a:r>
              <a:rPr lang="pt-BR" sz="1800" dirty="0"/>
              <a:t>). Cada parâmetro vai de 0 (sendo o valor mais baixo) a 255 (sendo o valor mais alto).</a:t>
            </a:r>
          </a:p>
          <a:p>
            <a:pPr>
              <a:buNone/>
            </a:pPr>
            <a:r>
              <a:rPr lang="pt-BR" sz="1800" dirty="0"/>
              <a:t>Para a cor preta todos os parâmetros são 0, e para branca, todos são 255.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backgroud-color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err="1">
                <a:solidFill>
                  <a:srgbClr val="FF0000"/>
                </a:solidFill>
              </a:rPr>
              <a:t>rgb</a:t>
            </a:r>
            <a:r>
              <a:rPr lang="pt-BR" sz="1800" dirty="0">
                <a:solidFill>
                  <a:srgbClr val="FF0000"/>
                </a:solidFill>
              </a:rPr>
              <a:t>(0,0,0);</a:t>
            </a:r>
          </a:p>
          <a:p>
            <a:pPr>
              <a:buNone/>
            </a:pPr>
            <a:endParaRPr lang="pt-BR" sz="1800" b="1" dirty="0">
              <a:solidFill>
                <a:schemeClr val="tx2"/>
              </a:solidFill>
            </a:endParaRPr>
          </a:p>
          <a:p>
            <a:pPr>
              <a:buNone/>
            </a:pPr>
            <a:endParaRPr lang="pt-B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b="-3310"/>
          <a:stretch>
            <a:fillRect/>
          </a:stretch>
        </p:blipFill>
        <p:spPr bwMode="auto">
          <a:xfrm>
            <a:off x="1500166" y="3198589"/>
            <a:ext cx="6229366" cy="22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Cores HEX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b="1" dirty="0"/>
              <a:t>Cor HEX (Hexadecimal): </a:t>
            </a:r>
            <a:r>
              <a:rPr lang="pt-BR" sz="1800" dirty="0"/>
              <a:t>declaramos o valor com a seguinte formula #</a:t>
            </a:r>
            <a:r>
              <a:rPr lang="pt-BR" sz="1800" dirty="0" err="1">
                <a:solidFill>
                  <a:srgbClr val="FF0000"/>
                </a:solidFill>
              </a:rPr>
              <a:t>rr</a:t>
            </a:r>
            <a:r>
              <a:rPr lang="pt-BR" sz="1800" dirty="0" err="1">
                <a:solidFill>
                  <a:srgbClr val="00B050"/>
                </a:solidFill>
              </a:rPr>
              <a:t>gg</a:t>
            </a:r>
            <a:r>
              <a:rPr lang="pt-BR" sz="1800" dirty="0" err="1">
                <a:solidFill>
                  <a:schemeClr val="tx2"/>
                </a:solidFill>
              </a:rPr>
              <a:t>bb</a:t>
            </a:r>
            <a:r>
              <a:rPr lang="pt-BR" sz="1800" dirty="0">
                <a:solidFill>
                  <a:schemeClr val="tx2"/>
                </a:solidFill>
              </a:rPr>
              <a:t> </a:t>
            </a:r>
            <a:r>
              <a:rPr lang="pt-BR" sz="1800" dirty="0"/>
              <a:t>. Sendo: </a:t>
            </a:r>
            <a:r>
              <a:rPr lang="pt-BR" sz="1800" dirty="0" err="1"/>
              <a:t>rr</a:t>
            </a:r>
            <a:r>
              <a:rPr lang="pt-BR" sz="1800" dirty="0"/>
              <a:t> (vermelho), </a:t>
            </a:r>
            <a:r>
              <a:rPr lang="pt-BR" sz="1800" dirty="0" err="1"/>
              <a:t>gg</a:t>
            </a:r>
            <a:r>
              <a:rPr lang="pt-BR" sz="1800" dirty="0"/>
              <a:t> (verde) e </a:t>
            </a:r>
            <a:r>
              <a:rPr lang="pt-BR" sz="1800" dirty="0" err="1"/>
              <a:t>bb</a:t>
            </a:r>
            <a:r>
              <a:rPr lang="pt-BR" sz="1800" dirty="0"/>
              <a:t> (azul), podendo variar de 00 a ff. Onde 00 (sendo o valor mais baixo) e </a:t>
            </a:r>
            <a:r>
              <a:rPr lang="pt-BR" sz="1800" dirty="0" err="1"/>
              <a:t>ff</a:t>
            </a:r>
            <a:r>
              <a:rPr lang="pt-BR" sz="1800" dirty="0"/>
              <a:t> (sendo o valor mais alto).</a:t>
            </a:r>
          </a:p>
          <a:p>
            <a:pPr>
              <a:buNone/>
            </a:pPr>
            <a:r>
              <a:rPr lang="pt-BR" sz="1800" dirty="0"/>
              <a:t>Para a cor preta todos os parâmetros são 0, e para branca, todos são f.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backgroud-color</a:t>
            </a:r>
            <a:r>
              <a:rPr lang="pt-BR" sz="1800" dirty="0">
                <a:solidFill>
                  <a:srgbClr val="FF0000"/>
                </a:solidFill>
              </a:rPr>
              <a:t>: #</a:t>
            </a:r>
            <a:r>
              <a:rPr lang="pt-BR" sz="1800" dirty="0" err="1">
                <a:solidFill>
                  <a:srgbClr val="FF0000"/>
                </a:solidFill>
              </a:rPr>
              <a:t>ffffff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pt-BR" sz="1800" b="1" dirty="0">
              <a:solidFill>
                <a:schemeClr val="tx2"/>
              </a:solidFill>
            </a:endParaRPr>
          </a:p>
          <a:p>
            <a:pPr>
              <a:buNone/>
            </a:pPr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00438"/>
            <a:ext cx="7019947" cy="241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Cores HSL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b="1" dirty="0"/>
              <a:t>Cor HSL: </a:t>
            </a:r>
            <a:r>
              <a:rPr lang="pt-BR" sz="1800" dirty="0"/>
              <a:t>declaramos o valor com a seguinte formula </a:t>
            </a:r>
            <a:r>
              <a:rPr lang="pt-BR" sz="1800" dirty="0" err="1"/>
              <a:t>hsl</a:t>
            </a:r>
            <a:r>
              <a:rPr lang="pt-BR" sz="1800" dirty="0"/>
              <a:t>(matiz, saturação, </a:t>
            </a:r>
            <a:r>
              <a:rPr lang="pt-BR" sz="1800" dirty="0" err="1"/>
              <a:t>luminozidade</a:t>
            </a:r>
            <a:r>
              <a:rPr lang="pt-BR" sz="1800" dirty="0"/>
              <a:t>)</a:t>
            </a:r>
            <a:r>
              <a:rPr lang="pt-BR" sz="1800" dirty="0">
                <a:solidFill>
                  <a:schemeClr val="tx2"/>
                </a:solidFill>
              </a:rPr>
              <a:t>. </a:t>
            </a:r>
            <a:r>
              <a:rPr lang="pt-BR" sz="1800" dirty="0"/>
              <a:t>Sendo:</a:t>
            </a:r>
          </a:p>
          <a:p>
            <a:r>
              <a:rPr lang="pt-BR" sz="1800" dirty="0"/>
              <a:t>Matiz é um grau na roda de cores de 0 a 360. 0 é vermelho, 120 é verde e 240 é azul.</a:t>
            </a:r>
          </a:p>
          <a:p>
            <a:r>
              <a:rPr lang="pt-BR" sz="1800" dirty="0"/>
              <a:t>A saturação é um valor percentual, 0% significa um tom de cinza e 100% é a cor total.</a:t>
            </a:r>
          </a:p>
          <a:p>
            <a:r>
              <a:rPr lang="pt-BR" sz="1800" dirty="0"/>
              <a:t>A </a:t>
            </a:r>
            <a:r>
              <a:rPr lang="pt-BR" sz="1800" dirty="0" err="1"/>
              <a:t>luminozidade</a:t>
            </a:r>
            <a:r>
              <a:rPr lang="pt-BR" sz="1800" dirty="0"/>
              <a:t> é um valor percentual, 0% é preto, 50% não é nem claro nem escuro, 100% é branco.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backgroud-color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err="1">
                <a:solidFill>
                  <a:srgbClr val="FF0000"/>
                </a:solidFill>
              </a:rPr>
              <a:t>hsl</a:t>
            </a:r>
            <a:r>
              <a:rPr lang="pt-BR" sz="1800" dirty="0">
                <a:solidFill>
                  <a:srgbClr val="FF0000"/>
                </a:solidFill>
              </a:rPr>
              <a:t>(0, 0%, 50%);</a:t>
            </a:r>
          </a:p>
          <a:p>
            <a:pPr>
              <a:buNone/>
            </a:pPr>
            <a:endParaRPr lang="pt-BR" sz="1800" b="1" dirty="0">
              <a:solidFill>
                <a:schemeClr val="tx2"/>
              </a:solidFill>
            </a:endParaRPr>
          </a:p>
          <a:p>
            <a:pPr>
              <a:buNone/>
            </a:pPr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208" y="4361440"/>
            <a:ext cx="6172188" cy="213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Cores RGBA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b="1" dirty="0"/>
              <a:t>Cor RGB: </a:t>
            </a:r>
            <a:r>
              <a:rPr lang="pt-BR" sz="1800" dirty="0"/>
              <a:t>segue a mesma declaração do RGB, somente é adicionado um novo </a:t>
            </a:r>
            <a:r>
              <a:rPr lang="pt-BR" sz="1800" dirty="0" err="1"/>
              <a:t>parametro</a:t>
            </a:r>
            <a:r>
              <a:rPr lang="pt-BR" sz="1800" dirty="0"/>
              <a:t> de ALFA que é um número entre 0.0 (totalmente transparente) e 1.0 (não transparente): </a:t>
            </a:r>
            <a:r>
              <a:rPr lang="pt-BR" sz="1800" dirty="0" err="1"/>
              <a:t>rgb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FF0000"/>
                </a:solidFill>
              </a:rPr>
              <a:t>vermelho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verde</a:t>
            </a:r>
            <a:r>
              <a:rPr lang="pt-BR" sz="1800" dirty="0"/>
              <a:t>, </a:t>
            </a:r>
            <a:r>
              <a:rPr lang="pt-BR" sz="1800" dirty="0">
                <a:solidFill>
                  <a:schemeClr val="tx2"/>
                </a:solidFill>
              </a:rPr>
              <a:t>azul, 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</a:rPr>
              <a:t>alfa</a:t>
            </a:r>
            <a:r>
              <a:rPr lang="pt-BR" sz="1800" dirty="0"/>
              <a:t>). 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backgroud</a:t>
            </a:r>
            <a:r>
              <a:rPr lang="pt-BR" sz="1800" dirty="0">
                <a:solidFill>
                  <a:srgbClr val="FF0000"/>
                </a:solidFill>
              </a:rPr>
              <a:t>-color: </a:t>
            </a:r>
            <a:r>
              <a:rPr lang="pt-BR" sz="1800" dirty="0" err="1">
                <a:solidFill>
                  <a:srgbClr val="FF0000"/>
                </a:solidFill>
              </a:rPr>
              <a:t>rgba</a:t>
            </a:r>
            <a:r>
              <a:rPr lang="pt-BR" sz="1800" dirty="0">
                <a:solidFill>
                  <a:srgbClr val="FF0000"/>
                </a:solidFill>
              </a:rPr>
              <a:t>(0,0,0,50);</a:t>
            </a:r>
          </a:p>
          <a:p>
            <a:pPr>
              <a:buNone/>
            </a:pPr>
            <a:endParaRPr lang="pt-BR" sz="1800" b="1" dirty="0">
              <a:solidFill>
                <a:schemeClr val="tx2"/>
              </a:solidFill>
            </a:endParaRPr>
          </a:p>
          <a:p>
            <a:pPr>
              <a:buNone/>
            </a:pPr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38"/>
            <a:ext cx="80867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Cores HSLA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b="1" dirty="0"/>
              <a:t>Cor HSL: </a:t>
            </a:r>
            <a:r>
              <a:rPr lang="pt-BR" sz="1800" dirty="0"/>
              <a:t>segue a mesma declaração do HSL, somente é adicionado um novo parâmetro de ALFA que é um número entre 0.0 (totalmente transparente) e 1.0 (não transparente).</a:t>
            </a:r>
          </a:p>
          <a:p>
            <a:pPr algn="ctr">
              <a:buNone/>
            </a:pPr>
            <a:r>
              <a:rPr lang="pt-BR" sz="1800" dirty="0" err="1">
                <a:solidFill>
                  <a:srgbClr val="FF0000"/>
                </a:solidFill>
              </a:rPr>
              <a:t>backgroud-color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err="1">
                <a:solidFill>
                  <a:srgbClr val="FF0000"/>
                </a:solidFill>
              </a:rPr>
              <a:t>hsla</a:t>
            </a:r>
            <a:r>
              <a:rPr lang="pt-BR" sz="1800" dirty="0">
                <a:solidFill>
                  <a:srgbClr val="FF0000"/>
                </a:solidFill>
              </a:rPr>
              <a:t>(0, 0%, 50%, 50);</a:t>
            </a:r>
          </a:p>
          <a:p>
            <a:pPr>
              <a:buNone/>
            </a:pPr>
            <a:endParaRPr lang="pt-BR" sz="1800" b="1" dirty="0">
              <a:solidFill>
                <a:schemeClr val="tx2"/>
              </a:solidFill>
            </a:endParaRPr>
          </a:p>
          <a:p>
            <a:pPr>
              <a:buNone/>
            </a:pPr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91" y="3076591"/>
            <a:ext cx="81057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Tabela de cores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/>
              <a:t>Alguns links com tabelas de cores:</a:t>
            </a:r>
          </a:p>
          <a:p>
            <a:r>
              <a:rPr lang="pt-BR" sz="1800" dirty="0">
                <a:hlinkClick r:id="rId3"/>
              </a:rPr>
              <a:t>https://www.w3schools.com/colors/colors_names.asp</a:t>
            </a:r>
            <a:endParaRPr lang="pt-BR" sz="1800" dirty="0"/>
          </a:p>
          <a:p>
            <a:r>
              <a:rPr lang="pt-BR" sz="1800" dirty="0">
                <a:hlinkClick r:id="rId4"/>
              </a:rPr>
              <a:t>https://www.flextool.com.br/tabela_cores.html</a:t>
            </a:r>
            <a:endParaRPr lang="pt-BR" sz="1800" dirty="0"/>
          </a:p>
          <a:p>
            <a:pPr algn="ctr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endParaRPr lang="pt-BR" sz="1800" b="1" dirty="0">
              <a:solidFill>
                <a:schemeClr val="tx2"/>
              </a:solidFill>
            </a:endParaRPr>
          </a:p>
          <a:p>
            <a:pPr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Fundos (</a:t>
            </a:r>
            <a:r>
              <a:rPr lang="pt-BR" dirty="0" err="1">
                <a:latin typeface="Agency FB" pitchFamily="34" charset="0"/>
              </a:rPr>
              <a:t>Backgroud</a:t>
            </a:r>
            <a:r>
              <a:rPr lang="pt-BR" dirty="0">
                <a:latin typeface="Agency FB" pitchFamily="34" charset="0"/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1800" dirty="0"/>
              <a:t>A propriedade background são usadas para definir efeito de cor de fundo nos elementos HTML.</a:t>
            </a:r>
          </a:p>
          <a:p>
            <a:pPr>
              <a:buNone/>
            </a:pPr>
            <a:r>
              <a:rPr lang="pt-BR" sz="1800" b="1" dirty="0"/>
              <a:t>Temos várias propriedades, segue algumas abaixo:</a:t>
            </a:r>
          </a:p>
          <a:p>
            <a:r>
              <a:rPr lang="en-US" sz="1800" b="1" dirty="0"/>
              <a:t>background-color:</a:t>
            </a:r>
            <a:r>
              <a:rPr lang="en-US" sz="1800" dirty="0"/>
              <a:t> </a:t>
            </a:r>
            <a:r>
              <a:rPr lang="en-US" sz="1800" dirty="0" err="1"/>
              <a:t>determina</a:t>
            </a:r>
            <a:r>
              <a:rPr lang="en-US" sz="1800" dirty="0"/>
              <a:t> a </a:t>
            </a:r>
            <a:r>
              <a:rPr lang="en-US" sz="1800" dirty="0" err="1"/>
              <a:t>cor</a:t>
            </a:r>
            <a:r>
              <a:rPr lang="en-US" sz="1800" dirty="0"/>
              <a:t> de </a:t>
            </a:r>
            <a:r>
              <a:rPr lang="en-US" sz="1800" dirty="0" err="1"/>
              <a:t>fundo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 (</a:t>
            </a:r>
            <a:r>
              <a:rPr lang="en-US" sz="1800" dirty="0" err="1"/>
              <a:t>podemos</a:t>
            </a:r>
            <a:r>
              <a:rPr lang="en-US" sz="1800" dirty="0"/>
              <a:t> </a:t>
            </a:r>
            <a:r>
              <a:rPr lang="en-US" sz="1800" dirty="0" err="1"/>
              <a:t>utilizar</a:t>
            </a:r>
            <a:r>
              <a:rPr lang="en-US" sz="1800" dirty="0"/>
              <a:t> das </a:t>
            </a:r>
            <a:r>
              <a:rPr lang="en-US" sz="1800" dirty="0" err="1"/>
              <a:t>maneiras</a:t>
            </a:r>
            <a:r>
              <a:rPr lang="en-US" sz="1800" dirty="0"/>
              <a:t> vistas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tópicos</a:t>
            </a:r>
            <a:r>
              <a:rPr lang="en-US" sz="1800" dirty="0"/>
              <a:t> </a:t>
            </a:r>
            <a:r>
              <a:rPr lang="en-US" sz="1800" dirty="0" err="1"/>
              <a:t>anteriores</a:t>
            </a:r>
            <a:r>
              <a:rPr lang="en-US" sz="1800" dirty="0"/>
              <a:t>).</a:t>
            </a:r>
          </a:p>
          <a:p>
            <a:pPr algn="ctr">
              <a:buNone/>
            </a:pPr>
            <a:r>
              <a:rPr lang="en-US" sz="1800" dirty="0">
                <a:solidFill>
                  <a:srgbClr val="FF0000"/>
                </a:solidFill>
              </a:rPr>
              <a:t>background-color: blue;</a:t>
            </a:r>
          </a:p>
          <a:p>
            <a:r>
              <a:rPr lang="en-US" sz="1800" b="1" dirty="0"/>
              <a:t>background-image: </a:t>
            </a:r>
            <a:r>
              <a:rPr lang="en-US" sz="1800" dirty="0" err="1"/>
              <a:t>determina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imagem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o </a:t>
            </a:r>
            <a:r>
              <a:rPr lang="en-US" sz="1800" dirty="0" err="1"/>
              <a:t>fundo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,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padrão</a:t>
            </a:r>
            <a:r>
              <a:rPr lang="en-US" sz="1800" dirty="0"/>
              <a:t> a </a:t>
            </a:r>
            <a:r>
              <a:rPr lang="en-US" sz="1800" dirty="0" err="1"/>
              <a:t>imagem</a:t>
            </a:r>
            <a:r>
              <a:rPr lang="en-US" sz="1800" dirty="0"/>
              <a:t> se </a:t>
            </a:r>
            <a:r>
              <a:rPr lang="en-US" sz="1800" dirty="0" err="1"/>
              <a:t>repete</a:t>
            </a:r>
            <a:r>
              <a:rPr lang="en-US" sz="1800" dirty="0"/>
              <a:t> </a:t>
            </a:r>
            <a:r>
              <a:rPr lang="en-US" sz="1800" dirty="0" err="1"/>
              <a:t>até</a:t>
            </a:r>
            <a:r>
              <a:rPr lang="en-US" sz="1800" dirty="0"/>
              <a:t> </a:t>
            </a:r>
            <a:r>
              <a:rPr lang="en-US" sz="1800" dirty="0" err="1"/>
              <a:t>cobrir</a:t>
            </a:r>
            <a:r>
              <a:rPr lang="en-US" sz="1800" dirty="0"/>
              <a:t> </a:t>
            </a:r>
            <a:r>
              <a:rPr lang="en-US" sz="1800" dirty="0" err="1"/>
              <a:t>todo</a:t>
            </a:r>
            <a:r>
              <a:rPr lang="en-US" sz="1800" dirty="0"/>
              <a:t> o </a:t>
            </a:r>
            <a:r>
              <a:rPr lang="en-US" sz="1800" dirty="0" err="1"/>
              <a:t>elemento</a:t>
            </a:r>
            <a:r>
              <a:rPr lang="en-US" sz="1800" dirty="0"/>
              <a:t>.</a:t>
            </a:r>
          </a:p>
          <a:p>
            <a:pPr algn="ctr">
              <a:buNone/>
            </a:pPr>
            <a:r>
              <a:rPr lang="en-US" sz="1800" dirty="0" err="1">
                <a:solidFill>
                  <a:srgbClr val="FF0000"/>
                </a:solidFill>
              </a:rPr>
              <a:t>backgrund</a:t>
            </a:r>
            <a:r>
              <a:rPr lang="en-US" sz="1800" dirty="0">
                <a:solidFill>
                  <a:srgbClr val="FF0000"/>
                </a:solidFill>
              </a:rPr>
              <a:t>-image: </a:t>
            </a:r>
            <a:r>
              <a:rPr lang="en-US" sz="1800" dirty="0" err="1">
                <a:solidFill>
                  <a:srgbClr val="FF0000"/>
                </a:solidFill>
              </a:rPr>
              <a:t>url</a:t>
            </a:r>
            <a:r>
              <a:rPr lang="en-US" sz="1800" dirty="0">
                <a:solidFill>
                  <a:srgbClr val="FF0000"/>
                </a:solidFill>
              </a:rPr>
              <a:t>(“</a:t>
            </a:r>
            <a:r>
              <a:rPr lang="en-US" sz="1800" dirty="0" err="1">
                <a:solidFill>
                  <a:srgbClr val="FF0000"/>
                </a:solidFill>
              </a:rPr>
              <a:t>caminho</a:t>
            </a:r>
            <a:r>
              <a:rPr lang="en-US" sz="1800" dirty="0">
                <a:solidFill>
                  <a:srgbClr val="FF0000"/>
                </a:solidFill>
              </a:rPr>
              <a:t>”);</a:t>
            </a:r>
          </a:p>
          <a:p>
            <a:r>
              <a:rPr lang="en-US" sz="1800" b="1" dirty="0"/>
              <a:t>background-repeat: </a:t>
            </a:r>
            <a:r>
              <a:rPr lang="en-US" sz="1800" dirty="0" err="1"/>
              <a:t>determina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qual</a:t>
            </a:r>
            <a:r>
              <a:rPr lang="en-US" sz="1800" dirty="0"/>
              <a:t> </a:t>
            </a:r>
            <a:r>
              <a:rPr lang="en-US" sz="1800" dirty="0" err="1"/>
              <a:t>posição</a:t>
            </a:r>
            <a:r>
              <a:rPr lang="en-US" sz="1800" dirty="0"/>
              <a:t> </a:t>
            </a:r>
            <a:r>
              <a:rPr lang="en-US" sz="1800" dirty="0" err="1"/>
              <a:t>será</a:t>
            </a:r>
            <a:r>
              <a:rPr lang="en-US" sz="1800" dirty="0"/>
              <a:t> </a:t>
            </a:r>
            <a:r>
              <a:rPr lang="en-US" sz="1800" dirty="0" err="1"/>
              <a:t>repetida</a:t>
            </a:r>
            <a:r>
              <a:rPr lang="en-US" sz="1800" dirty="0"/>
              <a:t> a </a:t>
            </a:r>
            <a:r>
              <a:rPr lang="en-US" sz="1800" dirty="0" err="1"/>
              <a:t>imagem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se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será</a:t>
            </a:r>
            <a:r>
              <a:rPr lang="en-US" sz="1800" dirty="0"/>
              <a:t> </a:t>
            </a:r>
            <a:r>
              <a:rPr lang="en-US" sz="1800" dirty="0" err="1"/>
              <a:t>repetida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página</a:t>
            </a:r>
            <a:r>
              <a:rPr lang="en-US" sz="1800" dirty="0"/>
              <a:t>.</a:t>
            </a:r>
          </a:p>
          <a:p>
            <a:pPr algn="ctr">
              <a:buNone/>
            </a:pPr>
            <a:r>
              <a:rPr lang="en-US" sz="1800" dirty="0">
                <a:solidFill>
                  <a:srgbClr val="FF0000"/>
                </a:solidFill>
              </a:rPr>
              <a:t>background-repeat: repeat-x (repeat-y / no-repeat)</a:t>
            </a:r>
          </a:p>
          <a:p>
            <a:r>
              <a:rPr lang="en-US" sz="1800" b="1" dirty="0"/>
              <a:t>background-attachment: </a:t>
            </a:r>
            <a:r>
              <a:rPr lang="en-US" sz="1800" dirty="0" err="1"/>
              <a:t>determina</a:t>
            </a:r>
            <a:r>
              <a:rPr lang="en-US" sz="1800" dirty="0"/>
              <a:t> </a:t>
            </a:r>
            <a:r>
              <a:rPr lang="en-US" sz="1800" dirty="0" err="1"/>
              <a:t>qual</a:t>
            </a:r>
            <a:r>
              <a:rPr lang="en-US" sz="1800" dirty="0"/>
              <a:t> o </a:t>
            </a:r>
            <a:r>
              <a:rPr lang="en-US" sz="1800" dirty="0" err="1"/>
              <a:t>comportamento</a:t>
            </a:r>
            <a:r>
              <a:rPr lang="en-US" sz="1800" dirty="0"/>
              <a:t> </a:t>
            </a:r>
            <a:r>
              <a:rPr lang="en-US" sz="1800" dirty="0" err="1"/>
              <a:t>da</a:t>
            </a:r>
            <a:r>
              <a:rPr lang="en-US" sz="1800" dirty="0"/>
              <a:t> </a:t>
            </a:r>
            <a:r>
              <a:rPr lang="en-US" sz="1800" dirty="0" err="1"/>
              <a:t>imagem</a:t>
            </a:r>
            <a:r>
              <a:rPr lang="en-US" sz="1800" dirty="0"/>
              <a:t> </a:t>
            </a:r>
            <a:r>
              <a:rPr lang="en-US" sz="1800" dirty="0" err="1"/>
              <a:t>quando</a:t>
            </a:r>
            <a:r>
              <a:rPr lang="en-US" sz="1800" dirty="0"/>
              <a:t> a </a:t>
            </a:r>
            <a:r>
              <a:rPr lang="en-US" sz="1800" dirty="0" err="1"/>
              <a:t>página</a:t>
            </a:r>
            <a:r>
              <a:rPr lang="en-US" sz="1800" dirty="0"/>
              <a:t> </a:t>
            </a:r>
            <a:r>
              <a:rPr lang="en-US" sz="1800" dirty="0" err="1"/>
              <a:t>tiver</a:t>
            </a:r>
            <a:r>
              <a:rPr lang="en-US" sz="1800" dirty="0"/>
              <a:t> scroll.</a:t>
            </a:r>
          </a:p>
          <a:p>
            <a:pPr algn="ctr">
              <a:buNone/>
            </a:pPr>
            <a:r>
              <a:rPr lang="en-US" sz="1800" dirty="0">
                <a:solidFill>
                  <a:srgbClr val="FF0000"/>
                </a:solidFill>
              </a:rPr>
              <a:t>background-attachment: fixed;</a:t>
            </a:r>
          </a:p>
          <a:p>
            <a:r>
              <a:rPr lang="en-US" sz="1800" b="1" dirty="0"/>
              <a:t>background-position: </a:t>
            </a:r>
            <a:r>
              <a:rPr lang="en-US" sz="1800" dirty="0" err="1"/>
              <a:t>determina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qual</a:t>
            </a:r>
            <a:r>
              <a:rPr lang="en-US" sz="1800" dirty="0"/>
              <a:t> </a:t>
            </a:r>
            <a:r>
              <a:rPr lang="en-US" sz="1800" dirty="0" err="1"/>
              <a:t>posição</a:t>
            </a:r>
            <a:r>
              <a:rPr lang="en-US" sz="1800" dirty="0"/>
              <a:t> a </a:t>
            </a:r>
            <a:r>
              <a:rPr lang="en-US" sz="1800" dirty="0" err="1"/>
              <a:t>imagem</a:t>
            </a:r>
            <a:r>
              <a:rPr lang="en-US" sz="1800" dirty="0"/>
              <a:t> se </a:t>
            </a:r>
            <a:r>
              <a:rPr lang="en-US" sz="1800" dirty="0" err="1"/>
              <a:t>manterá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página</a:t>
            </a:r>
            <a:r>
              <a:rPr lang="en-US" sz="1800" dirty="0"/>
              <a:t> </a:t>
            </a:r>
          </a:p>
          <a:p>
            <a:pPr algn="ctr">
              <a:buNone/>
            </a:pPr>
            <a:r>
              <a:rPr lang="en-US" sz="1800" dirty="0">
                <a:solidFill>
                  <a:srgbClr val="FF0000"/>
                </a:solidFill>
              </a:rPr>
              <a:t>background-position: right top; (left / bottom)</a:t>
            </a: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2021</Words>
  <Application>Microsoft Office PowerPoint</Application>
  <PresentationFormat>Apresentação na tela (4:3)</PresentationFormat>
  <Paragraphs>256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Agency FB</vt:lpstr>
      <vt:lpstr>Arial</vt:lpstr>
      <vt:lpstr>Calibri</vt:lpstr>
      <vt:lpstr>Tema do Office</vt:lpstr>
      <vt:lpstr>Front-end</vt:lpstr>
      <vt:lpstr>Cores</vt:lpstr>
      <vt:lpstr>Cores RGB</vt:lpstr>
      <vt:lpstr>Cores HEX</vt:lpstr>
      <vt:lpstr>Cores HSL</vt:lpstr>
      <vt:lpstr>Cores RGBA</vt:lpstr>
      <vt:lpstr>Cores HSLA</vt:lpstr>
      <vt:lpstr>Tabela de cores</vt:lpstr>
      <vt:lpstr>Fundos (Backgroud)</vt:lpstr>
      <vt:lpstr>Fundos (Backgroud)</vt:lpstr>
      <vt:lpstr>Bordas (Border)</vt:lpstr>
      <vt:lpstr>Bordas (Border)</vt:lpstr>
      <vt:lpstr>Margem (Margin)</vt:lpstr>
      <vt:lpstr>Margem (Margin)</vt:lpstr>
      <vt:lpstr>Padding</vt:lpstr>
      <vt:lpstr>Width e Height</vt:lpstr>
      <vt:lpstr>Texto</vt:lpstr>
      <vt:lpstr>Texto</vt:lpstr>
      <vt:lpstr>Icones - Fontawesome</vt:lpstr>
      <vt:lpstr>Links</vt:lpstr>
      <vt:lpstr>Listas</vt:lpstr>
      <vt:lpstr>Tabelas</vt:lpstr>
      <vt:lpstr>Display</vt:lpstr>
      <vt:lpstr>Float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Karol</dc:creator>
  <cp:lastModifiedBy>Sala 01 7</cp:lastModifiedBy>
  <cp:revision>69</cp:revision>
  <dcterms:created xsi:type="dcterms:W3CDTF">2019-03-16T12:13:30Z</dcterms:created>
  <dcterms:modified xsi:type="dcterms:W3CDTF">2019-04-13T15:54:57Z</dcterms:modified>
</cp:coreProperties>
</file>