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309" r:id="rId3"/>
    <p:sldId id="319" r:id="rId4"/>
    <p:sldId id="318" r:id="rId5"/>
    <p:sldId id="310" r:id="rId6"/>
    <p:sldId id="311" r:id="rId7"/>
    <p:sldId id="312" r:id="rId8"/>
    <p:sldId id="320" r:id="rId9"/>
    <p:sldId id="313" r:id="rId10"/>
    <p:sldId id="314" r:id="rId11"/>
    <p:sldId id="315" r:id="rId12"/>
    <p:sldId id="316" r:id="rId13"/>
    <p:sldId id="317" r:id="rId14"/>
    <p:sldId id="321" r:id="rId15"/>
    <p:sldId id="32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E79E-8DCE-4107-B7E6-19E0347B450B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3EB7-81A5-4628-9ADA-F0BED6F638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ositioning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elements.as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mage_transparency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attribute_selectors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overflow.as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line-block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line-block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align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https://www.w3schools.com/css/css_positioning.asp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https://www.w3schools.com/css/css_pseudo_elements.asp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https://www.w3schools.com/css/css_image_transparency.asp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hlinkClick r:id="rId3"/>
              </a:rPr>
              <a:t>https://www.w3schools.com/css/css_attribute_selectors.asp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https://www.w3schools.com/css/css_overflow.asp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hlinkClick r:id="rId3"/>
              </a:rPr>
              <a:t>https://www.w3schools.com/css/css_float.asp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https://www.w3schools.com/css/css_inline-block.asp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hlinkClick r:id="rId3"/>
              </a:rPr>
              <a:t>https://www.w3schools.com/css/css_inline-block.asp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https://www.w3schools.com/css/css_align.asp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https://www.w3schools.com/css/css_pseudo_classes.asp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09962" y="2273301"/>
            <a:ext cx="5348252" cy="2012955"/>
          </a:xfrm>
        </p:spPr>
        <p:txBody>
          <a:bodyPr>
            <a:normAutofit/>
          </a:bodyPr>
          <a:lstStyle/>
          <a:p>
            <a:r>
              <a:rPr lang="pt-BR" sz="7000" dirty="0" err="1" smtClean="0">
                <a:latin typeface="Agency FB" pitchFamily="34" charset="0"/>
              </a:rPr>
              <a:t>Front-end</a:t>
            </a:r>
            <a:endParaRPr lang="pt-BR" sz="7000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5929330"/>
            <a:ext cx="6400800" cy="752468"/>
          </a:xfrm>
        </p:spPr>
        <p:txBody>
          <a:bodyPr>
            <a:normAutofit/>
          </a:bodyPr>
          <a:lstStyle/>
          <a:p>
            <a:r>
              <a:rPr lang="pt-BR" sz="1400" dirty="0" smtClean="0"/>
              <a:t>Rafael Souza da Silva</a:t>
            </a:r>
          </a:p>
          <a:p>
            <a:r>
              <a:rPr lang="pt-BR" sz="1400" dirty="0" smtClean="0"/>
              <a:t>rafael.souza.silva@hotmail.com.br</a:t>
            </a:r>
            <a:endParaRPr lang="pt-BR" sz="1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7929586" y="214290"/>
            <a:ext cx="104295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Aula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Resultado de imagem para front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50" y="2214554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Pseudo classe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Pseudo-classe no CSS são utilizadas para definir um estado em um elemento, como exemplo, quando o usuário passar o mouse em cima de um elemento, ou quando ele clicar em um elemento, permitindo nos alterar o estilo quando ocorrer esses eventos.</a:t>
            </a:r>
          </a:p>
          <a:p>
            <a:pPr>
              <a:buNone/>
            </a:pPr>
            <a:r>
              <a:rPr lang="pt-BR" sz="1800" dirty="0" smtClean="0"/>
              <a:t>A sintaxe é da seguinte maneira:  </a:t>
            </a:r>
            <a:r>
              <a:rPr lang="pt-BR" sz="1800" dirty="0" smtClean="0">
                <a:solidFill>
                  <a:srgbClr val="FF0000"/>
                </a:solidFill>
              </a:rPr>
              <a:t>seletor:pseudo-classe { ... }</a:t>
            </a:r>
            <a:endParaRPr lang="pt-BR" sz="1800" dirty="0" smtClean="0"/>
          </a:p>
          <a:p>
            <a:r>
              <a:rPr lang="pt-BR" sz="1800" dirty="0" smtClean="0"/>
              <a:t>Pseudo-classe em link</a:t>
            </a:r>
          </a:p>
          <a:p>
            <a:pPr lvl="1"/>
            <a:r>
              <a:rPr lang="pt-BR" sz="1400" dirty="0" smtClean="0"/>
              <a:t>a:hover -&gt; altera o estilo quando for passado o mouse em cima</a:t>
            </a:r>
          </a:p>
          <a:p>
            <a:pPr lvl="1"/>
            <a:r>
              <a:rPr lang="pt-BR" sz="1400" dirty="0" smtClean="0"/>
              <a:t>a:link -&gt; altera o estilo do link não visitado</a:t>
            </a:r>
          </a:p>
          <a:p>
            <a:pPr lvl="1"/>
            <a:r>
              <a:rPr lang="pt-BR" sz="1400" dirty="0" smtClean="0"/>
              <a:t>a:visited -&gt; altera o estilo do link visitado</a:t>
            </a:r>
          </a:p>
          <a:p>
            <a:pPr lvl="1"/>
            <a:r>
              <a:rPr lang="pt-BR" sz="1400" dirty="0" smtClean="0"/>
              <a:t>a:active -&gt; altera o estilo do link selecionado</a:t>
            </a:r>
          </a:p>
          <a:p>
            <a:r>
              <a:rPr lang="pt-BR" sz="1800" dirty="0" smtClean="0"/>
              <a:t>Pseudo-classe em elementos</a:t>
            </a:r>
          </a:p>
          <a:p>
            <a:pPr lvl="1"/>
            <a:r>
              <a:rPr lang="pt-BR" sz="1400" dirty="0" smtClean="0"/>
              <a:t>Podemos aplicar vários pseudo classes nos elementos, como exemplo, o :</a:t>
            </a:r>
            <a:r>
              <a:rPr lang="pt-BR" sz="1400" dirty="0" err="1" smtClean="0"/>
              <a:t>hover</a:t>
            </a:r>
            <a:r>
              <a:rPr lang="pt-BR" sz="1400" dirty="0" smtClean="0"/>
              <a:t> permite alterar o estilo de qualquer elemento quando o cursor estiver em cima do mesmo.</a:t>
            </a:r>
          </a:p>
          <a:p>
            <a:pPr lvl="1"/>
            <a:r>
              <a:rPr lang="pt-BR" sz="1400" dirty="0" smtClean="0"/>
              <a:t>Temos uma lista com todos os pseudo-classes no link: </a:t>
            </a:r>
            <a:r>
              <a:rPr lang="pt-BR" sz="1400" dirty="0" smtClean="0">
                <a:hlinkClick r:id="rId3"/>
              </a:rPr>
              <a:t>https://www.w3schools.com/css/css_pseudo_classes.asp</a:t>
            </a:r>
            <a:endParaRPr lang="pt-BR" sz="1400" dirty="0" smtClean="0"/>
          </a:p>
          <a:p>
            <a:pPr lvl="1"/>
            <a:endParaRPr lang="pt-BR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Pseudo elemento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Pseudo-elemtno</a:t>
            </a:r>
            <a:r>
              <a:rPr lang="pt-BR" sz="1800" dirty="0" smtClean="0"/>
              <a:t> no CSS são utilizadas para definir um estado de uma parte especifica de um elemento, como exemplo, a primeira letra de um texto, inserir imagens antes, depois ou em uma parte especifica do elemento.</a:t>
            </a:r>
          </a:p>
          <a:p>
            <a:pPr>
              <a:buNone/>
            </a:pPr>
            <a:r>
              <a:rPr lang="pt-BR" sz="1800" dirty="0" smtClean="0"/>
              <a:t>A sintaxe é da seguinte maneira:  </a:t>
            </a:r>
            <a:r>
              <a:rPr lang="pt-BR" sz="1800" dirty="0" smtClean="0">
                <a:solidFill>
                  <a:srgbClr val="FF0000"/>
                </a:solidFill>
              </a:rPr>
              <a:t>seletor::pseudo-elemento { ... }</a:t>
            </a:r>
            <a:endParaRPr lang="pt-BR" sz="1800" dirty="0" smtClean="0"/>
          </a:p>
          <a:p>
            <a:r>
              <a:rPr lang="pt-BR" sz="1800" dirty="0" smtClean="0"/>
              <a:t>Exemplos de Pseudo-elemento</a:t>
            </a:r>
          </a:p>
          <a:p>
            <a:pPr lvl="1"/>
            <a:r>
              <a:rPr lang="pt-BR" sz="1400" dirty="0" smtClean="0"/>
              <a:t>p::first-line -&gt; altera o estilo da primeira linha</a:t>
            </a:r>
          </a:p>
          <a:p>
            <a:pPr lvl="1"/>
            <a:r>
              <a:rPr lang="pt-BR" sz="1400" dirty="0" smtClean="0"/>
              <a:t>p:first-letter -&gt; altera o estilo da primeira letra</a:t>
            </a:r>
          </a:p>
          <a:p>
            <a:pPr lvl="1"/>
            <a:r>
              <a:rPr lang="pt-BR" sz="1400" dirty="0" smtClean="0"/>
              <a:t>div::</a:t>
            </a:r>
            <a:r>
              <a:rPr lang="pt-BR" sz="1400" dirty="0" err="1" smtClean="0"/>
              <a:t>before</a:t>
            </a:r>
            <a:r>
              <a:rPr lang="pt-BR" sz="1400" dirty="0" smtClean="0"/>
              <a:t> -&gt; altera o estilo antes do elemento</a:t>
            </a:r>
          </a:p>
          <a:p>
            <a:pPr lvl="1"/>
            <a:r>
              <a:rPr lang="pt-BR" sz="1400" dirty="0" smtClean="0"/>
              <a:t>div::</a:t>
            </a:r>
            <a:r>
              <a:rPr lang="pt-BR" sz="1400" dirty="0" err="1" smtClean="0"/>
              <a:t>after</a:t>
            </a:r>
            <a:r>
              <a:rPr lang="pt-BR" sz="1400" dirty="0" smtClean="0"/>
              <a:t> -&gt; altera o estilo depois do </a:t>
            </a:r>
            <a:r>
              <a:rPr lang="pt-BR" sz="1400" dirty="0" err="1" smtClean="0"/>
              <a:t>elementp</a:t>
            </a:r>
            <a:endParaRPr lang="pt-BR" sz="1400" dirty="0" smtClean="0"/>
          </a:p>
          <a:p>
            <a:pPr lvl="1"/>
            <a:r>
              <a:rPr lang="pt-BR" sz="1400" dirty="0" smtClean="0"/>
              <a:t>::</a:t>
            </a:r>
            <a:r>
              <a:rPr lang="pt-BR" sz="1400" dirty="0" err="1" smtClean="0"/>
              <a:t>selection</a:t>
            </a:r>
            <a:r>
              <a:rPr lang="pt-BR" sz="1400" dirty="0" smtClean="0"/>
              <a:t> -&gt; altera o estilo do elemento selecionado</a:t>
            </a:r>
            <a:endParaRPr lang="pt-BR" sz="1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Opacity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Opacity</a:t>
            </a:r>
            <a:r>
              <a:rPr lang="pt-BR" sz="1800" dirty="0" smtClean="0"/>
              <a:t> é a propriedade do CSS, que nos possibilita fazer os elementos com que os elementos tenham um percentual de opacidade (transparência).</a:t>
            </a:r>
          </a:p>
          <a:p>
            <a:pPr>
              <a:buNone/>
            </a:pPr>
            <a:r>
              <a:rPr lang="pt-BR" sz="1800" b="1" dirty="0" smtClean="0"/>
              <a:t>Exemplo: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571744"/>
            <a:ext cx="47529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Atributos Seletores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472518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Podemos fazer a estilização por meio de atributos específicos ou valores de atributos.</a:t>
            </a:r>
          </a:p>
          <a:p>
            <a:pPr>
              <a:buNone/>
            </a:pPr>
            <a:r>
              <a:rPr lang="pt-BR" sz="1800" dirty="0" smtClean="0"/>
              <a:t>O seletor [atributo] é usado para selecionar os elementos com atributo especifico.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Exemplos de seletores:</a:t>
            </a:r>
          </a:p>
          <a:p>
            <a:r>
              <a:rPr lang="pt-BR" sz="1800" dirty="0" smtClean="0"/>
              <a:t>a[</a:t>
            </a:r>
            <a:r>
              <a:rPr lang="pt-BR" sz="1800" dirty="0" err="1" smtClean="0"/>
              <a:t>target</a:t>
            </a:r>
            <a:r>
              <a:rPr lang="pt-BR" sz="1800" dirty="0" smtClean="0"/>
              <a:t>] -&gt; seleciona todos os links com </a:t>
            </a:r>
            <a:r>
              <a:rPr lang="pt-BR" sz="1800" dirty="0" err="1" smtClean="0"/>
              <a:t>target</a:t>
            </a:r>
            <a:endParaRPr lang="pt-BR" sz="1800" dirty="0" smtClean="0"/>
          </a:p>
          <a:p>
            <a:r>
              <a:rPr lang="pt-BR" sz="1800" dirty="0" smtClean="0"/>
              <a:t>a[</a:t>
            </a:r>
            <a:r>
              <a:rPr lang="pt-BR" sz="1800" dirty="0" err="1" smtClean="0"/>
              <a:t>target</a:t>
            </a:r>
            <a:r>
              <a:rPr lang="pt-BR" sz="1800" dirty="0" smtClean="0"/>
              <a:t>=“_</a:t>
            </a:r>
            <a:r>
              <a:rPr lang="pt-BR" sz="1800" dirty="0" err="1" smtClean="0"/>
              <a:t>blank</a:t>
            </a:r>
            <a:r>
              <a:rPr lang="pt-BR" sz="1800" dirty="0" smtClean="0"/>
              <a:t>”] -&gt; seleciona todos os links com </a:t>
            </a:r>
            <a:r>
              <a:rPr lang="pt-BR" sz="1800" dirty="0" err="1" smtClean="0"/>
              <a:t>target</a:t>
            </a:r>
            <a:r>
              <a:rPr lang="pt-BR" sz="1800" dirty="0" smtClean="0"/>
              <a:t> “_</a:t>
            </a:r>
            <a:r>
              <a:rPr lang="pt-BR" sz="1800" dirty="0" err="1" smtClean="0"/>
              <a:t>blank</a:t>
            </a:r>
            <a:r>
              <a:rPr lang="pt-BR" sz="1800" dirty="0" smtClean="0"/>
              <a:t>”</a:t>
            </a:r>
          </a:p>
          <a:p>
            <a:r>
              <a:rPr lang="pt-BR" sz="1800" dirty="0" smtClean="0"/>
              <a:t>[</a:t>
            </a:r>
            <a:r>
              <a:rPr lang="pt-BR" sz="1800" dirty="0" err="1" smtClean="0"/>
              <a:t>attribute</a:t>
            </a:r>
            <a:r>
              <a:rPr lang="pt-BR" sz="1800" dirty="0" smtClean="0"/>
              <a:t>=“</a:t>
            </a:r>
            <a:r>
              <a:rPr lang="pt-BR" sz="1800" dirty="0" err="1" smtClean="0"/>
              <a:t>value</a:t>
            </a:r>
            <a:r>
              <a:rPr lang="pt-BR" sz="1800" dirty="0" smtClean="0"/>
              <a:t>”] -&gt; seleciona o atributo que contém um valor especifico</a:t>
            </a:r>
          </a:p>
          <a:p>
            <a:r>
              <a:rPr lang="pt-BR" sz="1800" dirty="0" smtClean="0"/>
              <a:t>[</a:t>
            </a:r>
            <a:r>
              <a:rPr lang="pt-BR" sz="1800" dirty="0" err="1" smtClean="0"/>
              <a:t>attribute~</a:t>
            </a:r>
            <a:r>
              <a:rPr lang="pt-BR" sz="1800" dirty="0" smtClean="0"/>
              <a:t>=“</a:t>
            </a:r>
            <a:r>
              <a:rPr lang="pt-BR" sz="1800" dirty="0" err="1" smtClean="0"/>
              <a:t>value</a:t>
            </a:r>
            <a:r>
              <a:rPr lang="pt-BR" sz="1800" dirty="0" smtClean="0"/>
              <a:t>”] -&gt; seleciona os atributos que contém uma palavra especifica no meio do valor</a:t>
            </a:r>
          </a:p>
          <a:p>
            <a:r>
              <a:rPr lang="pt-BR" sz="1800" dirty="0" smtClean="0"/>
              <a:t>[</a:t>
            </a:r>
            <a:r>
              <a:rPr lang="pt-BR" sz="1800" dirty="0" err="1" smtClean="0"/>
              <a:t>attribute</a:t>
            </a:r>
            <a:r>
              <a:rPr lang="pt-BR" sz="1800" dirty="0" smtClean="0"/>
              <a:t>|=“</a:t>
            </a:r>
            <a:r>
              <a:rPr lang="pt-BR" sz="1800" dirty="0" err="1" smtClean="0"/>
              <a:t>value</a:t>
            </a:r>
            <a:r>
              <a:rPr lang="pt-BR" sz="1800" dirty="0" smtClean="0"/>
              <a:t>”] / [</a:t>
            </a:r>
            <a:r>
              <a:rPr lang="pt-BR" sz="1800" dirty="0" err="1" smtClean="0"/>
              <a:t>attribute^</a:t>
            </a:r>
            <a:r>
              <a:rPr lang="pt-BR" sz="1800" dirty="0" smtClean="0"/>
              <a:t>=“</a:t>
            </a:r>
            <a:r>
              <a:rPr lang="pt-BR" sz="1800" dirty="0" err="1" smtClean="0"/>
              <a:t>value</a:t>
            </a:r>
            <a:r>
              <a:rPr lang="pt-BR" sz="1800" dirty="0" smtClean="0"/>
              <a:t>”] -&gt; seleciona os atributos que começam com um valor especifico</a:t>
            </a:r>
          </a:p>
          <a:p>
            <a:r>
              <a:rPr lang="pt-BR" sz="1800" dirty="0" smtClean="0"/>
              <a:t>[</a:t>
            </a:r>
            <a:r>
              <a:rPr lang="pt-BR" sz="1800" dirty="0" err="1" smtClean="0"/>
              <a:t>attribute</a:t>
            </a:r>
            <a:r>
              <a:rPr lang="pt-BR" sz="1800" dirty="0" smtClean="0"/>
              <a:t>$=“</a:t>
            </a:r>
            <a:r>
              <a:rPr lang="pt-BR" sz="1800" dirty="0" err="1" smtClean="0"/>
              <a:t>value</a:t>
            </a:r>
            <a:r>
              <a:rPr lang="pt-BR" sz="1800" dirty="0" smtClean="0"/>
              <a:t>”] -&gt; seleciona os atributos que terminam com uma palavra especifica</a:t>
            </a:r>
          </a:p>
          <a:p>
            <a:r>
              <a:rPr lang="pt-BR" sz="1800" dirty="0" smtClean="0"/>
              <a:t>[</a:t>
            </a:r>
            <a:r>
              <a:rPr lang="pt-BR" sz="1800" dirty="0" err="1" smtClean="0"/>
              <a:t>attribute</a:t>
            </a:r>
            <a:r>
              <a:rPr lang="pt-BR" sz="1800" dirty="0" smtClean="0"/>
              <a:t>*=“</a:t>
            </a:r>
            <a:r>
              <a:rPr lang="pt-BR" sz="1800" dirty="0" err="1" smtClean="0"/>
              <a:t>value</a:t>
            </a:r>
            <a:r>
              <a:rPr lang="pt-BR" sz="1800" dirty="0" smtClean="0"/>
              <a:t>”] -&gt; seleciona os elementos que contém um valor especifico</a:t>
            </a:r>
          </a:p>
          <a:p>
            <a:endParaRPr lang="pt-BR" sz="1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Exercício 1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Criar um menu onde, quando a página é carregada ele fique em um bloco fixo na tela, quando o usuário rolar a página “e o elemento for sumir”, fixar ele no topo da página.</a:t>
            </a:r>
            <a:endParaRPr lang="pt-BR" sz="180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Exercício 2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Criar uma página com vários textos (que gere barra de rolagem), e colocar 2 imagens, 1 em cada lado da página, onde quando a página rolar as imagens se mantenham fixas na posição mencionada.</a:t>
            </a:r>
            <a:endParaRPr lang="pt-BR" sz="1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Position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A propriedade </a:t>
            </a:r>
            <a:r>
              <a:rPr lang="pt-BR" sz="1800" dirty="0" err="1" smtClean="0"/>
              <a:t>position</a:t>
            </a:r>
            <a:r>
              <a:rPr lang="pt-BR" sz="1800" dirty="0" smtClean="0"/>
              <a:t> especifica o tipo de posicionamento adotado para um elemento HTML.</a:t>
            </a:r>
          </a:p>
          <a:p>
            <a:pPr>
              <a:buNone/>
            </a:pPr>
            <a:r>
              <a:rPr lang="pt-BR" sz="1800" dirty="0" smtClean="0"/>
              <a:t>Temos cinco tipos de </a:t>
            </a:r>
            <a:r>
              <a:rPr lang="pt-BR" sz="1800" dirty="0" err="1" smtClean="0"/>
              <a:t>position</a:t>
            </a:r>
            <a:r>
              <a:rPr lang="pt-BR" sz="1800" dirty="0" smtClean="0"/>
              <a:t>, elas são:</a:t>
            </a:r>
          </a:p>
          <a:p>
            <a:r>
              <a:rPr lang="pt-BR" sz="1800" b="1" dirty="0" err="1" smtClean="0"/>
              <a:t>static</a:t>
            </a:r>
            <a:r>
              <a:rPr lang="pt-BR" sz="1800" b="1" dirty="0" smtClean="0"/>
              <a:t>: </a:t>
            </a:r>
            <a:r>
              <a:rPr lang="pt-BR" sz="1800" dirty="0" smtClean="0"/>
              <a:t>posicionamento padrão do elemento, posicionado de acordo com o fluxo padrão da página, não sendo afetado pelas propriedades top, </a:t>
            </a:r>
            <a:r>
              <a:rPr lang="pt-BR" sz="1800" dirty="0" err="1" smtClean="0"/>
              <a:t>left</a:t>
            </a:r>
            <a:r>
              <a:rPr lang="pt-BR" sz="1800" dirty="0" smtClean="0"/>
              <a:t>, </a:t>
            </a:r>
            <a:r>
              <a:rPr lang="pt-BR" sz="1800" dirty="0" err="1" smtClean="0"/>
              <a:t>right</a:t>
            </a:r>
            <a:r>
              <a:rPr lang="pt-BR" sz="1800" dirty="0" smtClean="0"/>
              <a:t>, </a:t>
            </a:r>
            <a:r>
              <a:rPr lang="pt-BR" sz="1800" dirty="0" err="1" smtClean="0"/>
              <a:t>bottom</a:t>
            </a:r>
            <a:r>
              <a:rPr lang="pt-BR" sz="1800" dirty="0" smtClean="0"/>
              <a:t>.</a:t>
            </a:r>
            <a:endParaRPr lang="pt-BR" sz="1800" dirty="0" smtClean="0">
              <a:solidFill>
                <a:srgbClr val="FF0000"/>
              </a:solidFill>
            </a:endParaRPr>
          </a:p>
          <a:p>
            <a:r>
              <a:rPr lang="pt-BR" sz="1800" b="1" dirty="0" err="1" smtClean="0"/>
              <a:t>relative</a:t>
            </a:r>
            <a:r>
              <a:rPr lang="pt-BR" sz="1800" b="1" dirty="0" smtClean="0"/>
              <a:t>: </a:t>
            </a:r>
            <a:r>
              <a:rPr lang="pt-BR" sz="1800" dirty="0" smtClean="0"/>
              <a:t>posicionamento com base em sua posição normal, é afetado da sua posição padrão quando aplicado as propriedades top, </a:t>
            </a:r>
            <a:r>
              <a:rPr lang="pt-BR" sz="1800" dirty="0" err="1" smtClean="0"/>
              <a:t>left</a:t>
            </a:r>
            <a:r>
              <a:rPr lang="pt-BR" sz="1800" dirty="0" smtClean="0"/>
              <a:t>, </a:t>
            </a:r>
            <a:r>
              <a:rPr lang="pt-BR" sz="1800" dirty="0" err="1" smtClean="0"/>
              <a:t>right</a:t>
            </a:r>
            <a:r>
              <a:rPr lang="pt-BR" sz="1800" dirty="0" smtClean="0"/>
              <a:t>, </a:t>
            </a:r>
            <a:r>
              <a:rPr lang="pt-BR" sz="1800" dirty="0" err="1" smtClean="0"/>
              <a:t>bottom</a:t>
            </a:r>
            <a:r>
              <a:rPr lang="pt-BR" sz="1800" dirty="0" smtClean="0"/>
              <a:t>.</a:t>
            </a:r>
          </a:p>
          <a:p>
            <a:r>
              <a:rPr lang="pt-BR" sz="1800" b="1" dirty="0" err="1" smtClean="0"/>
              <a:t>fixed</a:t>
            </a:r>
            <a:r>
              <a:rPr lang="pt-BR" sz="1800" b="1" dirty="0" smtClean="0"/>
              <a:t>: </a:t>
            </a:r>
            <a:r>
              <a:rPr lang="pt-BR" sz="1800" dirty="0" smtClean="0"/>
              <a:t>posicionamento com base na janela, permanecendo sempre no mesmo local mesmo quando a página é rolada, as propriedades top, </a:t>
            </a:r>
            <a:r>
              <a:rPr lang="pt-BR" sz="1800" dirty="0" err="1" smtClean="0"/>
              <a:t>left</a:t>
            </a:r>
            <a:r>
              <a:rPr lang="pt-BR" sz="1800" dirty="0" smtClean="0"/>
              <a:t>, </a:t>
            </a:r>
            <a:r>
              <a:rPr lang="pt-BR" sz="1800" dirty="0" err="1" smtClean="0"/>
              <a:t>right</a:t>
            </a:r>
            <a:r>
              <a:rPr lang="pt-BR" sz="1800" dirty="0" smtClean="0"/>
              <a:t>, </a:t>
            </a:r>
            <a:r>
              <a:rPr lang="pt-BR" sz="1800" dirty="0" err="1" smtClean="0"/>
              <a:t>bottom</a:t>
            </a:r>
            <a:r>
              <a:rPr lang="pt-BR" sz="1800" dirty="0" smtClean="0"/>
              <a:t> são utilizadas para posicionar o elemento.</a:t>
            </a:r>
          </a:p>
          <a:p>
            <a:r>
              <a:rPr lang="pt-BR" sz="1800" b="1" dirty="0" err="1" smtClean="0"/>
              <a:t>absolute</a:t>
            </a:r>
            <a:r>
              <a:rPr lang="pt-BR" sz="1800" b="1" dirty="0" smtClean="0"/>
              <a:t>: </a:t>
            </a:r>
            <a:r>
              <a:rPr lang="pt-BR" sz="1800" dirty="0" smtClean="0"/>
              <a:t>posicionamento em relação ao elemento antecessor, caso não houver elemento anterior ele se posiciona com base na janela.</a:t>
            </a:r>
          </a:p>
          <a:p>
            <a:r>
              <a:rPr lang="pt-BR" sz="1800" b="1" dirty="0" err="1" smtClean="0"/>
              <a:t>sticky</a:t>
            </a:r>
            <a:r>
              <a:rPr lang="pt-BR" sz="1800" b="1" dirty="0" smtClean="0"/>
              <a:t>: </a:t>
            </a:r>
            <a:r>
              <a:rPr lang="pt-BR" sz="1800" dirty="0" smtClean="0"/>
              <a:t>posicionamento baseado no posicionamento do </a:t>
            </a:r>
            <a:r>
              <a:rPr lang="pt-BR" sz="1800" dirty="0" err="1" smtClean="0"/>
              <a:t>scroll</a:t>
            </a:r>
            <a:r>
              <a:rPr lang="pt-BR" sz="1800" dirty="0" smtClean="0"/>
              <a:t> do usuário, ficando com posicionamento entre </a:t>
            </a:r>
            <a:r>
              <a:rPr lang="pt-BR" sz="1800" b="1" dirty="0" err="1" smtClean="0"/>
              <a:t>relative</a:t>
            </a:r>
            <a:r>
              <a:rPr lang="pt-BR" sz="1800" dirty="0" smtClean="0"/>
              <a:t> e </a:t>
            </a:r>
            <a:r>
              <a:rPr lang="pt-BR" sz="1800" b="1" dirty="0" err="1" smtClean="0"/>
              <a:t>fixed</a:t>
            </a:r>
            <a:r>
              <a:rPr lang="pt-BR" sz="1800" dirty="0" smtClean="0"/>
              <a:t>, enquanto o elemento não some da tela ele fica como </a:t>
            </a:r>
            <a:r>
              <a:rPr lang="pt-BR" sz="1800" b="1" dirty="0" err="1" smtClean="0"/>
              <a:t>relative</a:t>
            </a:r>
            <a:r>
              <a:rPr lang="pt-BR" sz="1800" dirty="0" smtClean="0"/>
              <a:t>, quando o </a:t>
            </a:r>
            <a:r>
              <a:rPr lang="pt-BR" sz="1800" dirty="0" err="1" smtClean="0"/>
              <a:t>scroll</a:t>
            </a:r>
            <a:r>
              <a:rPr lang="pt-BR" sz="1800" dirty="0" smtClean="0"/>
              <a:t> rola como se fizesse ele sumir da página, ele assume a posição </a:t>
            </a:r>
            <a:r>
              <a:rPr lang="pt-BR" sz="1800" b="1" dirty="0" err="1" smtClean="0"/>
              <a:t>fixed</a:t>
            </a:r>
            <a:r>
              <a:rPr lang="pt-BR" sz="1800" dirty="0" smtClean="0"/>
              <a:t> e fica grudado no topo da página. Podemos posicionar usando top, </a:t>
            </a:r>
            <a:r>
              <a:rPr lang="pt-BR" sz="1800" dirty="0" err="1" smtClean="0"/>
              <a:t>left</a:t>
            </a:r>
            <a:r>
              <a:rPr lang="pt-BR" sz="1800" dirty="0" smtClean="0"/>
              <a:t>, </a:t>
            </a:r>
            <a:r>
              <a:rPr lang="pt-BR" sz="1800" dirty="0" err="1" smtClean="0"/>
              <a:t>right</a:t>
            </a:r>
            <a:r>
              <a:rPr lang="pt-BR" sz="1800" dirty="0" smtClean="0"/>
              <a:t>, </a:t>
            </a:r>
            <a:r>
              <a:rPr lang="pt-BR" sz="1800" dirty="0" err="1" smtClean="0"/>
              <a:t>bottom</a:t>
            </a:r>
            <a:r>
              <a:rPr lang="pt-BR" sz="1800" dirty="0" smtClean="0"/>
              <a:t>. </a:t>
            </a:r>
            <a:r>
              <a:rPr lang="pt-BR" sz="1800" b="1" dirty="0" err="1" smtClean="0"/>
              <a:t>Obs</a:t>
            </a:r>
            <a:r>
              <a:rPr lang="pt-BR" sz="1800" dirty="0" smtClean="0"/>
              <a:t>: Não funciona no IE e </a:t>
            </a:r>
            <a:r>
              <a:rPr lang="pt-BR" sz="1800" dirty="0" err="1" smtClean="0"/>
              <a:t>Edge</a:t>
            </a:r>
            <a:r>
              <a:rPr lang="pt-BR" sz="1800" dirty="0" smtClean="0"/>
              <a:t> 15.</a:t>
            </a:r>
            <a:endParaRPr lang="pt-B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Position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r>
              <a:rPr lang="pt-BR" sz="1800" b="1" dirty="0" smtClean="0"/>
              <a:t>Elementos </a:t>
            </a:r>
            <a:r>
              <a:rPr lang="pt-BR" sz="1800" b="1" dirty="0" err="1" smtClean="0"/>
              <a:t>soprepostos</a:t>
            </a:r>
            <a:r>
              <a:rPr lang="pt-BR" sz="1800" b="1" dirty="0" smtClean="0"/>
              <a:t>: </a:t>
            </a:r>
            <a:r>
              <a:rPr lang="pt-BR" sz="1800" dirty="0" smtClean="0"/>
              <a:t>os elementos podem sobrepor outros elementos, com a propriedade </a:t>
            </a:r>
            <a:r>
              <a:rPr lang="pt-BR" sz="1800" b="1" dirty="0" err="1" smtClean="0"/>
              <a:t>z-index</a:t>
            </a:r>
            <a:r>
              <a:rPr lang="pt-BR" sz="1800" dirty="0" smtClean="0"/>
              <a:t> conseguimos especificar a ordem de pilha de um elemento (qual deve estar na frente e qual deveria estar).</a:t>
            </a:r>
          </a:p>
          <a:p>
            <a:r>
              <a:rPr lang="pt-BR" sz="1800" b="1" dirty="0" smtClean="0"/>
              <a:t>Posicionamento de texto em imagem:</a:t>
            </a:r>
            <a:r>
              <a:rPr lang="pt-BR" sz="1800" dirty="0" smtClean="0"/>
              <a:t> podemos posicionar o texto dentro da imagem com os seguintes valores:</a:t>
            </a:r>
          </a:p>
          <a:p>
            <a:pPr lvl="1"/>
            <a:r>
              <a:rPr lang="pt-BR" sz="1400" dirty="0" smtClean="0"/>
              <a:t>top </a:t>
            </a:r>
            <a:r>
              <a:rPr lang="pt-BR" sz="1400" dirty="0" err="1" smtClean="0"/>
              <a:t>left</a:t>
            </a:r>
            <a:endParaRPr lang="pt-BR" sz="1400" dirty="0" smtClean="0"/>
          </a:p>
          <a:p>
            <a:pPr lvl="1"/>
            <a:r>
              <a:rPr lang="pt-BR" sz="1400" dirty="0" smtClean="0"/>
              <a:t>top </a:t>
            </a:r>
            <a:r>
              <a:rPr lang="pt-BR" sz="1400" dirty="0" err="1" smtClean="0"/>
              <a:t>right</a:t>
            </a:r>
            <a:endParaRPr lang="pt-BR" sz="1400" dirty="0" smtClean="0"/>
          </a:p>
          <a:p>
            <a:pPr lvl="1"/>
            <a:r>
              <a:rPr lang="pt-BR" sz="1400" dirty="0" err="1" smtClean="0"/>
              <a:t>centered</a:t>
            </a:r>
            <a:endParaRPr lang="pt-BR" sz="1400" dirty="0" smtClean="0"/>
          </a:p>
          <a:p>
            <a:pPr lvl="1"/>
            <a:r>
              <a:rPr lang="pt-BR" sz="1400" dirty="0" err="1" smtClean="0"/>
              <a:t>bottom</a:t>
            </a:r>
            <a:r>
              <a:rPr lang="pt-BR" sz="1400" dirty="0" smtClean="0"/>
              <a:t> </a:t>
            </a:r>
            <a:r>
              <a:rPr lang="pt-BR" sz="1400" dirty="0" err="1" smtClean="0"/>
              <a:t>left</a:t>
            </a:r>
            <a:endParaRPr lang="pt-BR" sz="1400" dirty="0" smtClean="0"/>
          </a:p>
          <a:p>
            <a:pPr lvl="1"/>
            <a:r>
              <a:rPr lang="pt-BR" sz="1400" dirty="0" err="1" smtClean="0"/>
              <a:t>bottom</a:t>
            </a:r>
            <a:r>
              <a:rPr lang="pt-BR" sz="1400" dirty="0" smtClean="0"/>
              <a:t> </a:t>
            </a:r>
            <a:r>
              <a:rPr lang="pt-BR" sz="1400" dirty="0" err="1" smtClean="0"/>
              <a:t>right</a:t>
            </a:r>
            <a:endParaRPr lang="pt-B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347" y="4572008"/>
            <a:ext cx="24669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3214686"/>
            <a:ext cx="24193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4929198"/>
            <a:ext cx="2667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2857496"/>
            <a:ext cx="2647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714884"/>
            <a:ext cx="34956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68" y="5476875"/>
            <a:ext cx="1924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Position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r>
              <a:rPr lang="pt-BR" sz="1800" b="1" dirty="0" smtClean="0"/>
              <a:t>Exemplos:</a:t>
            </a:r>
            <a:endParaRPr lang="pt-B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214554"/>
            <a:ext cx="24669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285992"/>
            <a:ext cx="24193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4357694"/>
            <a:ext cx="2667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2214554"/>
            <a:ext cx="2647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4357694"/>
            <a:ext cx="34956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6578" y="4429132"/>
            <a:ext cx="1924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Overflow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A propriedade overflow controla o conteúdo quando ele é muito maior que a área que vai ser inserido.</a:t>
            </a:r>
          </a:p>
          <a:p>
            <a:pPr>
              <a:buNone/>
            </a:pPr>
            <a:r>
              <a:rPr lang="pt-BR" sz="1800" dirty="0" smtClean="0"/>
              <a:t>A propriedade overflow possui os seguintes valores:</a:t>
            </a:r>
          </a:p>
          <a:p>
            <a:r>
              <a:rPr lang="pt-BR" sz="1800" b="1" dirty="0" err="1" smtClean="0"/>
              <a:t>visible</a:t>
            </a:r>
            <a:r>
              <a:rPr lang="pt-BR" sz="1800" dirty="0" smtClean="0"/>
              <a:t>: padrão, o estouro não é cortado, o conteúdo é exibido fora do elemento.</a:t>
            </a:r>
          </a:p>
          <a:p>
            <a:r>
              <a:rPr lang="pt-BR" sz="1800" b="1" dirty="0" err="1" smtClean="0"/>
              <a:t>hidden</a:t>
            </a:r>
            <a:r>
              <a:rPr lang="pt-BR" sz="1800" b="1" dirty="0" smtClean="0"/>
              <a:t>:</a:t>
            </a:r>
            <a:r>
              <a:rPr lang="pt-BR" sz="1800" dirty="0" smtClean="0"/>
              <a:t> o estouro é cortado, e o conteúdo fica invisível.</a:t>
            </a:r>
          </a:p>
          <a:p>
            <a:r>
              <a:rPr lang="pt-BR" sz="1800" b="1" dirty="0" err="1" smtClean="0"/>
              <a:t>scroll</a:t>
            </a:r>
            <a:r>
              <a:rPr lang="pt-BR" sz="1800" b="1" dirty="0" smtClean="0"/>
              <a:t>:</a:t>
            </a:r>
            <a:r>
              <a:rPr lang="pt-BR" sz="1800" dirty="0" smtClean="0"/>
              <a:t> o elemento é recortado e uma barra de rolagem é adicionada para ver o restante do conteúdo.</a:t>
            </a:r>
          </a:p>
          <a:p>
            <a:r>
              <a:rPr lang="pt-BR" sz="1800" b="1" dirty="0" smtClean="0"/>
              <a:t>auto:</a:t>
            </a:r>
            <a:r>
              <a:rPr lang="pt-BR" sz="1800" dirty="0" smtClean="0"/>
              <a:t> semelhante ao </a:t>
            </a:r>
            <a:r>
              <a:rPr lang="pt-BR" sz="1800" dirty="0" err="1" smtClean="0"/>
              <a:t>scroll</a:t>
            </a:r>
            <a:r>
              <a:rPr lang="pt-BR" sz="1800" dirty="0" smtClean="0"/>
              <a:t>, mas adiciona barra de rolagem somente quando necessário.</a:t>
            </a:r>
          </a:p>
          <a:p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Temos também como especificar o overflow especifico, para o </a:t>
            </a:r>
            <a:r>
              <a:rPr lang="pt-BR" sz="1800" dirty="0" err="1" smtClean="0"/>
              <a:t>width</a:t>
            </a:r>
            <a:r>
              <a:rPr lang="pt-BR" sz="1800" dirty="0" smtClean="0"/>
              <a:t> e </a:t>
            </a:r>
            <a:r>
              <a:rPr lang="pt-BR" sz="1800" dirty="0" err="1" smtClean="0"/>
              <a:t>height</a:t>
            </a:r>
            <a:r>
              <a:rPr lang="pt-BR" sz="1800" dirty="0" smtClean="0"/>
              <a:t>:</a:t>
            </a:r>
          </a:p>
          <a:p>
            <a:r>
              <a:rPr lang="pt-BR" sz="1800" dirty="0" smtClean="0"/>
              <a:t>overflow-x</a:t>
            </a:r>
          </a:p>
          <a:p>
            <a:r>
              <a:rPr lang="pt-BR" sz="1800" dirty="0" smtClean="0"/>
              <a:t>overflow-y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Float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Float</a:t>
            </a:r>
            <a:r>
              <a:rPr lang="pt-BR" sz="1800" dirty="0" smtClean="0"/>
              <a:t> é a propriedade do CSS, que nos possibilita fazer os elementos flutuarem, ou seja possibilitar que outro elemento entre do lado dele quando for um elemento de bloco.</a:t>
            </a:r>
          </a:p>
          <a:p>
            <a:pPr>
              <a:buNone/>
            </a:pPr>
            <a:r>
              <a:rPr lang="pt-BR" sz="1800" dirty="0" smtClean="0"/>
              <a:t>Podemos utilizá-las com os seguintes valores:</a:t>
            </a:r>
          </a:p>
          <a:p>
            <a:r>
              <a:rPr lang="pt-BR" sz="1800" dirty="0" err="1" smtClean="0"/>
              <a:t>left</a:t>
            </a:r>
            <a:r>
              <a:rPr lang="pt-BR" sz="1800" dirty="0" smtClean="0"/>
              <a:t> - O elemento flutua à esquerda</a:t>
            </a:r>
          </a:p>
          <a:p>
            <a:r>
              <a:rPr lang="pt-BR" sz="1800" dirty="0" err="1" smtClean="0"/>
              <a:t>right</a:t>
            </a:r>
            <a:r>
              <a:rPr lang="pt-BR" sz="1800" dirty="0" smtClean="0"/>
              <a:t>- O elemento flutua à direita</a:t>
            </a:r>
          </a:p>
          <a:p>
            <a:r>
              <a:rPr lang="pt-BR" sz="1800" dirty="0" err="1" smtClean="0"/>
              <a:t>none</a:t>
            </a:r>
            <a:r>
              <a:rPr lang="pt-BR" sz="1800" dirty="0" smtClean="0"/>
              <a:t> - O elemento não flutua, este é o padrão</a:t>
            </a:r>
          </a:p>
          <a:p>
            <a:r>
              <a:rPr lang="pt-BR" sz="1800" dirty="0" err="1" smtClean="0"/>
              <a:t>inherit</a:t>
            </a:r>
            <a:r>
              <a:rPr lang="pt-BR" sz="1800" dirty="0" smtClean="0"/>
              <a:t> - O elemento herda o valor </a:t>
            </a:r>
            <a:r>
              <a:rPr lang="pt-BR" sz="1800" dirty="0" err="1" smtClean="0"/>
              <a:t>float</a:t>
            </a:r>
            <a:r>
              <a:rPr lang="pt-BR" sz="1800" dirty="0" smtClean="0"/>
              <a:t> de seu pai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Inline</a:t>
            </a:r>
            <a:r>
              <a:rPr lang="pt-BR" dirty="0" smtClean="0">
                <a:latin typeface="Agency FB" pitchFamily="34" charset="0"/>
              </a:rPr>
              <a:t> / </a:t>
            </a:r>
            <a:r>
              <a:rPr lang="pt-BR" dirty="0" err="1" smtClean="0">
                <a:latin typeface="Agency FB" pitchFamily="34" charset="0"/>
              </a:rPr>
              <a:t>Block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As valores </a:t>
            </a:r>
            <a:r>
              <a:rPr lang="pt-BR" sz="1800" b="1" dirty="0" err="1" smtClean="0"/>
              <a:t>inline</a:t>
            </a:r>
            <a:r>
              <a:rPr lang="pt-BR" sz="1800" b="1" dirty="0" smtClean="0"/>
              <a:t> </a:t>
            </a:r>
            <a:r>
              <a:rPr lang="pt-BR" sz="1800" dirty="0" smtClean="0"/>
              <a:t>e </a:t>
            </a:r>
            <a:r>
              <a:rPr lang="pt-BR" sz="1800" b="1" dirty="0" err="1" smtClean="0"/>
              <a:t>block</a:t>
            </a:r>
            <a:r>
              <a:rPr lang="pt-BR" sz="1800" b="1" dirty="0" smtClean="0"/>
              <a:t> </a:t>
            </a:r>
            <a:r>
              <a:rPr lang="pt-BR" sz="1800" dirty="0" smtClean="0"/>
              <a:t>ficam dentro da propriedade </a:t>
            </a:r>
            <a:r>
              <a:rPr lang="pt-BR" sz="1800" b="1" dirty="0" smtClean="0"/>
              <a:t>display</a:t>
            </a:r>
            <a:r>
              <a:rPr lang="pt-BR" sz="1800" dirty="0" smtClean="0"/>
              <a:t>, definem se o elemento será um elemento de linha (que divide espaço horizontalmente com outro elemento) ou um elemento de bloco (que não divide espaço horizontalmente com outro elemento). Temos também o </a:t>
            </a:r>
            <a:r>
              <a:rPr lang="pt-BR" sz="1800" b="1" dirty="0" err="1" smtClean="0"/>
              <a:t>inline-block</a:t>
            </a:r>
            <a:r>
              <a:rPr lang="pt-BR" sz="1800" b="1" dirty="0" smtClean="0"/>
              <a:t> </a:t>
            </a:r>
            <a:r>
              <a:rPr lang="pt-BR" sz="1800" dirty="0" smtClean="0"/>
              <a:t>que tenta reunir as duas funcionalidades.</a:t>
            </a:r>
          </a:p>
          <a:p>
            <a:pPr>
              <a:buNone/>
            </a:pPr>
            <a:r>
              <a:rPr lang="pt-BR" sz="1800" dirty="0" smtClean="0"/>
              <a:t>As particularidades desses valores são:</a:t>
            </a:r>
          </a:p>
          <a:p>
            <a:r>
              <a:rPr lang="pt-BR" sz="1800" b="1" dirty="0" err="1" smtClean="0"/>
              <a:t>inline</a:t>
            </a:r>
            <a:r>
              <a:rPr lang="pt-BR" sz="1800" b="1" dirty="0" smtClean="0"/>
              <a:t>: </a:t>
            </a:r>
            <a:r>
              <a:rPr lang="pt-BR" sz="1800" dirty="0" smtClean="0"/>
              <a:t>permite com que o elemento divida espaço com outro horizontalmente, não respeita as margens e </a:t>
            </a:r>
            <a:r>
              <a:rPr lang="pt-BR" sz="1800" dirty="0" err="1" smtClean="0"/>
              <a:t>paddings</a:t>
            </a:r>
            <a:r>
              <a:rPr lang="pt-BR" sz="1800" dirty="0" smtClean="0"/>
              <a:t> determinados.</a:t>
            </a:r>
          </a:p>
          <a:p>
            <a:r>
              <a:rPr lang="pt-BR" sz="1800" b="1" dirty="0" err="1" smtClean="0"/>
              <a:t>block</a:t>
            </a:r>
            <a:r>
              <a:rPr lang="pt-BR" sz="1800" b="1" dirty="0" smtClean="0"/>
              <a:t>: </a:t>
            </a:r>
            <a:r>
              <a:rPr lang="pt-BR" sz="1800" dirty="0" smtClean="0"/>
              <a:t>faz com que o elemento seja único horizontalmente, não dividindo espaço com outros.</a:t>
            </a:r>
          </a:p>
          <a:p>
            <a:r>
              <a:rPr lang="pt-BR" sz="1800" b="1" dirty="0" err="1" smtClean="0"/>
              <a:t>inline-block</a:t>
            </a:r>
            <a:r>
              <a:rPr lang="pt-BR" sz="1800" b="1" dirty="0" smtClean="0"/>
              <a:t>: </a:t>
            </a:r>
            <a:r>
              <a:rPr lang="pt-BR" sz="1800" dirty="0" smtClean="0"/>
              <a:t>permite com que o elemento divida espaço com outro horizontalmente, respeita as margens e </a:t>
            </a:r>
            <a:r>
              <a:rPr lang="pt-BR" sz="1800" dirty="0" err="1" smtClean="0"/>
              <a:t>paddings</a:t>
            </a:r>
            <a:r>
              <a:rPr lang="pt-BR" sz="1800" dirty="0" smtClean="0"/>
              <a:t> determinados.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Inline</a:t>
            </a:r>
            <a:r>
              <a:rPr lang="pt-BR" dirty="0" smtClean="0">
                <a:latin typeface="Agency FB" pitchFamily="34" charset="0"/>
              </a:rPr>
              <a:t> / </a:t>
            </a:r>
            <a:r>
              <a:rPr lang="pt-BR" dirty="0" err="1" smtClean="0">
                <a:latin typeface="Agency FB" pitchFamily="34" charset="0"/>
              </a:rPr>
              <a:t>Block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b="1" dirty="0" smtClean="0"/>
              <a:t>Exemplo: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627309"/>
            <a:ext cx="3857652" cy="323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28802"/>
            <a:ext cx="3629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3429000"/>
            <a:ext cx="25241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5000636"/>
            <a:ext cx="22479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 l="1245"/>
          <a:stretch>
            <a:fillRect/>
          </a:stretch>
        </p:blipFill>
        <p:spPr bwMode="auto">
          <a:xfrm>
            <a:off x="3786182" y="1500174"/>
            <a:ext cx="528638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Alinhamento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Para fazer alinhamento em CSS utilizamos a propriedade </a:t>
            </a:r>
            <a:r>
              <a:rPr lang="pt-BR" sz="1800" b="1" dirty="0" err="1" smtClean="0"/>
              <a:t>margin</a:t>
            </a:r>
            <a:r>
              <a:rPr lang="pt-BR" sz="1800" dirty="0" smtClean="0"/>
              <a:t> (para elementos) e a propriedade </a:t>
            </a:r>
            <a:r>
              <a:rPr lang="pt-BR" sz="1800" b="1" dirty="0" err="1" smtClean="0"/>
              <a:t>align</a:t>
            </a:r>
            <a:r>
              <a:rPr lang="pt-BR" sz="1800" dirty="0" smtClean="0"/>
              <a:t> (para textos), podemos combinar a propriedade de </a:t>
            </a:r>
            <a:r>
              <a:rPr lang="pt-BR" sz="1800" b="1" dirty="0" err="1" smtClean="0"/>
              <a:t>position</a:t>
            </a:r>
            <a:r>
              <a:rPr lang="pt-BR" sz="1800" dirty="0" smtClean="0"/>
              <a:t> para mudar o tipo do posicionamento do elemento, e assim fazer alinhamento do mesmo.</a:t>
            </a:r>
          </a:p>
          <a:p>
            <a:pPr>
              <a:buNone/>
            </a:pPr>
            <a:r>
              <a:rPr lang="pt-BR" sz="1800" b="1" dirty="0" smtClean="0"/>
              <a:t>Exemplo:</a:t>
            </a:r>
          </a:p>
          <a:p>
            <a:pPr>
              <a:buNone/>
            </a:pPr>
            <a:endParaRPr lang="pt-BR" sz="18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643314"/>
            <a:ext cx="22574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3571876"/>
            <a:ext cx="2295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571876"/>
            <a:ext cx="1914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1192</Words>
  <Application>Microsoft Office PowerPoint</Application>
  <PresentationFormat>Apresentação na tela (4:3)</PresentationFormat>
  <Paragraphs>114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Front-end</vt:lpstr>
      <vt:lpstr>Position</vt:lpstr>
      <vt:lpstr>Position</vt:lpstr>
      <vt:lpstr>Position</vt:lpstr>
      <vt:lpstr>Overflow</vt:lpstr>
      <vt:lpstr>Float</vt:lpstr>
      <vt:lpstr>Inline / Block</vt:lpstr>
      <vt:lpstr>Inline / Block</vt:lpstr>
      <vt:lpstr>Alinhamento</vt:lpstr>
      <vt:lpstr>Pseudo classe</vt:lpstr>
      <vt:lpstr>Pseudo elemento</vt:lpstr>
      <vt:lpstr>Opacity</vt:lpstr>
      <vt:lpstr>Atributos Seletores</vt:lpstr>
      <vt:lpstr>Exercício 1</vt:lpstr>
      <vt:lpstr>Exercício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Karol</dc:creator>
  <cp:lastModifiedBy>Karol</cp:lastModifiedBy>
  <cp:revision>89</cp:revision>
  <dcterms:created xsi:type="dcterms:W3CDTF">2019-03-16T12:13:30Z</dcterms:created>
  <dcterms:modified xsi:type="dcterms:W3CDTF">2019-05-04T13:55:54Z</dcterms:modified>
</cp:coreProperties>
</file>