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0"/>
  </p:notesMasterIdLst>
  <p:sldIdLst>
    <p:sldId id="256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29" r:id="rId11"/>
    <p:sldId id="330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31" r:id="rId21"/>
    <p:sldId id="332" r:id="rId22"/>
    <p:sldId id="326" r:id="rId23"/>
    <p:sldId id="327" r:id="rId24"/>
    <p:sldId id="328" r:id="rId25"/>
    <p:sldId id="333" r:id="rId26"/>
    <p:sldId id="334" r:id="rId27"/>
    <p:sldId id="336" r:id="rId28"/>
    <p:sldId id="335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A5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12" autoAdjust="0"/>
    <p:restoredTop sz="94660"/>
  </p:normalViewPr>
  <p:slideViewPr>
    <p:cSldViewPr>
      <p:cViewPr>
        <p:scale>
          <a:sx n="70" d="100"/>
          <a:sy n="70" d="100"/>
        </p:scale>
        <p:origin x="-1332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8E79E-8DCE-4107-B7E6-19E0347B450B}" type="datetimeFigureOut">
              <a:rPr lang="pt-BR" smtClean="0"/>
              <a:pPr/>
              <a:t>04/05/2019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D3EB7-81A5-4628-9ADA-F0BED6F638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default.asp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operators.asp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comments.asp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functions.asp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objects.asp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events.asp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strings.asp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w3schools.com/js/js_string_methods.asp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number_methods.asp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array_methods.asp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dates.asp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date_methods.asp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date_methods.asp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booleans.asp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if_else.asp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w3schools.com/js/js_switch.asp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loop_for.asp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w3schools.com/js/js_switch.asp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loop_for.asp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w3schools.com/js/js_switch.asp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output.asp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reserved.asp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syntax.asp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float.asp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operators.asp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operators.asp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operators.asp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hlinkClick r:id="rId3"/>
              </a:rPr>
              <a:t>https://www.w3schools.com/js/default.asp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hlinkClick r:id="rId3"/>
              </a:rPr>
              <a:t>https://www.w3schools.com/js/js_operators.asp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hlinkClick r:id="rId3"/>
              </a:rPr>
              <a:t>https://www.w3schools.com/js/js_comments.asp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hlinkClick r:id="rId3"/>
              </a:rPr>
              <a:t>https://www.w3schools.com/js/js_functions.asp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hlinkClick r:id="rId3"/>
              </a:rPr>
              <a:t>https://www.w3schools.com/js/js_objects.asp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hlinkClick r:id="rId3"/>
              </a:rPr>
              <a:t>https://www.w3schools.com/js/js_events.asp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hlinkClick r:id="rId3"/>
              </a:rPr>
              <a:t>https://www.w3schools.com/js/js_strings.asp</a:t>
            </a:r>
            <a:endParaRPr lang="pt-BR" dirty="0" smtClean="0"/>
          </a:p>
          <a:p>
            <a:r>
              <a:rPr lang="pt-BR" dirty="0" smtClean="0">
                <a:hlinkClick r:id="rId4"/>
              </a:rPr>
              <a:t>https://www.w3schools.com/js/js_string_methods.asp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hlinkClick r:id="rId3"/>
              </a:rPr>
              <a:t>https://www.w3schools.com/js/js_number_methods.asp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hlinkClick r:id="rId3"/>
              </a:rPr>
              <a:t>https://www.w3schools.com/js/js_array_methods.asp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hlinkClick r:id="rId3"/>
              </a:rPr>
              <a:t>https://www.w3schools.com/js/js_dates.asp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hlinkClick r:id="rId3"/>
              </a:rPr>
              <a:t>https://www.w3schools.com/js/js_date_methods.asp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mtClean="0">
                <a:hlinkClick r:id="rId3"/>
              </a:rPr>
              <a:t>https://www.w3schools.com/js/js_date_methods.asp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hlinkClick r:id="rId3"/>
              </a:rPr>
              <a:t>https://www.w3schools.com/js/js_booleans.asp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hlinkClick r:id="rId3"/>
              </a:rPr>
              <a:t>https://www.w3schools.com/js/js_if_else.asp</a:t>
            </a:r>
            <a:endParaRPr lang="pt-BR" dirty="0" smtClean="0"/>
          </a:p>
          <a:p>
            <a:r>
              <a:rPr lang="pt-BR" dirty="0" smtClean="0">
                <a:hlinkClick r:id="rId4"/>
              </a:rPr>
              <a:t>https://www.w3schools.com/js/js_switch.asp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hlinkClick r:id="rId3"/>
              </a:rPr>
              <a:t>https://www.w3schools.com/js/js_loop_for.asp</a:t>
            </a:r>
            <a:endParaRPr lang="pt-BR" dirty="0" smtClean="0"/>
          </a:p>
          <a:p>
            <a:r>
              <a:rPr lang="pt-BR" dirty="0" smtClean="0">
                <a:hlinkClick r:id="rId4"/>
              </a:rPr>
              <a:t>https://www.w3schools.com/js/js_switch.asp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hlinkClick r:id="rId3"/>
              </a:rPr>
              <a:t>https://www.w3schools.com/js/js_loop_for.asp</a:t>
            </a:r>
            <a:endParaRPr lang="pt-BR" dirty="0" smtClean="0"/>
          </a:p>
          <a:p>
            <a:r>
              <a:rPr lang="pt-BR" smtClean="0">
                <a:hlinkClick r:id="rId4"/>
              </a:rPr>
              <a:t>https://www.w3schools.com/js/js_switch.asp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hlinkClick r:id="rId3"/>
              </a:rPr>
              <a:t>https://www.w3schools.com/js/js_output.asp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hlinkClick r:id="rId3"/>
              </a:rPr>
              <a:t>https://www.w3schools.com/js/js_reserved.asp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hlinkClick r:id="rId3"/>
              </a:rPr>
              <a:t>https://www.w3schools.com/js/js_syntax.asp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mtClean="0">
                <a:hlinkClick r:id="rId3"/>
              </a:rPr>
              <a:t>https://www.w3schools.com/css/css_float.asp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hlinkClick r:id="rId3"/>
              </a:rPr>
              <a:t>https://www.w3schools.com/js/js_operators.asp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hlinkClick r:id="rId3"/>
              </a:rPr>
              <a:t>https://www.w3schools.com/js/js_operators.asp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hlinkClick r:id="rId3"/>
              </a:rPr>
              <a:t>https://www.w3schools.com/js/js_operators.asp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04/05/2019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04/05/2019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04/05/2019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04/05/2019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04/05/2019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04/05/2019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04/05/2019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04/05/2019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04/05/2019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04/05/2019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04/05/2019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8B05D-CAFD-4AF9-98BB-DB99790C84F1}" type="datetimeFigureOut">
              <a:rPr lang="pt-BR" smtClean="0"/>
              <a:pPr/>
              <a:t>04/05/2019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dom_obj_event.as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default.a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/js_examples.asp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reserved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09962" y="2273301"/>
            <a:ext cx="5348252" cy="2012955"/>
          </a:xfrm>
        </p:spPr>
        <p:txBody>
          <a:bodyPr>
            <a:normAutofit/>
          </a:bodyPr>
          <a:lstStyle/>
          <a:p>
            <a:r>
              <a:rPr lang="pt-BR" sz="7000" dirty="0" err="1" smtClean="0">
                <a:latin typeface="Agency FB" pitchFamily="34" charset="0"/>
              </a:rPr>
              <a:t>Front-end</a:t>
            </a:r>
            <a:endParaRPr lang="pt-BR" sz="7000" dirty="0">
              <a:latin typeface="Agency FB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0166" y="5929330"/>
            <a:ext cx="6400800" cy="752468"/>
          </a:xfrm>
        </p:spPr>
        <p:txBody>
          <a:bodyPr>
            <a:normAutofit/>
          </a:bodyPr>
          <a:lstStyle/>
          <a:p>
            <a:r>
              <a:rPr lang="pt-BR" sz="1400" dirty="0" smtClean="0"/>
              <a:t>Rafael Souza da Silva</a:t>
            </a:r>
          </a:p>
          <a:p>
            <a:r>
              <a:rPr lang="pt-BR" sz="1400" dirty="0" smtClean="0"/>
              <a:t>rafael.souza.silva@hotmail.com.br</a:t>
            </a:r>
            <a:endParaRPr lang="pt-BR" sz="1400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7929586" y="214290"/>
            <a:ext cx="1042950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Aula</a:t>
            </a:r>
            <a:r>
              <a:rPr kumimoji="0" lang="pt-B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endParaRPr kumimoji="0" lang="pt-B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482" name="Picture 2" descr="Resultado de imagem para fronte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50" y="2214554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Operadores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 smtClean="0"/>
              <a:t>- Operadores de Comparação: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718" y="1947879"/>
            <a:ext cx="87630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Operadores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pt-BR" sz="1800" dirty="0" smtClean="0"/>
              <a:t>Operadores de Lógico:</a:t>
            </a:r>
          </a:p>
          <a:p>
            <a:pPr>
              <a:buFontTx/>
              <a:buChar char="-"/>
            </a:pPr>
            <a:endParaRPr lang="pt-BR" sz="1800" dirty="0" smtClean="0"/>
          </a:p>
          <a:p>
            <a:pPr>
              <a:buFontTx/>
              <a:buChar char="-"/>
            </a:pPr>
            <a:endParaRPr lang="pt-BR" sz="1800" dirty="0" smtClean="0"/>
          </a:p>
          <a:p>
            <a:pPr>
              <a:buFontTx/>
              <a:buChar char="-"/>
            </a:pPr>
            <a:endParaRPr lang="pt-BR" sz="1800" dirty="0" smtClean="0"/>
          </a:p>
          <a:p>
            <a:pPr>
              <a:buFontTx/>
              <a:buChar char="-"/>
            </a:pPr>
            <a:endParaRPr lang="pt-BR" sz="1800" dirty="0" smtClean="0"/>
          </a:p>
          <a:p>
            <a:pPr>
              <a:buFontTx/>
              <a:buChar char="-"/>
            </a:pPr>
            <a:endParaRPr lang="pt-BR" sz="1800" dirty="0" smtClean="0"/>
          </a:p>
          <a:p>
            <a:pPr>
              <a:buFontTx/>
              <a:buChar char="-"/>
            </a:pPr>
            <a:endParaRPr lang="pt-BR" sz="1800" dirty="0" smtClean="0"/>
          </a:p>
          <a:p>
            <a:pPr>
              <a:buFontTx/>
              <a:buChar char="-"/>
            </a:pPr>
            <a:r>
              <a:rPr lang="pt-BR" sz="1800" dirty="0" smtClean="0"/>
              <a:t>Operador de Tipo: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213" y="1928802"/>
            <a:ext cx="87915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5" y="4214818"/>
            <a:ext cx="87439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Comentários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 smtClean="0"/>
              <a:t>Assim como nas outras linguagens, podemos escrever comentários no </a:t>
            </a:r>
            <a:r>
              <a:rPr lang="pt-BR" sz="1800" dirty="0" err="1" smtClean="0"/>
              <a:t>Javascript</a:t>
            </a:r>
            <a:r>
              <a:rPr lang="pt-BR" sz="1800" dirty="0" smtClean="0"/>
              <a:t>, o que fará com que o código comentado seja ignorado pelo navegador.</a:t>
            </a:r>
          </a:p>
          <a:p>
            <a:r>
              <a:rPr lang="pt-BR" sz="1800" dirty="0" smtClean="0"/>
              <a:t>Comentário simples: iniciado com “//”, comenta somente uma linha</a:t>
            </a:r>
          </a:p>
          <a:p>
            <a:endParaRPr lang="pt-BR" sz="1800" dirty="0" smtClean="0"/>
          </a:p>
          <a:p>
            <a:endParaRPr lang="pt-BR" sz="1800" dirty="0" smtClean="0"/>
          </a:p>
          <a:p>
            <a:r>
              <a:rPr lang="pt-BR" sz="1800" dirty="0" smtClean="0"/>
              <a:t>Comentário em bloco: iniciado com “/*” e finalizado com “*/”, comentam várias linhas.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500306"/>
            <a:ext cx="5030967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1" y="3929066"/>
            <a:ext cx="3910137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Funções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 smtClean="0"/>
              <a:t>Função é um bloco de código projetado para executar uma tarefa específica, sendo executada quando alguém chama ela. </a:t>
            </a:r>
          </a:p>
          <a:p>
            <a:pPr>
              <a:buNone/>
            </a:pPr>
            <a:r>
              <a:rPr lang="pt-BR" sz="1800" b="1" dirty="0" smtClean="0"/>
              <a:t>Sintaxe da Função:</a:t>
            </a:r>
            <a:r>
              <a:rPr lang="pt-BR" sz="1800" dirty="0" smtClean="0"/>
              <a:t> é definida com a palavra reservada </a:t>
            </a:r>
            <a:r>
              <a:rPr lang="pt-BR" sz="1800" dirty="0" err="1" smtClean="0"/>
              <a:t>function</a:t>
            </a:r>
            <a:r>
              <a:rPr lang="pt-BR" sz="1800" dirty="0" smtClean="0"/>
              <a:t>, em seguida o nome da função, e seus parâmetros entre parênteses.</a:t>
            </a:r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A função é executada quando um invocador a aciona, que pode ocorrer quando:</a:t>
            </a:r>
          </a:p>
          <a:p>
            <a:r>
              <a:rPr lang="pt-BR" sz="1800" dirty="0" smtClean="0"/>
              <a:t>Quando ocorrer algum evento (clique na tela)</a:t>
            </a:r>
          </a:p>
          <a:p>
            <a:r>
              <a:rPr lang="pt-BR" sz="1800" dirty="0" smtClean="0"/>
              <a:t>Quando invocado por outro código </a:t>
            </a:r>
            <a:r>
              <a:rPr lang="pt-BR" sz="1800" dirty="0" err="1" smtClean="0"/>
              <a:t>Javascript</a:t>
            </a:r>
            <a:endParaRPr lang="pt-BR" sz="1800" dirty="0" smtClean="0"/>
          </a:p>
          <a:p>
            <a:r>
              <a:rPr lang="pt-BR" sz="1800" dirty="0" smtClean="0"/>
              <a:t>Automaticamente (auto invocado)</a:t>
            </a:r>
          </a:p>
          <a:p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A função quando retorna algum valor, tem como ultimo passo de execução um “</a:t>
            </a:r>
            <a:r>
              <a:rPr lang="pt-BR" sz="1800" dirty="0" err="1" smtClean="0"/>
              <a:t>return</a:t>
            </a:r>
            <a:r>
              <a:rPr lang="pt-BR" sz="1800" dirty="0" smtClean="0"/>
              <a:t>”, que indica que o valor posteriormente informado nessa palavra será retornado como resultado daquela função.</a:t>
            </a:r>
          </a:p>
          <a:p>
            <a:pPr>
              <a:buNone/>
            </a:pPr>
            <a:r>
              <a:rPr lang="pt-BR" sz="1800" dirty="0" smtClean="0"/>
              <a:t>Funções são utilizadas para reuso de código.</a:t>
            </a:r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endParaRPr lang="pt-BR" sz="1800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2857496"/>
            <a:ext cx="5444311" cy="862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Objetos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 smtClean="0"/>
              <a:t>Objetos em </a:t>
            </a:r>
            <a:r>
              <a:rPr lang="pt-BR" sz="1800" dirty="0" err="1" smtClean="0"/>
              <a:t>Javascript</a:t>
            </a:r>
            <a:r>
              <a:rPr lang="pt-BR" sz="1800" dirty="0" smtClean="0"/>
              <a:t> seguem a mesma representação das demais linguagens, com objetos tentamos abstrair coisas da vida real, como exemplo, um carro.</a:t>
            </a:r>
          </a:p>
          <a:p>
            <a:pPr>
              <a:buNone/>
            </a:pPr>
            <a:r>
              <a:rPr lang="pt-BR" sz="1800" dirty="0" smtClean="0"/>
              <a:t>Nos objetos temos algumas informações, como: </a:t>
            </a:r>
          </a:p>
          <a:p>
            <a:r>
              <a:rPr lang="pt-BR" sz="1800" dirty="0" smtClean="0"/>
              <a:t>Propriedades</a:t>
            </a:r>
          </a:p>
          <a:p>
            <a:r>
              <a:rPr lang="pt-BR" sz="1800" dirty="0" smtClean="0"/>
              <a:t>Métodos</a:t>
            </a:r>
          </a:p>
          <a:p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Objetos são variáveis complexas, ou seja, que contém mais de uma informação, abaixo um exemplo da definição de um objeto:</a:t>
            </a:r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Podemos acessar as propriedades dos objetos de duas maneiras diferentes:</a:t>
            </a:r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Para criarmos métodos dentro de um objeto, fazemos com que o atributo esteja atrelado a uma função:</a:t>
            </a:r>
          </a:p>
          <a:p>
            <a:pPr>
              <a:buNone/>
            </a:pPr>
            <a:endParaRPr lang="pt-BR" sz="18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071942"/>
            <a:ext cx="7624344" cy="36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4707060"/>
            <a:ext cx="2643206" cy="365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29124" y="4643446"/>
            <a:ext cx="3154146" cy="452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7554" y="5312363"/>
            <a:ext cx="3471857" cy="154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Eventos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 smtClean="0"/>
              <a:t>Eventos em </a:t>
            </a:r>
            <a:r>
              <a:rPr lang="pt-BR" sz="1800" dirty="0" err="1" smtClean="0"/>
              <a:t>Javascript</a:t>
            </a:r>
            <a:r>
              <a:rPr lang="pt-BR" sz="1800" dirty="0" smtClean="0"/>
              <a:t> são ações (coisas que aconteceram) dentro da página HTML, o </a:t>
            </a:r>
            <a:r>
              <a:rPr lang="pt-BR" sz="1800" dirty="0" err="1" smtClean="0"/>
              <a:t>Javascript</a:t>
            </a:r>
            <a:r>
              <a:rPr lang="pt-BR" sz="1800" dirty="0" smtClean="0"/>
              <a:t> reage a esses eventos / ações.</a:t>
            </a:r>
          </a:p>
          <a:p>
            <a:pPr>
              <a:buNone/>
            </a:pPr>
            <a:r>
              <a:rPr lang="pt-BR" sz="1800" dirty="0" smtClean="0"/>
              <a:t>Alguns eventos são:</a:t>
            </a:r>
          </a:p>
          <a:p>
            <a:pPr lvl="1"/>
            <a:r>
              <a:rPr lang="pt-BR" sz="1400" dirty="0" smtClean="0"/>
              <a:t>Finalizar o carregamento de uma página</a:t>
            </a:r>
          </a:p>
          <a:p>
            <a:pPr lvl="1"/>
            <a:r>
              <a:rPr lang="pt-BR" sz="1400" dirty="0" smtClean="0"/>
              <a:t>Clique em um botão</a:t>
            </a:r>
          </a:p>
          <a:p>
            <a:pPr lvl="1"/>
            <a:r>
              <a:rPr lang="pt-BR" sz="1400" dirty="0" smtClean="0"/>
              <a:t>Alteração de um valor em um campo input</a:t>
            </a:r>
          </a:p>
          <a:p>
            <a:pPr>
              <a:buNone/>
            </a:pPr>
            <a:r>
              <a:rPr lang="pt-BR" sz="1800" dirty="0" smtClean="0"/>
              <a:t>Toda vez que acontece uma ação, conseguimos interceptar e tratar a mesma com </a:t>
            </a:r>
            <a:r>
              <a:rPr lang="pt-BR" sz="1800" dirty="0" err="1" smtClean="0"/>
              <a:t>Javascript</a:t>
            </a:r>
            <a:r>
              <a:rPr lang="pt-BR" sz="1800" dirty="0" smtClean="0"/>
              <a:t>, exemplo:</a:t>
            </a:r>
          </a:p>
          <a:p>
            <a:pPr>
              <a:buNone/>
            </a:pPr>
            <a:endParaRPr lang="pt-BR" sz="1800" dirty="0" smtClean="0"/>
          </a:p>
          <a:p>
            <a:pPr lvl="1"/>
            <a:r>
              <a:rPr lang="pt-BR" sz="1400" b="1" dirty="0" err="1" smtClean="0"/>
              <a:t>onclick</a:t>
            </a:r>
            <a:r>
              <a:rPr lang="pt-BR" sz="1400" dirty="0" smtClean="0"/>
              <a:t>: ao clicar em algum elemento</a:t>
            </a:r>
          </a:p>
          <a:p>
            <a:pPr lvl="1"/>
            <a:r>
              <a:rPr lang="pt-BR" sz="1400" b="1" dirty="0" err="1" smtClean="0"/>
              <a:t>onchange</a:t>
            </a:r>
            <a:r>
              <a:rPr lang="pt-BR" sz="1400" dirty="0" smtClean="0"/>
              <a:t>: ao mudar o valor de algum campo</a:t>
            </a:r>
          </a:p>
          <a:p>
            <a:pPr lvl="1"/>
            <a:r>
              <a:rPr lang="pt-BR" sz="1400" b="1" dirty="0" err="1" smtClean="0"/>
              <a:t>onmouseout</a:t>
            </a:r>
            <a:r>
              <a:rPr lang="pt-BR" sz="1400" dirty="0" smtClean="0"/>
              <a:t>: quando o mouse sair do elemento  </a:t>
            </a:r>
          </a:p>
          <a:p>
            <a:pPr lvl="1"/>
            <a:r>
              <a:rPr lang="pt-BR" sz="1400" b="1" dirty="0" err="1" smtClean="0"/>
              <a:t>onkeydown</a:t>
            </a:r>
            <a:r>
              <a:rPr lang="pt-BR" sz="1400" dirty="0" smtClean="0"/>
              <a:t>: ao digitar alguma informação no elemento</a:t>
            </a:r>
          </a:p>
          <a:p>
            <a:pPr lvl="1"/>
            <a:r>
              <a:rPr lang="pt-BR" sz="1400" b="1" dirty="0" err="1" smtClean="0"/>
              <a:t>onload</a:t>
            </a:r>
            <a:r>
              <a:rPr lang="pt-BR" sz="1400" dirty="0" smtClean="0"/>
              <a:t>: ao finalizar o carregamento da página</a:t>
            </a:r>
          </a:p>
          <a:p>
            <a:endParaRPr lang="pt-BR" sz="1800" dirty="0" smtClean="0"/>
          </a:p>
          <a:p>
            <a:pPr>
              <a:buNone/>
            </a:pPr>
            <a:r>
              <a:rPr lang="pt-BR" sz="1400" dirty="0" smtClean="0"/>
              <a:t>Link dos eventos existentes: </a:t>
            </a:r>
            <a:r>
              <a:rPr lang="pt-BR" sz="1400" dirty="0" smtClean="0">
                <a:hlinkClick r:id="rId3"/>
              </a:rPr>
              <a:t>https://www.w3schools.com/jsref/dom_obj_event.asp</a:t>
            </a:r>
            <a:endParaRPr lang="pt-BR" sz="14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3786190"/>
            <a:ext cx="6678598" cy="36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4572008"/>
            <a:ext cx="42386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String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 smtClean="0"/>
              <a:t>String no </a:t>
            </a:r>
            <a:r>
              <a:rPr lang="pt-BR" sz="1800" dirty="0" err="1" smtClean="0"/>
              <a:t>Javascript</a:t>
            </a:r>
            <a:r>
              <a:rPr lang="pt-BR" sz="1800" dirty="0" smtClean="0"/>
              <a:t> são utilizadas para realizar armazenamento de textos, devendo ser escrita dentro de aspas simples ou duplas.</a:t>
            </a:r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Assim como em outras linguagens, temos alguns “métodos” que retornam informações da string que estamos manipulando, como exemplo:</a:t>
            </a:r>
          </a:p>
          <a:p>
            <a:r>
              <a:rPr lang="pt-BR" sz="1800" b="1" dirty="0" err="1" smtClean="0"/>
              <a:t>lenght</a:t>
            </a:r>
            <a:r>
              <a:rPr lang="pt-BR" sz="1800" b="1" dirty="0" smtClean="0"/>
              <a:t>:</a:t>
            </a:r>
            <a:r>
              <a:rPr lang="pt-BR" sz="1800" dirty="0" smtClean="0"/>
              <a:t> retorna a quantidade de caracteres (tamanho) daquela String</a:t>
            </a:r>
          </a:p>
          <a:p>
            <a:endParaRPr lang="pt-BR" sz="1800" dirty="0" smtClean="0"/>
          </a:p>
          <a:p>
            <a:endParaRPr lang="pt-BR" sz="1800" dirty="0" smtClean="0"/>
          </a:p>
          <a:p>
            <a:r>
              <a:rPr lang="pt-BR" sz="1800" b="1" dirty="0" err="1" smtClean="0"/>
              <a:t>indexof</a:t>
            </a:r>
            <a:r>
              <a:rPr lang="pt-BR" sz="1800" b="1" dirty="0" smtClean="0"/>
              <a:t>:</a:t>
            </a:r>
            <a:r>
              <a:rPr lang="pt-BR" sz="1800" dirty="0" smtClean="0"/>
              <a:t> retorna a posição de um texto</a:t>
            </a:r>
          </a:p>
          <a:p>
            <a:endParaRPr lang="pt-BR" sz="1800" dirty="0" smtClean="0"/>
          </a:p>
          <a:p>
            <a:r>
              <a:rPr lang="pt-BR" sz="1800" b="1" dirty="0" err="1" smtClean="0"/>
              <a:t>slice</a:t>
            </a:r>
            <a:r>
              <a:rPr lang="pt-BR" sz="1800" b="1" dirty="0" smtClean="0"/>
              <a:t>:</a:t>
            </a:r>
            <a:r>
              <a:rPr lang="pt-BR" sz="1800" dirty="0" smtClean="0"/>
              <a:t> pega uma posição especifica do texto</a:t>
            </a:r>
          </a:p>
          <a:p>
            <a:r>
              <a:rPr lang="pt-BR" sz="1800" b="1" dirty="0" err="1" smtClean="0"/>
              <a:t>substring</a:t>
            </a:r>
            <a:r>
              <a:rPr lang="pt-BR" sz="1800" b="1" dirty="0" smtClean="0"/>
              <a:t>:</a:t>
            </a:r>
            <a:r>
              <a:rPr lang="pt-BR" sz="1800" dirty="0" smtClean="0"/>
              <a:t> pega uma posição especifica do texto</a:t>
            </a:r>
          </a:p>
          <a:p>
            <a:endParaRPr lang="pt-BR" sz="18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2214554"/>
            <a:ext cx="24669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43174" y="3786190"/>
            <a:ext cx="34004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14612" y="5715016"/>
            <a:ext cx="28003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Agency FB" pitchFamily="34" charset="0"/>
              </a:rPr>
              <a:t>Number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 err="1" smtClean="0"/>
              <a:t>Number</a:t>
            </a:r>
            <a:r>
              <a:rPr lang="pt-BR" sz="1800" dirty="0" smtClean="0"/>
              <a:t> no </a:t>
            </a:r>
            <a:r>
              <a:rPr lang="pt-BR" sz="1800" dirty="0" err="1" smtClean="0"/>
              <a:t>Javascript</a:t>
            </a:r>
            <a:r>
              <a:rPr lang="pt-BR" sz="1800" dirty="0" smtClean="0"/>
              <a:t> são utilizadas para realizar armazenamento de números.</a:t>
            </a:r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Dentro dos números, temos uma funcionalidade que é a “</a:t>
            </a:r>
            <a:r>
              <a:rPr lang="pt-BR" sz="1800" dirty="0" err="1" smtClean="0"/>
              <a:t>NaN</a:t>
            </a:r>
            <a:r>
              <a:rPr lang="pt-BR" sz="1800" dirty="0" smtClean="0"/>
              <a:t>”, onde conseguimos verificar se o valor é ou não um número.</a:t>
            </a:r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Assim como em outras linguagens, temos alguns “métodos” que retornam informações da string que estamos manipulando, como exemplo:</a:t>
            </a:r>
          </a:p>
          <a:p>
            <a:r>
              <a:rPr lang="pt-BR" sz="1800" b="1" dirty="0" err="1" smtClean="0"/>
              <a:t>toString</a:t>
            </a:r>
            <a:r>
              <a:rPr lang="pt-BR" sz="1800" b="1" dirty="0" smtClean="0"/>
              <a:t>():</a:t>
            </a:r>
            <a:r>
              <a:rPr lang="pt-BR" sz="1800" dirty="0" smtClean="0"/>
              <a:t> faz com que o numero se torne uma string</a:t>
            </a:r>
          </a:p>
          <a:p>
            <a:r>
              <a:rPr lang="pt-BR" sz="1800" b="1" dirty="0" err="1" smtClean="0"/>
              <a:t>toFixed</a:t>
            </a:r>
            <a:r>
              <a:rPr lang="pt-BR" sz="1800" b="1" dirty="0" smtClean="0"/>
              <a:t>():</a:t>
            </a:r>
            <a:r>
              <a:rPr lang="pt-BR" sz="1800" dirty="0" smtClean="0"/>
              <a:t> trunca a quantidade de casas decimais especifica</a:t>
            </a:r>
          </a:p>
          <a:p>
            <a:r>
              <a:rPr lang="pt-BR" sz="1800" b="1" dirty="0" err="1" smtClean="0"/>
              <a:t>Number</a:t>
            </a:r>
            <a:r>
              <a:rPr lang="pt-BR" sz="1800" b="1" dirty="0" smtClean="0"/>
              <a:t>(string):</a:t>
            </a:r>
            <a:r>
              <a:rPr lang="pt-BR" sz="1800" dirty="0" smtClean="0"/>
              <a:t> converte o valor para numero</a:t>
            </a:r>
          </a:p>
          <a:p>
            <a:r>
              <a:rPr lang="pt-BR" sz="1800" b="1" dirty="0" err="1" smtClean="0"/>
              <a:t>parseFloat</a:t>
            </a:r>
            <a:r>
              <a:rPr lang="pt-BR" sz="1800" b="1" dirty="0" smtClean="0"/>
              <a:t>(</a:t>
            </a:r>
            <a:r>
              <a:rPr lang="pt-BR" sz="1800" b="1" dirty="0" err="1" smtClean="0"/>
              <a:t>value</a:t>
            </a:r>
            <a:r>
              <a:rPr lang="pt-BR" sz="1800" b="1" dirty="0" smtClean="0"/>
              <a:t>) / </a:t>
            </a:r>
            <a:r>
              <a:rPr lang="pt-BR" sz="1800" b="1" dirty="0" err="1" smtClean="0"/>
              <a:t>parseint</a:t>
            </a:r>
            <a:r>
              <a:rPr lang="pt-BR" sz="1800" b="1" dirty="0" smtClean="0"/>
              <a:t>(</a:t>
            </a:r>
            <a:r>
              <a:rPr lang="pt-BR" sz="1800" b="1" dirty="0" err="1" smtClean="0"/>
              <a:t>value</a:t>
            </a:r>
            <a:r>
              <a:rPr lang="pt-BR" sz="1800" b="1" dirty="0" smtClean="0"/>
              <a:t>): </a:t>
            </a:r>
            <a:r>
              <a:rPr lang="pt-BR" sz="1800" dirty="0" smtClean="0"/>
              <a:t>converte os valores para numero</a:t>
            </a:r>
          </a:p>
          <a:p>
            <a:pPr>
              <a:buNone/>
            </a:pPr>
            <a:endParaRPr lang="pt-BR" sz="1800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2000240"/>
            <a:ext cx="12287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3214686"/>
            <a:ext cx="20002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8276" y="3071815"/>
            <a:ext cx="13525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Agency FB" pitchFamily="34" charset="0"/>
              </a:rPr>
              <a:t>Array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 err="1" smtClean="0"/>
              <a:t>Array</a:t>
            </a:r>
            <a:r>
              <a:rPr lang="pt-BR" sz="1800" dirty="0" smtClean="0"/>
              <a:t> no </a:t>
            </a:r>
            <a:r>
              <a:rPr lang="pt-BR" sz="1800" dirty="0" err="1" smtClean="0"/>
              <a:t>Javascript</a:t>
            </a:r>
            <a:r>
              <a:rPr lang="pt-BR" sz="1800" dirty="0" smtClean="0"/>
              <a:t> são utilizadas para realizar armazenamento de uma cadeia de valores em uma só variável.</a:t>
            </a:r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Também podemos fazer a declaração utilizando a palavra reservada </a:t>
            </a:r>
            <a:r>
              <a:rPr lang="pt-BR" sz="1800" dirty="0" err="1" smtClean="0"/>
              <a:t>Array</a:t>
            </a:r>
            <a:r>
              <a:rPr lang="pt-BR" sz="1800" dirty="0" smtClean="0"/>
              <a:t>:</a:t>
            </a:r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Acessamos os elementos de um </a:t>
            </a:r>
            <a:r>
              <a:rPr lang="pt-BR" sz="1800" dirty="0" err="1" smtClean="0"/>
              <a:t>Array</a:t>
            </a:r>
            <a:r>
              <a:rPr lang="pt-BR" sz="1800" dirty="0" smtClean="0"/>
              <a:t> com base em seus índices, podendo consultar e também modificar:</a:t>
            </a:r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Assim como em outras linguagens, temos alguns “métodos” que retornam informações da string que estamos manipulando, como exemplo:</a:t>
            </a:r>
          </a:p>
          <a:p>
            <a:r>
              <a:rPr lang="pt-BR" sz="1800" b="1" dirty="0" err="1" smtClean="0"/>
              <a:t>toString</a:t>
            </a:r>
            <a:r>
              <a:rPr lang="pt-BR" sz="1800" b="1" dirty="0" smtClean="0"/>
              <a:t>():</a:t>
            </a:r>
            <a:r>
              <a:rPr lang="pt-BR" sz="1800" dirty="0" smtClean="0"/>
              <a:t> faz com que o </a:t>
            </a:r>
            <a:r>
              <a:rPr lang="pt-BR" sz="1800" dirty="0" err="1" smtClean="0"/>
              <a:t>array</a:t>
            </a:r>
            <a:r>
              <a:rPr lang="pt-BR" sz="1800" dirty="0" smtClean="0"/>
              <a:t> se torne uma string</a:t>
            </a:r>
          </a:p>
          <a:p>
            <a:r>
              <a:rPr lang="pt-BR" sz="1800" b="1" dirty="0" err="1" smtClean="0"/>
              <a:t>join</a:t>
            </a:r>
            <a:r>
              <a:rPr lang="pt-BR" sz="1800" b="1" dirty="0" smtClean="0"/>
              <a:t>(caractere):</a:t>
            </a:r>
            <a:r>
              <a:rPr lang="pt-BR" sz="1800" dirty="0" smtClean="0"/>
              <a:t> une os resultados do </a:t>
            </a:r>
            <a:r>
              <a:rPr lang="pt-BR" sz="1800" dirty="0" err="1" smtClean="0"/>
              <a:t>array</a:t>
            </a:r>
            <a:r>
              <a:rPr lang="pt-BR" sz="1800" dirty="0" smtClean="0"/>
              <a:t> separando pelo caractere informado</a:t>
            </a:r>
          </a:p>
          <a:p>
            <a:r>
              <a:rPr lang="pt-BR" sz="1800" b="1" dirty="0" smtClean="0"/>
              <a:t>pop():</a:t>
            </a:r>
            <a:r>
              <a:rPr lang="pt-BR" sz="1800" dirty="0" smtClean="0"/>
              <a:t> pega e remove o ultimo item </a:t>
            </a:r>
          </a:p>
          <a:p>
            <a:r>
              <a:rPr lang="pt-BR" sz="1800" b="1" dirty="0" err="1" smtClean="0"/>
              <a:t>push</a:t>
            </a:r>
            <a:r>
              <a:rPr lang="pt-BR" sz="1800" b="1" dirty="0" smtClean="0"/>
              <a:t>(</a:t>
            </a:r>
            <a:r>
              <a:rPr lang="pt-BR" sz="1800" b="1" dirty="0" err="1" smtClean="0"/>
              <a:t>value</a:t>
            </a:r>
            <a:r>
              <a:rPr lang="pt-BR" sz="1800" b="1" dirty="0" smtClean="0"/>
              <a:t>): </a:t>
            </a:r>
            <a:r>
              <a:rPr lang="pt-BR" sz="1800" dirty="0" smtClean="0"/>
              <a:t>insere um novo valor no </a:t>
            </a:r>
            <a:r>
              <a:rPr lang="pt-BR" sz="1800" dirty="0" err="1" smtClean="0"/>
              <a:t>array</a:t>
            </a:r>
            <a:r>
              <a:rPr lang="pt-BR" sz="1800" dirty="0" smtClean="0"/>
              <a:t> por ultimo</a:t>
            </a:r>
          </a:p>
          <a:p>
            <a:r>
              <a:rPr lang="pt-BR" sz="1800" b="1" dirty="0" err="1" smtClean="0"/>
              <a:t>sort</a:t>
            </a:r>
            <a:r>
              <a:rPr lang="pt-BR" sz="1800" b="1" dirty="0" smtClean="0"/>
              <a:t>():</a:t>
            </a:r>
            <a:r>
              <a:rPr lang="pt-BR" sz="1800" dirty="0" smtClean="0"/>
              <a:t> ordena de maneira crescente o </a:t>
            </a:r>
            <a:r>
              <a:rPr lang="pt-BR" sz="1800" dirty="0" err="1" smtClean="0"/>
              <a:t>array</a:t>
            </a:r>
            <a:endParaRPr lang="pt-BR" sz="1800" dirty="0" smtClean="0"/>
          </a:p>
          <a:p>
            <a:r>
              <a:rPr lang="pt-BR" sz="1800" b="1" dirty="0" err="1" smtClean="0"/>
              <a:t>reserse</a:t>
            </a:r>
            <a:r>
              <a:rPr lang="pt-BR" sz="1800" b="1" dirty="0" smtClean="0"/>
              <a:t>(): </a:t>
            </a:r>
            <a:r>
              <a:rPr lang="pt-BR" sz="1800" dirty="0" smtClean="0"/>
              <a:t>ordena de maneira decrescente o </a:t>
            </a:r>
            <a:r>
              <a:rPr lang="pt-BR" sz="1800" dirty="0" err="1" smtClean="0"/>
              <a:t>array</a:t>
            </a:r>
            <a:endParaRPr lang="pt-BR" sz="180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2214556"/>
            <a:ext cx="31718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1736" y="2857496"/>
            <a:ext cx="38766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868" y="3795717"/>
            <a:ext cx="16859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Date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 smtClean="0"/>
              <a:t>Date no </a:t>
            </a:r>
            <a:r>
              <a:rPr lang="pt-BR" sz="1800" dirty="0" err="1" smtClean="0"/>
              <a:t>Javascript</a:t>
            </a:r>
            <a:r>
              <a:rPr lang="pt-BR" sz="1800" dirty="0" smtClean="0"/>
              <a:t> são utilizadas para trabalhamos com datas.</a:t>
            </a:r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Conseguimos criar os objetos de datas de quatro maneiras diferentes:</a:t>
            </a:r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Por padrão pega a data e fuso horário do navegador, e sempre será exibida em forma de texto:</a:t>
            </a:r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Quando inserirmos a data no formato de string, podemos fazer de algumas maneiras:</a:t>
            </a:r>
          </a:p>
          <a:p>
            <a:pPr>
              <a:buNone/>
            </a:pPr>
            <a:endParaRPr lang="pt-BR" sz="1800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09954" y="1928802"/>
            <a:ext cx="17335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2500306"/>
            <a:ext cx="57245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0232" y="4071942"/>
            <a:ext cx="4914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43042" y="4800621"/>
            <a:ext cx="56483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Introdução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 err="1" smtClean="0"/>
              <a:t>Javascript</a:t>
            </a:r>
            <a:r>
              <a:rPr lang="pt-BR" sz="1800" dirty="0" smtClean="0"/>
              <a:t> é uma linguagem de programação do HTML e da Web (também pode ser aplicada em outros contextos, como exemplo, desktop), que nos permite programar comportamentos na tela atrelados a ações do usuário ou da página.</a:t>
            </a:r>
          </a:p>
          <a:p>
            <a:pPr>
              <a:buNone/>
            </a:pPr>
            <a:endParaRPr lang="pt-BR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1800" dirty="0" smtClean="0"/>
              <a:t>Referência:</a:t>
            </a:r>
          </a:p>
          <a:p>
            <a:pPr>
              <a:buNone/>
            </a:pPr>
            <a:r>
              <a:rPr lang="pt-BR" sz="1800" dirty="0" smtClean="0">
                <a:hlinkClick r:id="rId3"/>
              </a:rPr>
              <a:t>https://www.w3schools.com/jsref/default.asp</a:t>
            </a:r>
            <a:endParaRPr lang="pt-BR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1800" dirty="0" smtClean="0"/>
              <a:t>Exemplos:</a:t>
            </a:r>
          </a:p>
          <a:p>
            <a:pPr>
              <a:buNone/>
            </a:pPr>
            <a:r>
              <a:rPr lang="pt-BR" sz="1800" dirty="0" smtClean="0">
                <a:hlinkClick r:id="rId4"/>
              </a:rPr>
              <a:t>https://www.w3schools.com/js/js_examples.asp</a:t>
            </a:r>
            <a:endParaRPr lang="pt-BR" sz="1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Date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 smtClean="0"/>
              <a:t>Temos alguns métodos disponíveis para manipulação das datas, sendo eles:</a:t>
            </a:r>
          </a:p>
          <a:p>
            <a:r>
              <a:rPr lang="pt-BR" sz="1800" b="1" dirty="0" err="1" smtClean="0"/>
              <a:t>getters</a:t>
            </a:r>
            <a:endParaRPr lang="pt-BR" sz="1800" b="1" dirty="0" smtClean="0"/>
          </a:p>
          <a:p>
            <a:pPr>
              <a:buNone/>
            </a:pPr>
            <a:endParaRPr lang="pt-BR" sz="1800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31" y="2352697"/>
            <a:ext cx="8810625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Date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r>
              <a:rPr lang="pt-BR" sz="1800" b="1" dirty="0" err="1" smtClean="0"/>
              <a:t>setters</a:t>
            </a:r>
            <a:endParaRPr lang="pt-BR" sz="1800" b="1" dirty="0" smtClean="0"/>
          </a:p>
          <a:p>
            <a:pPr>
              <a:buNone/>
            </a:pPr>
            <a:endParaRPr lang="pt-BR" sz="1800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263" y="2071678"/>
            <a:ext cx="875347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Agency FB" pitchFamily="34" charset="0"/>
              </a:rPr>
              <a:t>Boolean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 err="1" smtClean="0"/>
              <a:t>Boolean</a:t>
            </a:r>
            <a:r>
              <a:rPr lang="pt-BR" sz="1800" dirty="0" smtClean="0"/>
              <a:t> no </a:t>
            </a:r>
            <a:r>
              <a:rPr lang="pt-BR" sz="1800" dirty="0" err="1" smtClean="0"/>
              <a:t>Javascript</a:t>
            </a:r>
            <a:r>
              <a:rPr lang="pt-BR" sz="1800" dirty="0" smtClean="0"/>
              <a:t> são utilizadas para representarmos falso (</a:t>
            </a:r>
            <a:r>
              <a:rPr lang="pt-BR" sz="1800" dirty="0" err="1" smtClean="0"/>
              <a:t>false</a:t>
            </a:r>
            <a:r>
              <a:rPr lang="pt-BR" sz="1800" dirty="0" smtClean="0"/>
              <a:t>) ou positivo (</a:t>
            </a:r>
            <a:r>
              <a:rPr lang="pt-BR" sz="1800" dirty="0" err="1" smtClean="0"/>
              <a:t>true</a:t>
            </a:r>
            <a:r>
              <a:rPr lang="pt-BR" sz="1800" dirty="0" smtClean="0"/>
              <a:t>).</a:t>
            </a:r>
          </a:p>
          <a:p>
            <a:pPr>
              <a:buNone/>
            </a:pPr>
            <a:r>
              <a:rPr lang="pt-BR" sz="1800" dirty="0" smtClean="0"/>
              <a:t>Podemos fazer isso com comparações, salvar as informações em variáveis e obtermos as informações com comparadores.</a:t>
            </a:r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Utilizando o objeto:</a:t>
            </a:r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endParaRPr lang="pt-BR" sz="1800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143248"/>
            <a:ext cx="1701373" cy="35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Condições (</a:t>
            </a:r>
            <a:r>
              <a:rPr lang="pt-BR" dirty="0" err="1" smtClean="0">
                <a:latin typeface="Agency FB" pitchFamily="34" charset="0"/>
              </a:rPr>
              <a:t>if</a:t>
            </a:r>
            <a:r>
              <a:rPr lang="pt-BR" dirty="0" smtClean="0">
                <a:latin typeface="Agency FB" pitchFamily="34" charset="0"/>
              </a:rPr>
              <a:t>, switch)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 smtClean="0"/>
              <a:t>Condições em </a:t>
            </a:r>
            <a:r>
              <a:rPr lang="pt-BR" sz="1800" dirty="0" err="1" smtClean="0"/>
              <a:t>Javascript</a:t>
            </a:r>
            <a:r>
              <a:rPr lang="pt-BR" sz="1800" dirty="0" smtClean="0"/>
              <a:t>, assim como nas demais linguagens, servem para executarmos fluxos diferentes baseadas nas condições que temos em nosso programa.</a:t>
            </a:r>
          </a:p>
          <a:p>
            <a:pPr>
              <a:buNone/>
            </a:pPr>
            <a:r>
              <a:rPr lang="pt-BR" sz="1800" dirty="0" smtClean="0"/>
              <a:t>Algumas das maneiras que podemos efetuar esse “chaveamento” com </a:t>
            </a:r>
            <a:r>
              <a:rPr lang="pt-BR" sz="1800" dirty="0" err="1" smtClean="0"/>
              <a:t>Ifs</a:t>
            </a:r>
            <a:r>
              <a:rPr lang="pt-BR" sz="1800" dirty="0" smtClean="0"/>
              <a:t> e switch.</a:t>
            </a:r>
          </a:p>
          <a:p>
            <a:pPr>
              <a:buNone/>
            </a:pPr>
            <a:r>
              <a:rPr lang="pt-BR" sz="1800" dirty="0" smtClean="0"/>
              <a:t>Exemplos: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714620"/>
            <a:ext cx="6715172" cy="1495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4286256"/>
            <a:ext cx="21621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Laços (for, </a:t>
            </a:r>
            <a:r>
              <a:rPr lang="pt-BR" dirty="0" err="1" smtClean="0">
                <a:latin typeface="Agency FB" pitchFamily="34" charset="0"/>
              </a:rPr>
              <a:t>while</a:t>
            </a:r>
            <a:r>
              <a:rPr lang="pt-BR" dirty="0" smtClean="0">
                <a:latin typeface="Agency FB" pitchFamily="34" charset="0"/>
              </a:rPr>
              <a:t>)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 smtClean="0"/>
              <a:t>Loop é um bloco de código que faz com que aquele trecho seja executado várias vezes.</a:t>
            </a:r>
          </a:p>
          <a:p>
            <a:pPr>
              <a:buNone/>
            </a:pPr>
            <a:endParaRPr lang="pt-BR" sz="1800" dirty="0" smtClean="0"/>
          </a:p>
          <a:p>
            <a:r>
              <a:rPr lang="pt-BR" sz="1800" dirty="0" smtClean="0"/>
              <a:t>for - percorre um bloco de código várias vezes</a:t>
            </a:r>
          </a:p>
          <a:p>
            <a:r>
              <a:rPr lang="pt-BR" sz="1800" dirty="0" smtClean="0"/>
              <a:t>for/in - faz um loop pelas propriedades de um objeto</a:t>
            </a:r>
          </a:p>
          <a:p>
            <a:r>
              <a:rPr lang="pt-BR" sz="1800" dirty="0" err="1" smtClean="0"/>
              <a:t>while</a:t>
            </a:r>
            <a:r>
              <a:rPr lang="pt-BR" sz="1800" dirty="0" smtClean="0"/>
              <a:t> - percorre um bloco de código enquanto uma condição especificada é verdadeira</a:t>
            </a:r>
          </a:p>
          <a:p>
            <a:r>
              <a:rPr lang="pt-BR" sz="1800" dirty="0" smtClean="0"/>
              <a:t>do/</a:t>
            </a:r>
            <a:r>
              <a:rPr lang="pt-BR" sz="1800" dirty="0" err="1" smtClean="0"/>
              <a:t>while</a:t>
            </a:r>
            <a:r>
              <a:rPr lang="pt-BR" sz="1800" dirty="0" smtClean="0"/>
              <a:t> - também percorre um bloco de código enquanto uma condição especificada é verdadeira</a:t>
            </a:r>
          </a:p>
          <a:p>
            <a:pPr>
              <a:buNone/>
            </a:pPr>
            <a:endParaRPr lang="pt-BR" sz="1800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856" y="4210070"/>
            <a:ext cx="88773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Laços (for, </a:t>
            </a:r>
            <a:r>
              <a:rPr lang="pt-BR" dirty="0" err="1" smtClean="0">
                <a:latin typeface="Agency FB" pitchFamily="34" charset="0"/>
              </a:rPr>
              <a:t>while</a:t>
            </a:r>
            <a:r>
              <a:rPr lang="pt-BR" dirty="0" smtClean="0">
                <a:latin typeface="Agency FB" pitchFamily="34" charset="0"/>
              </a:rPr>
              <a:t>)</a:t>
            </a:r>
            <a:endParaRPr lang="pt-BR" dirty="0">
              <a:latin typeface="Agency FB" pitchFamily="34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285860"/>
            <a:ext cx="7358114" cy="1721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5938" y="3543311"/>
            <a:ext cx="28194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95344" y="3643319"/>
            <a:ext cx="36099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966782" y="3143248"/>
            <a:ext cx="4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for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536266" y="3143248"/>
            <a:ext cx="67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for in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857224" y="500063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while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26708" y="5000636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do </a:t>
            </a:r>
            <a:r>
              <a:rPr lang="pt-BR" dirty="0" err="1" smtClean="0"/>
              <a:t>while</a:t>
            </a:r>
            <a:endParaRPr lang="pt-BR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4348" y="5572140"/>
            <a:ext cx="27432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05477" y="5567386"/>
            <a:ext cx="29241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Exercício 1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 smtClean="0"/>
              <a:t>Em seu site pessoal que foi feito nos exercícios das aulas anteriores, realizar a validação de todos os campos no formulário de cadastro / alteração de usuário com </a:t>
            </a:r>
            <a:r>
              <a:rPr lang="pt-BR" sz="1800" dirty="0" err="1" smtClean="0"/>
              <a:t>Javascript</a:t>
            </a:r>
            <a:r>
              <a:rPr lang="pt-BR" sz="1800" dirty="0" smtClean="0"/>
              <a:t>.</a:t>
            </a:r>
          </a:p>
          <a:p>
            <a:r>
              <a:rPr lang="pt-BR" sz="1800" dirty="0" smtClean="0"/>
              <a:t>Colocar as mensagens de validação dos campos em um bloco HTML especifico de mensagens de erros</a:t>
            </a:r>
          </a:p>
          <a:p>
            <a:pPr lvl="1"/>
            <a:r>
              <a:rPr lang="pt-BR" sz="1400" dirty="0" smtClean="0"/>
              <a:t>Quando não tiverem mensagens, não deve ser exibido esse quadro</a:t>
            </a:r>
          </a:p>
          <a:p>
            <a:r>
              <a:rPr lang="pt-BR" sz="1800" dirty="0" smtClean="0"/>
              <a:t>Adicionar um botão para limpar os campos</a:t>
            </a:r>
          </a:p>
          <a:p>
            <a:pPr lvl="1"/>
            <a:r>
              <a:rPr lang="pt-BR" sz="1400" dirty="0" smtClean="0"/>
              <a:t>Quando limpar os campos, também deverá limpar o campo de mensagens e oculta-lo</a:t>
            </a:r>
          </a:p>
          <a:p>
            <a:r>
              <a:rPr lang="pt-BR" sz="1800" dirty="0" smtClean="0"/>
              <a:t>Implementar um campo de “senha” e um campo de “confirme a senha” (caso não exista)</a:t>
            </a:r>
          </a:p>
          <a:p>
            <a:pPr lvl="1"/>
            <a:r>
              <a:rPr lang="pt-BR" sz="1400" dirty="0" smtClean="0"/>
              <a:t>Deve validar se os valores dos campos são iguais</a:t>
            </a:r>
          </a:p>
          <a:p>
            <a:pPr lvl="1"/>
            <a:r>
              <a:rPr lang="pt-BR" sz="1400" dirty="0" smtClean="0"/>
              <a:t>Deve validar se a senha tem 1 letra maiúscula, 1 letra minúscula, 1 letra, 1 numero, 1 caractere especial</a:t>
            </a:r>
          </a:p>
          <a:p>
            <a:endParaRPr lang="pt-BR" sz="1800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Exercício 2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 smtClean="0"/>
              <a:t>Criar uma tela de usuário e senha, onde serão validados se os valores digitados são iguais aos específicos no código </a:t>
            </a:r>
            <a:r>
              <a:rPr lang="pt-BR" sz="1800" dirty="0" err="1" smtClean="0"/>
              <a:t>Javascript</a:t>
            </a:r>
            <a:r>
              <a:rPr lang="pt-BR" sz="1800" dirty="0" smtClean="0"/>
              <a:t>, caso sim, direcionar o usuário para uma outra página, caso não, exibir uma mensagem de usuário e senha inválidos.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3143248"/>
            <a:ext cx="385762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Exercício 3</a:t>
            </a:r>
            <a:endParaRPr lang="pt-BR" dirty="0">
              <a:latin typeface="Agency FB" pitchFamily="34" charset="0"/>
            </a:endParaRP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2928934"/>
            <a:ext cx="28575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 smtClean="0"/>
              <a:t>Criar uma calculadora em HTML (não copiar o layout da internet), e implementar toda a lógica da calculadora em </a:t>
            </a:r>
            <a:r>
              <a:rPr lang="pt-BR" sz="1800" dirty="0" err="1" smtClean="0"/>
              <a:t>Javascript</a:t>
            </a:r>
            <a:r>
              <a:rPr lang="pt-BR" sz="1800" dirty="0" smtClean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Agency FB" pitchFamily="34" charset="0"/>
              </a:rPr>
              <a:t>Tag</a:t>
            </a:r>
            <a:r>
              <a:rPr lang="pt-BR" dirty="0" smtClean="0">
                <a:latin typeface="Agency FB" pitchFamily="34" charset="0"/>
              </a:rPr>
              <a:t> dentro do HTML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PT" sz="1800" dirty="0" smtClean="0"/>
              <a:t>A tag script no HTML, representa um script ou função dentro da página (Javascript). Geralmente utilizamos para realizar validações em formulários, manipulação em imagens, campos de entradas  e alterações também nos elementos da página.</a:t>
            </a:r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r>
              <a:rPr lang="pt-PT" sz="1800" dirty="0" smtClean="0"/>
              <a:t>Geralmente o javascript (script) é disparado por um ponto de ação (ação do usuário na página), ao manipular um elemento na tela ou ao carregar a tela.</a:t>
            </a:r>
          </a:p>
          <a:p>
            <a:pPr algn="just">
              <a:buNone/>
            </a:pPr>
            <a:r>
              <a:rPr lang="pt-PT" sz="1800" dirty="0" smtClean="0"/>
              <a:t>Assim como o CSS, o Javascript pode ser usado de três maneiras:</a:t>
            </a:r>
          </a:p>
          <a:p>
            <a:pPr algn="just">
              <a:buFont typeface="+mj-lt"/>
              <a:buAutoNum type="arabicPeriod"/>
            </a:pPr>
            <a:r>
              <a:rPr lang="pt-PT" sz="1800" dirty="0" smtClean="0"/>
              <a:t>Inline -&gt; utilizamos como um atributo de uma tag.</a:t>
            </a:r>
          </a:p>
          <a:p>
            <a:pPr algn="just">
              <a:buFont typeface="+mj-lt"/>
              <a:buAutoNum type="arabicPeriod"/>
            </a:pPr>
            <a:r>
              <a:rPr lang="pt-PT" sz="1800" dirty="0" smtClean="0"/>
              <a:t>Interno -&gt; declaramos dentro do head da página um bloco com nosso código javascript.</a:t>
            </a:r>
          </a:p>
          <a:p>
            <a:pPr algn="just">
              <a:buFont typeface="+mj-lt"/>
              <a:buAutoNum type="arabicPeriod"/>
            </a:pPr>
            <a:r>
              <a:rPr lang="pt-PT" sz="1800" dirty="0" smtClean="0"/>
              <a:t>Externo -&gt; criamos um arquivo js apartado, e fazemos referência dele dentro do header.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2571744"/>
            <a:ext cx="6716247" cy="852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Tipos de saída (comunicação com usuário)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 smtClean="0"/>
              <a:t>Podemos exibir as informações ao usuário na tela, algumas delas são:</a:t>
            </a:r>
          </a:p>
          <a:p>
            <a:r>
              <a:rPr lang="pt-BR" sz="1800" b="1" dirty="0" smtClean="0"/>
              <a:t>Elemento em HTML – </a:t>
            </a:r>
            <a:r>
              <a:rPr lang="pt-BR" sz="1800" b="1" dirty="0" err="1" smtClean="0"/>
              <a:t>innerHTML</a:t>
            </a:r>
            <a:r>
              <a:rPr lang="pt-BR" sz="1800" b="1" dirty="0" smtClean="0"/>
              <a:t>(“</a:t>
            </a:r>
            <a:r>
              <a:rPr lang="pt-BR" sz="1800" b="1" dirty="0" err="1" smtClean="0"/>
              <a:t>msg</a:t>
            </a:r>
            <a:r>
              <a:rPr lang="pt-BR" sz="1800" b="1" dirty="0" smtClean="0"/>
              <a:t>”)</a:t>
            </a:r>
          </a:p>
          <a:p>
            <a:pPr lvl="1"/>
            <a:r>
              <a:rPr lang="pt-BR" sz="1400" dirty="0" smtClean="0"/>
              <a:t>Para localizar um elemento podemos usar o método </a:t>
            </a:r>
            <a:r>
              <a:rPr lang="pt-BR" sz="1400" dirty="0" err="1" smtClean="0"/>
              <a:t>document</a:t>
            </a:r>
            <a:r>
              <a:rPr lang="pt-BR" sz="1400" dirty="0" smtClean="0"/>
              <a:t>.</a:t>
            </a:r>
            <a:r>
              <a:rPr lang="pt-BR" sz="1400" dirty="0" err="1" smtClean="0"/>
              <a:t>getElementByID</a:t>
            </a:r>
            <a:r>
              <a:rPr lang="pt-BR" sz="1400" dirty="0" smtClean="0"/>
              <a:t>(“id”)</a:t>
            </a:r>
          </a:p>
          <a:p>
            <a:pPr lvl="1"/>
            <a:r>
              <a:rPr lang="pt-BR" sz="1400" dirty="0" smtClean="0"/>
              <a:t>Obtendo  essa informação, conseguimos manipular a propriedade “</a:t>
            </a:r>
            <a:r>
              <a:rPr lang="pt-BR" sz="1400" dirty="0" err="1" smtClean="0"/>
              <a:t>innerHTML</a:t>
            </a:r>
            <a:r>
              <a:rPr lang="pt-BR" sz="1400" dirty="0" smtClean="0"/>
              <a:t>”, que nos possibilita escrever um HTML nesse elemento</a:t>
            </a:r>
          </a:p>
          <a:p>
            <a:r>
              <a:rPr lang="pt-BR" sz="1800" b="1" dirty="0" smtClean="0"/>
              <a:t>Saída HTML - </a:t>
            </a:r>
            <a:r>
              <a:rPr lang="pt-BR" sz="1800" b="1" dirty="0" err="1" smtClean="0"/>
              <a:t>document</a:t>
            </a:r>
            <a:r>
              <a:rPr lang="pt-BR" sz="1800" b="1" dirty="0" smtClean="0"/>
              <a:t>.</a:t>
            </a:r>
            <a:r>
              <a:rPr lang="pt-BR" sz="1800" b="1" dirty="0" err="1" smtClean="0"/>
              <a:t>write</a:t>
            </a:r>
            <a:r>
              <a:rPr lang="pt-BR" sz="1800" b="1" dirty="0" smtClean="0"/>
              <a:t>(“</a:t>
            </a:r>
            <a:r>
              <a:rPr lang="pt-BR" sz="1800" b="1" dirty="0" err="1" smtClean="0"/>
              <a:t>msg</a:t>
            </a:r>
            <a:r>
              <a:rPr lang="pt-BR" sz="1800" b="1" dirty="0" smtClean="0"/>
              <a:t>”)</a:t>
            </a:r>
          </a:p>
          <a:p>
            <a:pPr lvl="1"/>
            <a:r>
              <a:rPr lang="pt-BR" sz="1400" dirty="0" smtClean="0"/>
              <a:t>Conseguimos escrever alguma informação diretamente no HTML da página</a:t>
            </a:r>
          </a:p>
          <a:p>
            <a:r>
              <a:rPr lang="pt-BR" sz="1800" b="1" dirty="0" smtClean="0"/>
              <a:t>Caixa de alerta - </a:t>
            </a:r>
            <a:r>
              <a:rPr lang="pt-BR" sz="1800" b="1" dirty="0" err="1" smtClean="0"/>
              <a:t>window</a:t>
            </a:r>
            <a:r>
              <a:rPr lang="pt-BR" sz="1800" b="1" dirty="0" smtClean="0"/>
              <a:t>.</a:t>
            </a:r>
            <a:r>
              <a:rPr lang="pt-BR" sz="1800" b="1" dirty="0" err="1" smtClean="0"/>
              <a:t>alert</a:t>
            </a:r>
            <a:r>
              <a:rPr lang="pt-BR" sz="1800" b="1" dirty="0" smtClean="0"/>
              <a:t>(“</a:t>
            </a:r>
            <a:r>
              <a:rPr lang="pt-BR" sz="1800" b="1" dirty="0" err="1" smtClean="0"/>
              <a:t>msg</a:t>
            </a:r>
            <a:r>
              <a:rPr lang="pt-BR" sz="1800" b="1" dirty="0" smtClean="0"/>
              <a:t>”)</a:t>
            </a:r>
          </a:p>
          <a:p>
            <a:pPr lvl="1"/>
            <a:r>
              <a:rPr lang="pt-BR" sz="1400" dirty="0" smtClean="0"/>
              <a:t>Podemos enviar um alerta para o usuário por uma janela nativa do navegador</a:t>
            </a:r>
          </a:p>
          <a:p>
            <a:r>
              <a:rPr lang="pt-BR" sz="1800" b="1" dirty="0" smtClean="0"/>
              <a:t>Console do navegador - console.</a:t>
            </a:r>
            <a:r>
              <a:rPr lang="pt-BR" sz="1800" b="1" dirty="0" err="1" smtClean="0"/>
              <a:t>log</a:t>
            </a:r>
            <a:r>
              <a:rPr lang="pt-BR" sz="1800" b="1" dirty="0" smtClean="0"/>
              <a:t>(“</a:t>
            </a:r>
            <a:r>
              <a:rPr lang="pt-BR" sz="1800" b="1" dirty="0" err="1" smtClean="0"/>
              <a:t>msg</a:t>
            </a:r>
            <a:r>
              <a:rPr lang="pt-BR" sz="1800" b="1" dirty="0" smtClean="0"/>
              <a:t>”)</a:t>
            </a:r>
          </a:p>
          <a:p>
            <a:pPr lvl="1"/>
            <a:r>
              <a:rPr lang="pt-BR" sz="1400" dirty="0" smtClean="0"/>
              <a:t>Podemos inserir </a:t>
            </a:r>
            <a:r>
              <a:rPr lang="pt-BR" sz="1400" dirty="0" err="1" smtClean="0"/>
              <a:t>logs</a:t>
            </a:r>
            <a:r>
              <a:rPr lang="pt-BR" sz="1400" dirty="0" smtClean="0"/>
              <a:t> no console do servidor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Palavras reservadas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 smtClean="0"/>
              <a:t>Assim como em linguagens de programação, temos palavras reservadas no </a:t>
            </a:r>
            <a:r>
              <a:rPr lang="pt-BR" sz="1800" dirty="0" err="1" smtClean="0"/>
              <a:t>Javascript</a:t>
            </a:r>
            <a:r>
              <a:rPr lang="pt-BR" sz="1800" dirty="0" smtClean="0"/>
              <a:t> (que não podemos usar, como exemplo, como nome de </a:t>
            </a:r>
            <a:r>
              <a:rPr lang="pt-BR" sz="1800" dirty="0" err="1" smtClean="0"/>
              <a:t>variaveis</a:t>
            </a:r>
            <a:r>
              <a:rPr lang="pt-BR" sz="1800" dirty="0" smtClean="0"/>
              <a:t>), algumas delas são:</a:t>
            </a:r>
          </a:p>
          <a:p>
            <a:endParaRPr lang="pt-BR" sz="1800" dirty="0" smtClean="0"/>
          </a:p>
          <a:p>
            <a:endParaRPr lang="pt-BR" sz="1800" dirty="0" smtClean="0"/>
          </a:p>
          <a:p>
            <a:endParaRPr lang="pt-BR" sz="1800" dirty="0" smtClean="0"/>
          </a:p>
          <a:p>
            <a:endParaRPr lang="pt-BR" sz="1800" dirty="0" smtClean="0"/>
          </a:p>
          <a:p>
            <a:endParaRPr lang="pt-BR" sz="1800" dirty="0" smtClean="0"/>
          </a:p>
          <a:p>
            <a:endParaRPr lang="pt-BR" sz="1800" dirty="0" smtClean="0"/>
          </a:p>
          <a:p>
            <a:endParaRPr lang="pt-BR" sz="1800" dirty="0" smtClean="0"/>
          </a:p>
          <a:p>
            <a:endParaRPr lang="pt-BR" sz="1800" dirty="0" smtClean="0"/>
          </a:p>
          <a:p>
            <a:endParaRPr lang="pt-BR" sz="1800" dirty="0" smtClean="0"/>
          </a:p>
          <a:p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Link com mais informações:</a:t>
            </a:r>
          </a:p>
          <a:p>
            <a:r>
              <a:rPr lang="pt-BR" sz="1800" dirty="0" smtClean="0">
                <a:hlinkClick r:id="rId3"/>
              </a:rPr>
              <a:t>https://www.w3schools.com/js/js_reserved.asp</a:t>
            </a:r>
            <a:endParaRPr lang="pt-BR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2357430"/>
            <a:ext cx="5843598" cy="325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Agency FB" pitchFamily="34" charset="0"/>
              </a:rPr>
              <a:t>Syntax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 err="1" smtClean="0"/>
              <a:t>Syntax</a:t>
            </a:r>
            <a:r>
              <a:rPr lang="pt-BR" sz="1800" dirty="0" smtClean="0"/>
              <a:t> é um conjunto de regras de como devemos construir os códigos, nesse caso para o </a:t>
            </a:r>
            <a:r>
              <a:rPr lang="pt-BR" sz="1800" dirty="0" err="1" smtClean="0"/>
              <a:t>Javascript</a:t>
            </a:r>
            <a:r>
              <a:rPr lang="pt-BR" sz="1800" dirty="0" smtClean="0"/>
              <a:t>.</a:t>
            </a:r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Exemplo:</a:t>
            </a:r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Declaração de números e strings (texto)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928934"/>
            <a:ext cx="1747125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4643446"/>
            <a:ext cx="1105075" cy="1042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28860" y="4643446"/>
            <a:ext cx="1473206" cy="1028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Variáveis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 smtClean="0"/>
              <a:t>Variáveis são “espaços” para armazenamento de valores.</a:t>
            </a:r>
          </a:p>
          <a:p>
            <a:pPr>
              <a:buNone/>
            </a:pPr>
            <a:r>
              <a:rPr lang="pt-BR" sz="1800" dirty="0" smtClean="0"/>
              <a:t>As variáveis devem ser identificadas de maneira exclusiva (únicas), ou seja, não devem ser repetidas.</a:t>
            </a:r>
          </a:p>
          <a:p>
            <a:pPr>
              <a:buNone/>
            </a:pPr>
            <a:r>
              <a:rPr lang="pt-BR" sz="1800" dirty="0" smtClean="0"/>
              <a:t>Temos algumas boas práticas a serem seguidas:</a:t>
            </a:r>
          </a:p>
          <a:p>
            <a:r>
              <a:rPr lang="pt-BR" sz="1800" dirty="0" smtClean="0"/>
              <a:t>Os nomes podem conter letras, dígitos, sublinhados e cifrões.</a:t>
            </a:r>
          </a:p>
          <a:p>
            <a:r>
              <a:rPr lang="pt-BR" sz="1800" dirty="0" smtClean="0"/>
              <a:t>Os nomes devem começar com uma letra</a:t>
            </a:r>
          </a:p>
          <a:p>
            <a:r>
              <a:rPr lang="pt-BR" sz="1800" dirty="0" smtClean="0"/>
              <a:t>Os nomes também podem começar com $ e _</a:t>
            </a:r>
          </a:p>
          <a:p>
            <a:r>
              <a:rPr lang="pt-BR" sz="1800" dirty="0" smtClean="0"/>
              <a:t>Os nomes diferenciam maiúsculas de minúsculas (y e Y são variáveis ​​diferentes)</a:t>
            </a:r>
          </a:p>
          <a:p>
            <a:r>
              <a:rPr lang="pt-BR" sz="1800" dirty="0" smtClean="0"/>
              <a:t>Palavras reservadas (como palavras-chave </a:t>
            </a:r>
            <a:r>
              <a:rPr lang="pt-BR" sz="1800" dirty="0" err="1" smtClean="0"/>
              <a:t>Javascript</a:t>
            </a:r>
            <a:r>
              <a:rPr lang="pt-BR" sz="1800" dirty="0" smtClean="0"/>
              <a:t>) não podem ser usadas como nomes</a:t>
            </a:r>
          </a:p>
          <a:p>
            <a:pPr>
              <a:buNone/>
            </a:pPr>
            <a:r>
              <a:rPr lang="pt-BR" sz="1800" dirty="0" smtClean="0"/>
              <a:t>Em </a:t>
            </a:r>
            <a:r>
              <a:rPr lang="pt-BR" sz="1800" dirty="0" err="1" smtClean="0"/>
              <a:t>Javascript</a:t>
            </a:r>
            <a:r>
              <a:rPr lang="pt-BR" sz="1800" dirty="0" smtClean="0"/>
              <a:t> declaramos da seguinte maneira: </a:t>
            </a:r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Conseguimos também fazer a declaração de Objetos: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6541" y="5000636"/>
            <a:ext cx="1545393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298" y="6072206"/>
            <a:ext cx="5522215" cy="43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Operadores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 smtClean="0"/>
              <a:t>Temos alguns tipos de operadores no </a:t>
            </a:r>
            <a:r>
              <a:rPr lang="pt-BR" sz="1800" dirty="0" err="1" smtClean="0"/>
              <a:t>Javascript</a:t>
            </a:r>
            <a:r>
              <a:rPr lang="pt-BR" sz="1800" dirty="0" smtClean="0"/>
              <a:t>, eles são:</a:t>
            </a:r>
          </a:p>
          <a:p>
            <a:pPr>
              <a:buFontTx/>
              <a:buChar char="-"/>
            </a:pPr>
            <a:endParaRPr lang="pt-BR" sz="1800" dirty="0" smtClean="0"/>
          </a:p>
          <a:p>
            <a:pPr>
              <a:buFontTx/>
              <a:buChar char="-"/>
            </a:pPr>
            <a:r>
              <a:rPr lang="pt-BR" sz="1800" dirty="0" smtClean="0"/>
              <a:t>Operadores de Atribuição: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643182"/>
            <a:ext cx="757237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Operadores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 smtClean="0"/>
              <a:t>- Operadores de Aritmético: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000240"/>
            <a:ext cx="877252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1943</TotalTime>
  <Words>1711</Words>
  <Application>Microsoft Office PowerPoint</Application>
  <PresentationFormat>Apresentação na tela (4:3)</PresentationFormat>
  <Paragraphs>279</Paragraphs>
  <Slides>28</Slides>
  <Notes>27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Tema do Office</vt:lpstr>
      <vt:lpstr>Front-end</vt:lpstr>
      <vt:lpstr>Introdução</vt:lpstr>
      <vt:lpstr>Tag dentro do HTML</vt:lpstr>
      <vt:lpstr>Tipos de saída (comunicação com usuário)</vt:lpstr>
      <vt:lpstr>Palavras reservadas</vt:lpstr>
      <vt:lpstr>Syntax</vt:lpstr>
      <vt:lpstr>Variáveis</vt:lpstr>
      <vt:lpstr>Operadores</vt:lpstr>
      <vt:lpstr>Operadores</vt:lpstr>
      <vt:lpstr>Operadores</vt:lpstr>
      <vt:lpstr>Operadores</vt:lpstr>
      <vt:lpstr>Comentários</vt:lpstr>
      <vt:lpstr>Funções</vt:lpstr>
      <vt:lpstr>Objetos</vt:lpstr>
      <vt:lpstr>Eventos</vt:lpstr>
      <vt:lpstr>String</vt:lpstr>
      <vt:lpstr>Number</vt:lpstr>
      <vt:lpstr>Array</vt:lpstr>
      <vt:lpstr>Date</vt:lpstr>
      <vt:lpstr>Date</vt:lpstr>
      <vt:lpstr>Date</vt:lpstr>
      <vt:lpstr>Boolean</vt:lpstr>
      <vt:lpstr>Condições (if, switch)</vt:lpstr>
      <vt:lpstr>Laços (for, while)</vt:lpstr>
      <vt:lpstr>Laços (for, while)</vt:lpstr>
      <vt:lpstr>Exercício 1</vt:lpstr>
      <vt:lpstr>Exercício 2</vt:lpstr>
      <vt:lpstr>Exercício 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Karol</dc:creator>
  <cp:lastModifiedBy>Karol</cp:lastModifiedBy>
  <cp:revision>115</cp:revision>
  <dcterms:created xsi:type="dcterms:W3CDTF">2019-03-16T12:13:30Z</dcterms:created>
  <dcterms:modified xsi:type="dcterms:W3CDTF">2019-05-04T15:03:16Z</dcterms:modified>
</cp:coreProperties>
</file>