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6" r:id="rId14"/>
    <p:sldId id="270" r:id="rId15"/>
    <p:sldId id="271" r:id="rId16"/>
    <p:sldId id="272" r:id="rId17"/>
    <p:sldId id="273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74" r:id="rId29"/>
    <p:sldId id="287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8E79E-8DCE-4107-B7E6-19E0347B450B}" type="datetimeFigureOut">
              <a:rPr lang="pt-BR" smtClean="0"/>
              <a:pPr/>
              <a:t>30/03/2019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D3EB7-81A5-4628-9ADA-F0BED6F638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http/http_requests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glauber/html/acentos.htm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links.as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links.asp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utton.asp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lists.asp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tables.asp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charset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thead.asp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w3schools.com/tags/tag_tfoot.asp" TargetMode="External"/><Relationship Id="rId4" Type="http://schemas.openxmlformats.org/officeDocument/2006/relationships/hyperlink" Target="https://www.w3schools.com/tags/tag_tbody.asp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comments.asp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s.asp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s.asp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meta.as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meta.as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furia.com.br/html-css/elementos-inline-block-level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paragraphs.asp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headings.asp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paragraphs.asp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http://www.tutorialspoint.com/http/http_requests.htm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https://www.ime.usp.br/~glauber/html/acentos.htm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https://www.w3schools.com/html/html_links.asp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>
                <a:hlinkClick r:id="rId3"/>
              </a:rPr>
              <a:t>https://www.w3schools.com/html/html_links.asp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https://www.w3schools.com/tags/tag_button.asp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https://www.w3schools.com/html/html_lists.asp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https://www.w3schools.com/html/html_tables.asp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https://www.w3schools.com/html/html_charset.asp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https://www.w3schools.com/tags/tag_thead.asp</a:t>
            </a:r>
            <a:endParaRPr lang="pt-BR" dirty="0"/>
          </a:p>
          <a:p>
            <a:r>
              <a:rPr lang="pt-BR" dirty="0">
                <a:hlinkClick r:id="rId4"/>
              </a:rPr>
              <a:t>https://www.w3schools.com/tags/tag_tbody.asp</a:t>
            </a:r>
            <a:endParaRPr lang="pt-BR" dirty="0"/>
          </a:p>
          <a:p>
            <a:r>
              <a:rPr lang="pt-BR" dirty="0">
                <a:hlinkClick r:id="rId5"/>
              </a:rPr>
              <a:t>https://www.w3schools.com/tags/tag_tfoot.asp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>
                <a:hlinkClick r:id="rId3"/>
              </a:rPr>
              <a:t>https://www.w3schools.com/html/html_comments.asp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https://www.w3schools.com/html/html_forms.asp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https://www.w3schools.com/html/html_forms.asp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https://www.w3schools.com/tags/tag_meta.asp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>
                <a:hlinkClick r:id="rId3"/>
              </a:rPr>
              <a:t>https://www.w3schools.com/tags/tag_meta.asp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http://www.devfuria.com.br/html-css/elementos-inline-block-level/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https://www.w3schools.com/html/html_paragraphs.asp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https://www.w3schools.com/html/html_headings.asp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https://www.w3schools.com/html/html_paragraphs.asp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30/03/2019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30/03/2019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30/03/2019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30/03/2019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30/03/2019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30/03/2019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30/03/2019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30/03/2019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30/03/2019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30/03/2019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30/03/2019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B05D-CAFD-4AF9-98BB-DB99790C84F1}" type="datetimeFigureOut">
              <a:rPr lang="pt-BR" smtClean="0"/>
              <a:pPr/>
              <a:t>30/03/2019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09962" y="2273301"/>
            <a:ext cx="5348252" cy="2012955"/>
          </a:xfrm>
        </p:spPr>
        <p:txBody>
          <a:bodyPr>
            <a:normAutofit/>
          </a:bodyPr>
          <a:lstStyle/>
          <a:p>
            <a:r>
              <a:rPr lang="pt-BR" sz="7000" dirty="0" err="1">
                <a:latin typeface="Agency FB" pitchFamily="34" charset="0"/>
              </a:rPr>
              <a:t>Front-end</a:t>
            </a:r>
            <a:endParaRPr lang="pt-BR" sz="7000" dirty="0">
              <a:latin typeface="Agency FB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0166" y="5929330"/>
            <a:ext cx="6400800" cy="752468"/>
          </a:xfrm>
        </p:spPr>
        <p:txBody>
          <a:bodyPr>
            <a:normAutofit/>
          </a:bodyPr>
          <a:lstStyle/>
          <a:p>
            <a:r>
              <a:rPr lang="pt-BR" sz="1400" dirty="0"/>
              <a:t>Rafael Souza da Silva</a:t>
            </a:r>
          </a:p>
          <a:p>
            <a:r>
              <a:rPr lang="pt-BR" sz="1400" dirty="0"/>
              <a:t>rafael.souza.silva@hotmail.com.br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7929586" y="214290"/>
            <a:ext cx="1042950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Aula 1</a:t>
            </a:r>
          </a:p>
        </p:txBody>
      </p:sp>
      <p:pic>
        <p:nvPicPr>
          <p:cNvPr id="20482" name="Picture 2" descr="Resultado de imagem para fronte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50" y="2214554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Exemplo de uso de Meta </a:t>
            </a:r>
            <a:r>
              <a:rPr lang="pt-BR" dirty="0" err="1">
                <a:latin typeface="Agency FB" pitchFamily="34" charset="0"/>
              </a:rPr>
              <a:t>tag</a:t>
            </a:r>
            <a:r>
              <a:rPr lang="pt-BR" dirty="0">
                <a:latin typeface="Agency FB" pitchFamily="34" charset="0"/>
              </a:rPr>
              <a:t> com </a:t>
            </a:r>
            <a:r>
              <a:rPr lang="pt-BR" dirty="0" err="1">
                <a:latin typeface="Agency FB" pitchFamily="34" charset="0"/>
              </a:rPr>
              <a:t>Viewport</a:t>
            </a:r>
            <a:endParaRPr lang="pt-BR" dirty="0">
              <a:latin typeface="Agency FB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 b="6376"/>
          <a:stretch>
            <a:fillRect/>
          </a:stretch>
        </p:blipFill>
        <p:spPr bwMode="auto">
          <a:xfrm>
            <a:off x="1000100" y="1500174"/>
            <a:ext cx="7134225" cy="39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1714480" y="5429264"/>
            <a:ext cx="14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</a:t>
            </a:r>
            <a:r>
              <a:rPr lang="pt-BR" dirty="0" err="1"/>
              <a:t>viewport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072198" y="5500702"/>
            <a:ext cx="150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 </a:t>
            </a:r>
            <a:r>
              <a:rPr lang="pt-BR" dirty="0" err="1"/>
              <a:t>viewport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Elementos (</a:t>
            </a:r>
            <a:r>
              <a:rPr lang="pt-BR" dirty="0" err="1">
                <a:latin typeface="Agency FB" pitchFamily="34" charset="0"/>
              </a:rPr>
              <a:t>inline</a:t>
            </a:r>
            <a:r>
              <a:rPr lang="pt-BR" dirty="0">
                <a:latin typeface="Agency FB" pitchFamily="34" charset="0"/>
              </a:rPr>
              <a:t> / </a:t>
            </a:r>
            <a:r>
              <a:rPr lang="pt-BR" dirty="0" err="1">
                <a:latin typeface="Agency FB" pitchFamily="34" charset="0"/>
              </a:rPr>
              <a:t>block</a:t>
            </a:r>
            <a:r>
              <a:rPr lang="pt-BR" dirty="0">
                <a:latin typeface="Agency FB" pitchFamily="34" charset="0"/>
              </a:rPr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PT" sz="1800" dirty="0"/>
              <a:t>Um elemento em geral é formado por uma tag, que tem um inicio e um fim, como o exemplo abaixo:</a:t>
            </a:r>
          </a:p>
          <a:p>
            <a:pPr algn="just">
              <a:buNone/>
            </a:pPr>
            <a:endParaRPr lang="pt-PT" sz="1800" dirty="0">
              <a:latin typeface="+mj-lt"/>
            </a:endParaRPr>
          </a:p>
          <a:p>
            <a:pPr algn="just">
              <a:buNone/>
            </a:pPr>
            <a:endParaRPr lang="pt-PT" sz="1800" dirty="0">
              <a:latin typeface="+mj-lt"/>
            </a:endParaRPr>
          </a:p>
          <a:p>
            <a:pPr algn="just">
              <a:buNone/>
            </a:pPr>
            <a:r>
              <a:rPr lang="pt-PT" sz="1800" dirty="0">
                <a:latin typeface="+mj-lt"/>
              </a:rPr>
              <a:t>Temos dois tipos de elementos, inline e block, a diferença entre eles são:</a:t>
            </a:r>
          </a:p>
          <a:p>
            <a:pPr algn="just"/>
            <a:r>
              <a:rPr lang="pt-PT" sz="1800" dirty="0">
                <a:latin typeface="+mj-lt"/>
              </a:rPr>
              <a:t>Block (em bloco): faz com que o navegador acomode os componentes um abaixo do outro.</a:t>
            </a:r>
          </a:p>
          <a:p>
            <a:pPr algn="just"/>
            <a:r>
              <a:rPr lang="pt-PT" sz="1800" dirty="0">
                <a:latin typeface="+mj-lt"/>
              </a:rPr>
              <a:t>Inline (em linha): faz com que o navegador acomode os componentes na mesma linha.</a:t>
            </a:r>
            <a:endParaRPr lang="pt-BR" sz="1800" dirty="0">
              <a:latin typeface="+mj-lt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214554"/>
            <a:ext cx="45529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4214818"/>
            <a:ext cx="2219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gency FB" pitchFamily="34" charset="0"/>
              </a:rPr>
              <a:t>Tags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PT" sz="1800" dirty="0"/>
              <a:t>Tags são rotulos que representam como o navegador deve realizar a apresentação dos elementos na tela, ou seja, quando escrevo meu código HTML, estou escrevendo tags que serão interpretadas pelo navegador, produzindo o visual do seu site.</a:t>
            </a:r>
          </a:p>
          <a:p>
            <a:pPr algn="just">
              <a:buNone/>
            </a:pPr>
            <a:endParaRPr lang="pt-PT" sz="1800" dirty="0">
              <a:latin typeface="+mj-lt"/>
            </a:endParaRPr>
          </a:p>
          <a:p>
            <a:pPr algn="just">
              <a:buNone/>
            </a:pPr>
            <a:r>
              <a:rPr lang="pt-PT" sz="1800" dirty="0">
                <a:latin typeface="+mj-lt"/>
              </a:rPr>
              <a:t>As tags possuem um padrão, começam com sinal de menor “&lt;“, e terminam com um sinal de maior “&gt;”, como exemplo:</a:t>
            </a:r>
          </a:p>
          <a:p>
            <a:pPr algn="just">
              <a:buNone/>
            </a:pPr>
            <a:endParaRPr lang="pt-PT" sz="1800" dirty="0">
              <a:latin typeface="+mj-lt"/>
            </a:endParaRPr>
          </a:p>
          <a:p>
            <a:pPr algn="just">
              <a:buNone/>
            </a:pPr>
            <a:endParaRPr lang="pt-PT" sz="1800" dirty="0">
              <a:latin typeface="+mj-lt"/>
            </a:endParaRPr>
          </a:p>
          <a:p>
            <a:pPr algn="just">
              <a:buNone/>
            </a:pPr>
            <a:r>
              <a:rPr lang="pt-PT" sz="1800" dirty="0">
                <a:latin typeface="+mj-lt"/>
              </a:rPr>
              <a:t>Temos a tag de abertura e fechamento (finaliza com sinal de menor “&lt;“, barra “/” nome da tag e sinal de maior “&gt;”), como exemplo:</a:t>
            </a:r>
          </a:p>
          <a:p>
            <a:pPr algn="just">
              <a:buNone/>
            </a:pPr>
            <a:endParaRPr lang="pt-PT" sz="1800" dirty="0">
              <a:latin typeface="+mj-lt"/>
            </a:endParaRPr>
          </a:p>
          <a:p>
            <a:pPr algn="just">
              <a:buNone/>
            </a:pPr>
            <a:endParaRPr lang="pt-PT" sz="1800" dirty="0">
              <a:latin typeface="+mj-lt"/>
            </a:endParaRPr>
          </a:p>
          <a:p>
            <a:pPr algn="just">
              <a:buNone/>
            </a:pPr>
            <a:r>
              <a:rPr lang="pt-BR" sz="1800" dirty="0">
                <a:latin typeface="+mj-lt"/>
              </a:rPr>
              <a:t>Como boa prática, sempre escrevemos as </a:t>
            </a:r>
            <a:r>
              <a:rPr lang="pt-BR" sz="1800" dirty="0" err="1">
                <a:latin typeface="+mj-lt"/>
              </a:rPr>
              <a:t>tags</a:t>
            </a:r>
            <a:r>
              <a:rPr lang="pt-BR" sz="1800" dirty="0">
                <a:latin typeface="+mj-lt"/>
              </a:rPr>
              <a:t> em minúsculo.</a:t>
            </a:r>
            <a:endParaRPr lang="pt-PT" sz="1800" dirty="0">
              <a:latin typeface="+mj-lt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429000"/>
            <a:ext cx="887874" cy="31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714884"/>
            <a:ext cx="2958825" cy="31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Atributos das </a:t>
            </a:r>
            <a:r>
              <a:rPr lang="pt-BR" dirty="0" err="1">
                <a:latin typeface="Agency FB" pitchFamily="34" charset="0"/>
              </a:rPr>
              <a:t>tags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Atributos das </a:t>
            </a:r>
            <a:r>
              <a:rPr lang="pt-BR" sz="1800" dirty="0" err="1"/>
              <a:t>tags</a:t>
            </a:r>
            <a:r>
              <a:rPr lang="pt-BR" sz="1800" dirty="0"/>
              <a:t> são informações que adicionamos dentro da </a:t>
            </a:r>
            <a:r>
              <a:rPr lang="pt-BR" sz="1800" dirty="0" err="1"/>
              <a:t>tag</a:t>
            </a:r>
            <a:r>
              <a:rPr lang="pt-BR" sz="1800" dirty="0"/>
              <a:t> (chave=“valor”), onde será adicionada alguma alteração visual ou funcionalidade naquela </a:t>
            </a:r>
            <a:r>
              <a:rPr lang="pt-BR" sz="1800" dirty="0" err="1"/>
              <a:t>tag</a:t>
            </a:r>
            <a:r>
              <a:rPr lang="pt-BR" sz="1800" dirty="0"/>
              <a:t> especifica, como exemplo:</a:t>
            </a:r>
          </a:p>
          <a:p>
            <a:pPr algn="just"/>
            <a:r>
              <a:rPr lang="pt-BR" sz="1800" dirty="0"/>
              <a:t>Em um “Link”, quando clicamos nele, nos é redirecionada a uma nova página, o atributo que nos permite isso é o “</a:t>
            </a:r>
            <a:r>
              <a:rPr lang="pt-BR" sz="1800" dirty="0" err="1"/>
              <a:t>href</a:t>
            </a:r>
            <a:r>
              <a:rPr lang="pt-BR" sz="1800" dirty="0"/>
              <a:t>”.</a:t>
            </a:r>
            <a:endParaRPr lang="pt-PT" sz="1800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Header (Cabeçalho)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PT" sz="1800" dirty="0"/>
              <a:t>São tags </a:t>
            </a:r>
            <a:r>
              <a:rPr lang="pt-BR" sz="1800" dirty="0"/>
              <a:t>que utilizamos para representar um titulo em nossa página, são definidas em 6 </a:t>
            </a:r>
            <a:r>
              <a:rPr lang="pt-BR" sz="1800" dirty="0" err="1"/>
              <a:t>tags</a:t>
            </a:r>
            <a:r>
              <a:rPr lang="pt-BR" sz="1800" dirty="0"/>
              <a:t> (de h1 a h6), onde h1 é considerada mais importante (maior), e h6 é considerada menos importante (menor).</a:t>
            </a:r>
            <a:endParaRPr lang="pt-PT" sz="1800" dirty="0">
              <a:latin typeface="+mj-lt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714620"/>
            <a:ext cx="24765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3143248"/>
            <a:ext cx="2040691" cy="164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gency FB" pitchFamily="34" charset="0"/>
              </a:rPr>
              <a:t>Paragrafo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É a </a:t>
            </a:r>
            <a:r>
              <a:rPr lang="pt-BR" sz="1800" dirty="0" err="1"/>
              <a:t>tag</a:t>
            </a:r>
            <a:r>
              <a:rPr lang="pt-BR" sz="1800" dirty="0"/>
              <a:t> que utilizamos para definir um trecho de texto que será apresentado ao usuário.</a:t>
            </a:r>
          </a:p>
          <a:p>
            <a:pPr algn="just">
              <a:buNone/>
            </a:pPr>
            <a:endParaRPr lang="pt-BR" sz="1800" dirty="0">
              <a:latin typeface="+mj-lt"/>
            </a:endParaRPr>
          </a:p>
          <a:p>
            <a:pPr algn="just">
              <a:buNone/>
            </a:pPr>
            <a:endParaRPr lang="pt-BR" sz="1800" dirty="0">
              <a:latin typeface="+mj-lt"/>
            </a:endParaRPr>
          </a:p>
          <a:p>
            <a:pPr algn="just">
              <a:buNone/>
            </a:pPr>
            <a:endParaRPr lang="pt-BR" sz="1800" dirty="0">
              <a:latin typeface="+mj-lt"/>
            </a:endParaRPr>
          </a:p>
          <a:p>
            <a:pPr algn="just">
              <a:buNone/>
            </a:pPr>
            <a:endParaRPr lang="pt-BR" sz="1800" dirty="0">
              <a:latin typeface="+mj-lt"/>
            </a:endParaRPr>
          </a:p>
          <a:p>
            <a:pPr algn="just">
              <a:buNone/>
            </a:pPr>
            <a:r>
              <a:rPr lang="pt-BR" sz="1800" dirty="0">
                <a:latin typeface="+mj-lt"/>
              </a:rPr>
              <a:t>Temos a </a:t>
            </a:r>
            <a:r>
              <a:rPr lang="pt-BR" sz="1800" dirty="0" err="1">
                <a:latin typeface="+mj-lt"/>
              </a:rPr>
              <a:t>tag</a:t>
            </a:r>
            <a:r>
              <a:rPr lang="pt-BR" sz="1800" dirty="0">
                <a:latin typeface="+mj-lt"/>
              </a:rPr>
              <a:t> &lt;</a:t>
            </a:r>
            <a:r>
              <a:rPr lang="pt-BR" sz="1800" dirty="0" err="1">
                <a:latin typeface="+mj-lt"/>
              </a:rPr>
              <a:t>pre</a:t>
            </a:r>
            <a:r>
              <a:rPr lang="pt-BR" sz="1800" dirty="0">
                <a:latin typeface="+mj-lt"/>
              </a:rPr>
              <a:t>&gt; que deixa o texto pré formatado, que preserva os espaços e as quebras de linha</a:t>
            </a:r>
            <a:endParaRPr lang="pt-PT" sz="1800" dirty="0">
              <a:latin typeface="+mj-lt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214554"/>
            <a:ext cx="4184095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857628"/>
            <a:ext cx="365025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gency FB" pitchFamily="34" charset="0"/>
              </a:rPr>
              <a:t>Simbolos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29256" y="1428736"/>
            <a:ext cx="3257544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Conseguimos escrever em nosso código HTML alguns símbolos com um código interpretado pelo mesmo.</a:t>
            </a:r>
          </a:p>
          <a:p>
            <a:pPr algn="just">
              <a:buNone/>
            </a:pPr>
            <a:r>
              <a:rPr lang="pt-BR" sz="1800" dirty="0">
                <a:latin typeface="+mj-lt"/>
              </a:rPr>
              <a:t>Assim como também escrever os caracteres de acordo com a tabela ASCII.</a:t>
            </a:r>
            <a:endParaRPr lang="pt-PT" sz="1800" dirty="0">
              <a:latin typeface="+mj-lt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57298"/>
            <a:ext cx="501967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/>
              <a:t>Em HTML um hyperlink (mais conhecido como link) faz com que você em um click vá para uma posição especifica do seu documento, ou até mesmo para outro documento. </a:t>
            </a:r>
          </a:p>
          <a:p>
            <a:pPr algn="just">
              <a:buNone/>
            </a:pPr>
            <a:r>
              <a:rPr lang="pt-BR" sz="1800"/>
              <a:t>Geralmente quando você para o mouse  em cima, seu cursor vira uma mão.</a:t>
            </a:r>
          </a:p>
          <a:p>
            <a:pPr algn="just">
              <a:buNone/>
            </a:pPr>
            <a:endParaRPr lang="pt-BR" sz="1800"/>
          </a:p>
          <a:p>
            <a:pPr algn="just">
              <a:buNone/>
            </a:pPr>
            <a:endParaRPr lang="pt-BR" sz="1800"/>
          </a:p>
          <a:p>
            <a:pPr algn="just">
              <a:buNone/>
            </a:pPr>
            <a:r>
              <a:rPr lang="pt-BR" sz="1800"/>
              <a:t>Uma das propriedades do link é o href - que indica para qual página ou sessão será direcionado quando o link for clicado</a:t>
            </a:r>
          </a:p>
          <a:p>
            <a:pPr algn="just">
              <a:buNone/>
            </a:pPr>
            <a:r>
              <a:rPr lang="pt-BR" sz="1800"/>
              <a:t>Temos também outras propriedades</a:t>
            </a:r>
            <a:endParaRPr lang="pt-BR" sz="1800" dirty="0"/>
          </a:p>
          <a:p>
            <a:pPr algn="just">
              <a:buNone/>
            </a:pPr>
            <a:endParaRPr lang="pt-BR" sz="1800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714620"/>
            <a:ext cx="4201472" cy="50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Em HTML a </a:t>
            </a:r>
            <a:r>
              <a:rPr lang="pt-BR" sz="1800" dirty="0" err="1"/>
              <a:t>tag</a:t>
            </a:r>
            <a:r>
              <a:rPr lang="pt-BR" sz="1800" dirty="0"/>
              <a:t> “&lt;</a:t>
            </a:r>
            <a:r>
              <a:rPr lang="pt-BR" sz="1800" dirty="0" err="1"/>
              <a:t>img</a:t>
            </a:r>
            <a:r>
              <a:rPr lang="pt-BR" sz="1800" dirty="0"/>
              <a:t> /&gt;” que faz a inclusão de imagem em nossa página, um ponto de curiosidade é que a </a:t>
            </a:r>
            <a:r>
              <a:rPr lang="pt-BR" sz="1800" dirty="0" err="1"/>
              <a:t>tag</a:t>
            </a:r>
            <a:r>
              <a:rPr lang="pt-BR" sz="1800" dirty="0"/>
              <a:t> “</a:t>
            </a:r>
            <a:r>
              <a:rPr lang="pt-BR" sz="1800" dirty="0" err="1"/>
              <a:t>img</a:t>
            </a:r>
            <a:r>
              <a:rPr lang="pt-BR" sz="1800" dirty="0"/>
              <a:t>” tem sua declaração e encerramento na mesma </a:t>
            </a:r>
            <a:r>
              <a:rPr lang="pt-BR" sz="1800" dirty="0" err="1"/>
              <a:t>tag</a:t>
            </a:r>
            <a:r>
              <a:rPr lang="pt-BR" sz="1800" dirty="0"/>
              <a:t>.</a:t>
            </a:r>
          </a:p>
          <a:p>
            <a:pPr algn="just">
              <a:buNone/>
            </a:pPr>
            <a:r>
              <a:rPr lang="pt-BR" sz="1800" dirty="0"/>
              <a:t>Como exemplo abaixo: </a:t>
            </a:r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r>
              <a:rPr lang="pt-BR" sz="1800" dirty="0"/>
              <a:t>Temos alguns atributos para </a:t>
            </a:r>
            <a:r>
              <a:rPr lang="pt-BR" sz="1800" dirty="0" err="1"/>
              <a:t>tag</a:t>
            </a:r>
            <a:r>
              <a:rPr lang="pt-BR" sz="1800" dirty="0"/>
              <a:t> “</a:t>
            </a:r>
            <a:r>
              <a:rPr lang="pt-BR" sz="1800" dirty="0" err="1"/>
              <a:t>img</a:t>
            </a:r>
            <a:r>
              <a:rPr lang="pt-BR" sz="1800" dirty="0"/>
              <a:t>”, alguns deles são:</a:t>
            </a:r>
          </a:p>
          <a:p>
            <a:pPr algn="just"/>
            <a:r>
              <a:rPr lang="pt-BR" sz="1800" dirty="0" err="1"/>
              <a:t>src</a:t>
            </a:r>
            <a:r>
              <a:rPr lang="pt-BR" sz="1800" dirty="0"/>
              <a:t>: que representa o caminho da imagem</a:t>
            </a:r>
          </a:p>
          <a:p>
            <a:pPr algn="just"/>
            <a:r>
              <a:rPr lang="pt-BR" sz="1800" dirty="0" err="1"/>
              <a:t>alt</a:t>
            </a:r>
            <a:r>
              <a:rPr lang="pt-BR" sz="1800" dirty="0"/>
              <a:t>: um texto alternativo caso a imagem não seja carregada, também utilizadas em questão de acessibilidade (em pessoas com falta de visão), e auxilio nos indexadores do </a:t>
            </a:r>
            <a:r>
              <a:rPr lang="pt-BR" sz="1800" dirty="0" err="1"/>
              <a:t>google</a:t>
            </a:r>
            <a:endParaRPr lang="pt-BR" sz="1800" dirty="0"/>
          </a:p>
          <a:p>
            <a:pPr algn="just"/>
            <a:r>
              <a:rPr lang="pt-BR" sz="1800" dirty="0" err="1"/>
              <a:t>width</a:t>
            </a:r>
            <a:r>
              <a:rPr lang="pt-BR" sz="1800" dirty="0"/>
              <a:t>: define a largura da imagem</a:t>
            </a:r>
          </a:p>
          <a:p>
            <a:pPr algn="just"/>
            <a:r>
              <a:rPr lang="pt-BR" sz="1800" dirty="0" err="1"/>
              <a:t>height</a:t>
            </a:r>
            <a:r>
              <a:rPr lang="pt-BR" sz="1800" dirty="0"/>
              <a:t>: define a altura da imagem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>
              <a:buNone/>
            </a:pPr>
            <a:r>
              <a:rPr lang="pt-BR" sz="1800" dirty="0"/>
              <a:t>Assim como link e todas as outras </a:t>
            </a:r>
            <a:r>
              <a:rPr lang="pt-BR" sz="1800" dirty="0" err="1"/>
              <a:t>tags</a:t>
            </a:r>
            <a:r>
              <a:rPr lang="pt-BR" sz="1800" dirty="0"/>
              <a:t>, conseguimos estilizar melhor com CSS</a:t>
            </a:r>
          </a:p>
          <a:p>
            <a:pPr algn="just">
              <a:buNone/>
            </a:pPr>
            <a:endParaRPr lang="pt-BR" sz="1800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2500306"/>
            <a:ext cx="2927167" cy="47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357826"/>
            <a:ext cx="8375443" cy="338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Botão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Botão no HTML é uma </a:t>
            </a:r>
            <a:r>
              <a:rPr lang="pt-BR" sz="1800" dirty="0" err="1"/>
              <a:t>tag</a:t>
            </a:r>
            <a:r>
              <a:rPr lang="pt-BR" sz="1800" dirty="0"/>
              <a:t> que representa um elemento </a:t>
            </a:r>
            <a:r>
              <a:rPr lang="pt-BR" sz="1800" dirty="0" err="1"/>
              <a:t>clicável</a:t>
            </a:r>
            <a:r>
              <a:rPr lang="pt-BR" sz="1800" dirty="0"/>
              <a:t>, é definido da seguinte forma:</a:t>
            </a:r>
          </a:p>
          <a:p>
            <a:pPr algn="just">
              <a:buNone/>
            </a:pPr>
            <a:endParaRPr lang="pt-BR" sz="180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357430"/>
            <a:ext cx="4653669" cy="4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3000372"/>
            <a:ext cx="1472873" cy="53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Hypertext </a:t>
            </a:r>
            <a:r>
              <a:rPr lang="pt-BR" sz="1800" dirty="0" err="1"/>
              <a:t>Transfer</a:t>
            </a:r>
            <a:r>
              <a:rPr lang="pt-BR" sz="1800" dirty="0"/>
              <a:t> </a:t>
            </a:r>
            <a:r>
              <a:rPr lang="pt-BR" sz="1800" dirty="0" err="1"/>
              <a:t>Protocol</a:t>
            </a:r>
            <a:r>
              <a:rPr lang="pt-BR" sz="1800" dirty="0"/>
              <a:t> (HTTP) é o método utilizado para enviar e receber informações na web.</a:t>
            </a:r>
          </a:p>
          <a:p>
            <a:pPr algn="just">
              <a:buNone/>
            </a:pPr>
            <a:r>
              <a:rPr lang="pt-BR" sz="1800" dirty="0"/>
              <a:t>O protocolo HTTP é baseado em requisições e respostas entre clientes e servidores. </a:t>
            </a:r>
          </a:p>
          <a:p>
            <a:pPr algn="just">
              <a:buNone/>
            </a:pPr>
            <a:r>
              <a:rPr lang="pt-BR" sz="1800" dirty="0"/>
              <a:t>O cliente (navegador ou dispositivo) fará a requisição, solicitando um determinado recurso (</a:t>
            </a:r>
            <a:r>
              <a:rPr lang="pt-BR" sz="1800" dirty="0" err="1"/>
              <a:t>resource</a:t>
            </a:r>
            <a:r>
              <a:rPr lang="pt-BR" sz="1800" dirty="0"/>
              <a:t>), enviando um pacote de informações contendo alguns cabeçalhos (</a:t>
            </a:r>
            <a:r>
              <a:rPr lang="pt-BR" sz="1800" dirty="0" err="1"/>
              <a:t>headers</a:t>
            </a:r>
            <a:r>
              <a:rPr lang="pt-BR" sz="1800" dirty="0"/>
              <a:t>) a um URI (URL). </a:t>
            </a:r>
          </a:p>
          <a:p>
            <a:pPr algn="just">
              <a:buNone/>
            </a:pPr>
            <a:r>
              <a:rPr lang="pt-BR" sz="1800" dirty="0"/>
              <a:t>O servidor recebe estas informações e envia uma resposta, que pode ser um recurso ou um simplesmente um outro cabeçalho.</a:t>
            </a:r>
          </a:p>
        </p:txBody>
      </p:sp>
      <p:pic>
        <p:nvPicPr>
          <p:cNvPr id="34820" name="Picture 4" descr="Resultado de imagem para requisiÃ§Ã£o http"/>
          <p:cNvPicPr>
            <a:picLocks noChangeAspect="1" noChangeArrowheads="1"/>
          </p:cNvPicPr>
          <p:nvPr/>
        </p:nvPicPr>
        <p:blipFill>
          <a:blip r:embed="rId2"/>
          <a:srcRect l="11173" t="15734" r="12011" b="16083"/>
          <a:stretch>
            <a:fillRect/>
          </a:stretch>
        </p:blipFill>
        <p:spPr bwMode="auto">
          <a:xfrm>
            <a:off x="2857488" y="3988813"/>
            <a:ext cx="3643338" cy="25834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Elemento do HTML que representa uma lista de itens, basicamente temos dois tipos, listas não ordenadas, listas ordenadas e listas descritivas.</a:t>
            </a:r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r>
              <a:rPr lang="pt-BR" sz="1800" b="1" dirty="0"/>
              <a:t>Listas não ordenadas: </a:t>
            </a:r>
            <a:r>
              <a:rPr lang="pt-BR" sz="1800" dirty="0"/>
              <a:t>Começa com a </a:t>
            </a:r>
            <a:r>
              <a:rPr lang="pt-BR" sz="1800" dirty="0" err="1"/>
              <a:t>tag</a:t>
            </a:r>
            <a:r>
              <a:rPr lang="pt-BR" sz="1800" dirty="0"/>
              <a:t> &lt;</a:t>
            </a:r>
            <a:r>
              <a:rPr lang="pt-BR" sz="1800" dirty="0" err="1"/>
              <a:t>ul</a:t>
            </a:r>
            <a:r>
              <a:rPr lang="pt-BR" sz="1800" dirty="0"/>
              <a:t>&gt; e cada item com a </a:t>
            </a:r>
            <a:r>
              <a:rPr lang="pt-BR" sz="1800" dirty="0" err="1"/>
              <a:t>tag</a:t>
            </a:r>
            <a:r>
              <a:rPr lang="pt-BR" sz="1800" dirty="0"/>
              <a:t> &lt;li&gt;, os itens serão demarcados com pequenos círculos pretos.</a:t>
            </a:r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r>
              <a:rPr lang="pt-BR" sz="1800" b="1" dirty="0"/>
              <a:t>Listas ordenadas: </a:t>
            </a:r>
            <a:r>
              <a:rPr lang="pt-BR" sz="1800" dirty="0"/>
              <a:t>Começa com a </a:t>
            </a:r>
            <a:r>
              <a:rPr lang="pt-BR" sz="1800" dirty="0" err="1"/>
              <a:t>tag</a:t>
            </a:r>
            <a:r>
              <a:rPr lang="pt-BR" sz="1800" dirty="0"/>
              <a:t> &lt;</a:t>
            </a:r>
            <a:r>
              <a:rPr lang="pt-BR" sz="1800" dirty="0" err="1"/>
              <a:t>ol</a:t>
            </a:r>
            <a:r>
              <a:rPr lang="pt-BR" sz="1800" dirty="0"/>
              <a:t>&gt; e cada item com a </a:t>
            </a:r>
            <a:r>
              <a:rPr lang="pt-BR" sz="1800" dirty="0" err="1"/>
              <a:t>tag</a:t>
            </a:r>
            <a:r>
              <a:rPr lang="pt-BR" sz="1800" dirty="0"/>
              <a:t> &lt;li&gt;, os itens serão demarcados com números.</a:t>
            </a:r>
          </a:p>
          <a:p>
            <a:pPr algn="just">
              <a:buNone/>
            </a:pPr>
            <a:endParaRPr lang="pt-BR" sz="18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143248"/>
            <a:ext cx="196129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214686"/>
            <a:ext cx="1800886" cy="127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19060" y="5357826"/>
            <a:ext cx="1819480" cy="118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8732" y="5286388"/>
            <a:ext cx="1819284" cy="133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b="1" dirty="0"/>
              <a:t>Listas descritivas:</a:t>
            </a:r>
            <a:r>
              <a:rPr lang="pt-BR" sz="1800" dirty="0"/>
              <a:t> Começa com a </a:t>
            </a:r>
            <a:r>
              <a:rPr lang="pt-BR" sz="1800" dirty="0" err="1"/>
              <a:t>tag</a:t>
            </a:r>
            <a:r>
              <a:rPr lang="pt-BR" sz="1800" dirty="0"/>
              <a:t> &lt;dl&gt;, tem um </a:t>
            </a:r>
            <a:r>
              <a:rPr lang="pt-BR" sz="1800" dirty="0" err="1"/>
              <a:t>subtitulo</a:t>
            </a:r>
            <a:r>
              <a:rPr lang="pt-BR" sz="1800" dirty="0"/>
              <a:t> com a </a:t>
            </a:r>
            <a:r>
              <a:rPr lang="pt-BR" sz="1800" dirty="0" err="1"/>
              <a:t>tag</a:t>
            </a:r>
            <a:r>
              <a:rPr lang="pt-BR" sz="1800" dirty="0"/>
              <a:t> &lt;</a:t>
            </a:r>
            <a:r>
              <a:rPr lang="pt-BR" sz="1800" dirty="0" err="1"/>
              <a:t>dt</a:t>
            </a:r>
            <a:r>
              <a:rPr lang="pt-BR" sz="1800" dirty="0"/>
              <a:t>&gt; e cada item com a </a:t>
            </a:r>
            <a:r>
              <a:rPr lang="pt-BR" sz="1800" dirty="0" err="1"/>
              <a:t>tag</a:t>
            </a:r>
            <a:r>
              <a:rPr lang="pt-BR" sz="1800" dirty="0"/>
              <a:t> &lt;</a:t>
            </a:r>
            <a:r>
              <a:rPr lang="pt-BR" sz="1800" dirty="0" err="1"/>
              <a:t>dd</a:t>
            </a:r>
            <a:r>
              <a:rPr lang="pt-BR" sz="1800" dirty="0"/>
              <a:t>&gt;, os itens serão demarcados com traços pretos.</a:t>
            </a:r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492896"/>
            <a:ext cx="3313524" cy="157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2564334"/>
            <a:ext cx="2473336" cy="117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Também temos uma propriedade na </a:t>
            </a:r>
            <a:r>
              <a:rPr lang="pt-BR" sz="1800" dirty="0" err="1"/>
              <a:t>tag</a:t>
            </a:r>
            <a:r>
              <a:rPr lang="pt-BR" sz="1800" dirty="0"/>
              <a:t> de lista que é o “</a:t>
            </a:r>
            <a:r>
              <a:rPr lang="pt-BR" sz="1800" dirty="0" err="1"/>
              <a:t>type</a:t>
            </a:r>
            <a:r>
              <a:rPr lang="pt-BR" sz="1800" dirty="0"/>
              <a:t>”, que define qual tipo de demarcador será utilizado, segue abaixo:</a:t>
            </a:r>
          </a:p>
          <a:p>
            <a:pPr algn="just">
              <a:buNone/>
            </a:pPr>
            <a:endParaRPr lang="pt-BR" sz="1800" dirty="0"/>
          </a:p>
          <a:p>
            <a:pPr algn="just"/>
            <a:r>
              <a:rPr lang="en-US" sz="1800" dirty="0"/>
              <a:t>type=“1” - </a:t>
            </a:r>
            <a:r>
              <a:rPr lang="pt-PT" sz="1800" dirty="0"/>
              <a:t>Os itens da lista serão numerados com números (padrão)</a:t>
            </a:r>
            <a:endParaRPr lang="en-US" sz="1800" dirty="0"/>
          </a:p>
          <a:p>
            <a:pPr algn="just"/>
            <a:r>
              <a:rPr lang="en-US" sz="1800" dirty="0"/>
              <a:t>type=“A” - </a:t>
            </a:r>
            <a:r>
              <a:rPr lang="pt-PT" sz="1800" dirty="0"/>
              <a:t>Os itens da lista serão numerados com letras maiúsculas</a:t>
            </a:r>
            <a:endParaRPr lang="en-US" sz="1800" dirty="0"/>
          </a:p>
          <a:p>
            <a:pPr algn="just"/>
            <a:r>
              <a:rPr lang="en-US" sz="1800" dirty="0"/>
              <a:t>type=“a” - </a:t>
            </a:r>
            <a:r>
              <a:rPr lang="pt-PT" sz="1800" dirty="0"/>
              <a:t>Os itens da lista serão numerados com letras minúsculas</a:t>
            </a:r>
            <a:endParaRPr lang="en-US" sz="1800" dirty="0"/>
          </a:p>
          <a:p>
            <a:pPr algn="just"/>
            <a:r>
              <a:rPr lang="en-US" sz="1800" dirty="0"/>
              <a:t>type=“I” - </a:t>
            </a:r>
            <a:r>
              <a:rPr lang="pt-PT" sz="1800" dirty="0"/>
              <a:t>Os itens da lista serão numerados com números romanos maiúsculos</a:t>
            </a:r>
            <a:endParaRPr lang="en-US" sz="1800" dirty="0"/>
          </a:p>
          <a:p>
            <a:pPr algn="just"/>
            <a:r>
              <a:rPr lang="en-US" sz="1800" dirty="0"/>
              <a:t>type=“</a:t>
            </a:r>
            <a:r>
              <a:rPr lang="en-US" sz="1800" dirty="0" err="1"/>
              <a:t>i</a:t>
            </a:r>
            <a:r>
              <a:rPr lang="en-US" sz="1800" dirty="0"/>
              <a:t>” - </a:t>
            </a:r>
            <a:r>
              <a:rPr lang="pt-PT" sz="1800" dirty="0"/>
              <a:t>Os itens da lista serão numerados com números romanos em letras minúsculas</a:t>
            </a: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Quebra de linha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Em HTML temos a </a:t>
            </a:r>
            <a:r>
              <a:rPr lang="pt-BR" sz="1800" dirty="0" err="1"/>
              <a:t>tag</a:t>
            </a:r>
            <a:r>
              <a:rPr lang="pt-BR" sz="1800" dirty="0"/>
              <a:t> &lt;</a:t>
            </a:r>
            <a:r>
              <a:rPr lang="pt-BR" sz="1800" dirty="0" err="1"/>
              <a:t>br</a:t>
            </a:r>
            <a:r>
              <a:rPr lang="pt-BR" sz="1800" dirty="0"/>
              <a:t>&gt; que representa uma quebra de linha na página, com isso, conseguimos separar elementos que são </a:t>
            </a:r>
            <a:r>
              <a:rPr lang="pt-BR" sz="1800" dirty="0" err="1"/>
              <a:t>inline</a:t>
            </a:r>
            <a:r>
              <a:rPr lang="pt-BR" sz="1800" dirty="0"/>
              <a:t> em “blocos”.</a:t>
            </a:r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r>
              <a:rPr lang="pt-BR" sz="1800" dirty="0"/>
              <a:t>Também temos a </a:t>
            </a:r>
            <a:r>
              <a:rPr lang="pt-BR" sz="1800" dirty="0" err="1"/>
              <a:t>tag</a:t>
            </a:r>
            <a:r>
              <a:rPr lang="pt-BR" sz="1800" dirty="0"/>
              <a:t> &lt;</a:t>
            </a:r>
            <a:r>
              <a:rPr lang="pt-BR" sz="1800" dirty="0" err="1"/>
              <a:t>hr</a:t>
            </a:r>
            <a:r>
              <a:rPr lang="pt-BR" sz="1800" dirty="0"/>
              <a:t>&gt; que quebra a linha e desenha uma linha divisória na página.</a:t>
            </a:r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597" y="2214554"/>
            <a:ext cx="604841" cy="40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Em HTML a </a:t>
            </a:r>
            <a:r>
              <a:rPr lang="pt-BR" sz="1800" dirty="0" err="1"/>
              <a:t>tag</a:t>
            </a:r>
            <a:r>
              <a:rPr lang="pt-BR" sz="1800" dirty="0"/>
              <a:t> &lt;</a:t>
            </a:r>
            <a:r>
              <a:rPr lang="pt-BR" sz="1800" dirty="0" err="1"/>
              <a:t>table</a:t>
            </a:r>
            <a:r>
              <a:rPr lang="pt-BR" sz="1800" dirty="0"/>
              <a:t>&gt; representa uma tabela visualmente ao usuário, nela </a:t>
            </a:r>
            <a:r>
              <a:rPr lang="pt-PT" sz="1800" dirty="0"/>
              <a:t>cada linha da tabela é definida com a tag &lt;tr&gt;. Um cabeçalho de tabela é definido com a tag &lt;th&gt;. Por padrão, os títulos das tabelas estão em negrito e centralizados. Uma tabela data / cell é definida com a tag &lt;td&gt;. Segue exemplo abaixo:</a:t>
            </a: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86058"/>
            <a:ext cx="24860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3714752"/>
            <a:ext cx="2376497" cy="131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Tabelas no HTML5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No HTML5 vieram algumas novas </a:t>
            </a:r>
            <a:r>
              <a:rPr lang="pt-BR" sz="1800" dirty="0" err="1"/>
              <a:t>tags</a:t>
            </a:r>
            <a:r>
              <a:rPr lang="pt-BR" sz="1800" dirty="0"/>
              <a:t> para a tabela, onde é realizada uma divisão com novas </a:t>
            </a:r>
            <a:r>
              <a:rPr lang="pt-BR" sz="1800" dirty="0" err="1"/>
              <a:t>tags</a:t>
            </a:r>
            <a:r>
              <a:rPr lang="pt-BR" sz="1800" dirty="0"/>
              <a:t> &lt;</a:t>
            </a:r>
            <a:r>
              <a:rPr lang="pt-BR" sz="1800" dirty="0" err="1"/>
              <a:t>thead</a:t>
            </a:r>
            <a:r>
              <a:rPr lang="pt-BR" sz="1800" dirty="0"/>
              <a:t>&gt;, &lt;</a:t>
            </a:r>
            <a:r>
              <a:rPr lang="pt-BR" sz="1800" dirty="0" err="1"/>
              <a:t>tbody</a:t>
            </a:r>
            <a:r>
              <a:rPr lang="pt-BR" sz="1800" dirty="0"/>
              <a:t>&gt;, &lt;</a:t>
            </a:r>
            <a:r>
              <a:rPr lang="pt-BR" sz="1800" dirty="0" err="1"/>
              <a:t>tfoot</a:t>
            </a:r>
            <a:r>
              <a:rPr lang="pt-BR" sz="1800" dirty="0"/>
              <a:t>&gt;.</a:t>
            </a:r>
          </a:p>
          <a:p>
            <a:pPr algn="just">
              <a:buNone/>
            </a:pPr>
            <a:r>
              <a:rPr lang="pt-BR" sz="1800" dirty="0"/>
              <a:t>A </a:t>
            </a:r>
            <a:r>
              <a:rPr lang="pt-BR" sz="1800" dirty="0" err="1"/>
              <a:t>tag</a:t>
            </a:r>
            <a:r>
              <a:rPr lang="pt-BR" sz="1800" dirty="0"/>
              <a:t> &lt;</a:t>
            </a:r>
            <a:r>
              <a:rPr lang="pt-BR" sz="1800" dirty="0" err="1"/>
              <a:t>thead</a:t>
            </a:r>
            <a:r>
              <a:rPr lang="pt-BR" sz="1800" dirty="0"/>
              <a:t>&gt; é usada para agrupar o conteúdo do cabeçalho em uma tabela HTML. </a:t>
            </a:r>
          </a:p>
          <a:p>
            <a:pPr algn="just">
              <a:buNone/>
            </a:pPr>
            <a:r>
              <a:rPr lang="pt-PT" sz="1800" dirty="0"/>
              <a:t>A tag &lt;tbody&gt; é usada para agrupar o conteúdo do corpo em uma tabela HTML.</a:t>
            </a:r>
          </a:p>
          <a:p>
            <a:pPr algn="just">
              <a:buNone/>
            </a:pPr>
            <a:r>
              <a:rPr lang="pt-PT" sz="1800" dirty="0"/>
              <a:t>A tag &lt;tfoot&gt; é usada para agrupar o conteúdo do rodapé em uma tabela HTML.</a:t>
            </a:r>
            <a:endParaRPr lang="pt-BR" sz="1800" dirty="0"/>
          </a:p>
          <a:p>
            <a:pPr algn="just">
              <a:buNone/>
            </a:pPr>
            <a:r>
              <a:rPr lang="pt-BR" sz="1800" dirty="0"/>
              <a:t>O elemento &lt;</a:t>
            </a:r>
            <a:r>
              <a:rPr lang="pt-BR" sz="1800" dirty="0" err="1"/>
              <a:t>thead</a:t>
            </a:r>
            <a:r>
              <a:rPr lang="pt-BR" sz="1800" dirty="0"/>
              <a:t>&gt; é usado em conjunto com os elementos &lt;</a:t>
            </a:r>
            <a:r>
              <a:rPr lang="pt-BR" sz="1800" dirty="0" err="1"/>
              <a:t>tbody</a:t>
            </a:r>
            <a:r>
              <a:rPr lang="pt-BR" sz="1800" dirty="0"/>
              <a:t>&gt; e &lt;</a:t>
            </a:r>
            <a:r>
              <a:rPr lang="pt-BR" sz="1800" dirty="0" err="1"/>
              <a:t>tfoot</a:t>
            </a:r>
            <a:r>
              <a:rPr lang="pt-BR" sz="1800" dirty="0"/>
              <a:t>&gt; para especificar cada parte de uma tabela (cabeçalho, corpo, rodapé). </a:t>
            </a:r>
          </a:p>
          <a:p>
            <a:pPr algn="just">
              <a:buNone/>
            </a:pPr>
            <a:r>
              <a:rPr lang="pt-PT" sz="1800" dirty="0"/>
              <a:t>Os navegadores podem usar esses elementos para ativar a rolagem do corpo da tabela, independentemente do cabeçalho e do rodapé. Além disso, ao exebir uma tabela que abrange várias páginas, esses elementos podem permitir que o cabeçalho e o rodapé da tabela sejam impressos na parte superior e inferior de cada página.</a:t>
            </a:r>
          </a:p>
          <a:p>
            <a:pPr algn="just">
              <a:buNone/>
            </a:pPr>
            <a:r>
              <a:rPr lang="pt-PT" sz="1800" dirty="0"/>
              <a:t>Exemplo no próximo slide:</a:t>
            </a:r>
          </a:p>
          <a:p>
            <a:pPr algn="just">
              <a:buNone/>
            </a:pPr>
            <a:br>
              <a:rPr lang="pt-BR" sz="1800" dirty="0"/>
            </a:b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Tabelas no HTML5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Visualmente não tem alteração na página, porém, posteriormente será mais fácil estilizar com CSS.</a:t>
            </a:r>
            <a:endParaRPr lang="pt-PT" sz="1800" dirty="0"/>
          </a:p>
          <a:p>
            <a:pPr algn="just">
              <a:buNone/>
            </a:pPr>
            <a:br>
              <a:rPr lang="pt-BR" sz="1800" dirty="0"/>
            </a:b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endParaRPr lang="pt-BR" sz="1800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000240"/>
            <a:ext cx="2528889" cy="463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143248"/>
            <a:ext cx="2090360" cy="160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Comentários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No HTML você pode adicionar comentários em sua página, com a seguinte </a:t>
            </a:r>
            <a:r>
              <a:rPr lang="pt-BR" sz="1800" dirty="0" err="1"/>
              <a:t>tag</a:t>
            </a:r>
            <a:r>
              <a:rPr lang="pt-BR" sz="1800" dirty="0"/>
              <a:t>:</a:t>
            </a:r>
          </a:p>
          <a:p>
            <a:pPr algn="just">
              <a:buNone/>
            </a:pPr>
            <a:endParaRPr lang="pt-BR" sz="18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285992"/>
            <a:ext cx="4400571" cy="42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No HTML o elemento </a:t>
            </a:r>
            <a:r>
              <a:rPr lang="pt-PT" sz="1800" dirty="0"/>
              <a:t>&lt;form&gt; define um formulário que é usado para coletar a entrada do usuário: </a:t>
            </a:r>
          </a:p>
          <a:p>
            <a:pPr algn="just">
              <a:buNone/>
            </a:pPr>
            <a:endParaRPr lang="pt-PT" sz="1800" dirty="0"/>
          </a:p>
          <a:p>
            <a:pPr algn="just">
              <a:buNone/>
            </a:pPr>
            <a:endParaRPr lang="pt-PT" sz="1800" dirty="0"/>
          </a:p>
          <a:p>
            <a:pPr algn="just">
              <a:buNone/>
            </a:pPr>
            <a:endParaRPr lang="pt-PT" sz="1800" dirty="0"/>
          </a:p>
          <a:p>
            <a:pPr algn="just">
              <a:buNone/>
            </a:pPr>
            <a:endParaRPr lang="pt-PT" sz="1800" dirty="0"/>
          </a:p>
          <a:p>
            <a:pPr algn="just">
              <a:buNone/>
            </a:pPr>
            <a:endParaRPr lang="pt-PT" sz="1800" dirty="0"/>
          </a:p>
          <a:p>
            <a:pPr algn="just">
              <a:buNone/>
            </a:pPr>
            <a:r>
              <a:rPr lang="pt-PT" sz="1800" dirty="0"/>
              <a:t>Na tag formulário temos dois atributos muito importantes, que são:</a:t>
            </a:r>
          </a:p>
          <a:p>
            <a:pPr algn="just"/>
            <a:r>
              <a:rPr lang="pt-PT" sz="1800" dirty="0"/>
              <a:t>action: para onde a página será enviada quando realizarmos o envio das informações.</a:t>
            </a:r>
          </a:p>
          <a:p>
            <a:pPr algn="just"/>
            <a:r>
              <a:rPr lang="pt-PT" sz="1800" dirty="0"/>
              <a:t>target: informa em qual página será submetida as informações, caso não informada é realizada na mesma página.</a:t>
            </a:r>
          </a:p>
          <a:p>
            <a:pPr algn="just">
              <a:buNone/>
            </a:pPr>
            <a:r>
              <a:rPr lang="pt-PT" sz="1800" dirty="0"/>
              <a:t>Dentro dos formulários temos o elemento &lt;input&gt;, que é o elemento de formulário mais importante. 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143116"/>
            <a:ext cx="1714156" cy="136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Input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PT" sz="1800" dirty="0"/>
              <a:t>O elemento &lt;input&gt; pode ser exibido de várias maneiras, dependendo do atributo type. Onde será realizada a entrada dos dados pelo usuário.</a:t>
            </a:r>
          </a:p>
          <a:p>
            <a:pPr algn="just">
              <a:buNone/>
            </a:pPr>
            <a:endParaRPr lang="pt-PT" sz="1800" dirty="0"/>
          </a:p>
          <a:p>
            <a:pPr algn="just">
              <a:buNone/>
            </a:pPr>
            <a:r>
              <a:rPr lang="pt-PT" sz="1800" dirty="0"/>
              <a:t>Input de texto – é onde o usuário pode enviar informações de texto.</a:t>
            </a:r>
          </a:p>
          <a:p>
            <a:pPr algn="just">
              <a:buNone/>
            </a:pPr>
            <a:endParaRPr lang="pt-PT" sz="1800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786058"/>
            <a:ext cx="4699311" cy="31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Métodos 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Os métodos HTTP, também conhecidos como verbos, identificam qual a ação que deve ser executada em um determinado recurso. Existem 8 métodos HTTP, mas apenas 5 são mais utilizados.</a:t>
            </a:r>
          </a:p>
          <a:p>
            <a:pPr algn="just"/>
            <a:r>
              <a:rPr lang="pt-BR" sz="1800" dirty="0"/>
              <a:t>GET - Solicita a representação de um determinado recurso. É definido como um método seguro e não deve ser usado para disparar uma ação.</a:t>
            </a:r>
          </a:p>
          <a:p>
            <a:pPr algn="just"/>
            <a:r>
              <a:rPr lang="pt-BR" sz="1800" dirty="0"/>
              <a:t>POST - As informações enviadas no corpo (</a:t>
            </a:r>
            <a:r>
              <a:rPr lang="pt-BR" sz="1800" dirty="0" err="1"/>
              <a:t>body</a:t>
            </a:r>
            <a:r>
              <a:rPr lang="pt-BR" sz="1800" dirty="0"/>
              <a:t>) da requisição são utilizadas para criar um novo recurso. </a:t>
            </a:r>
          </a:p>
          <a:p>
            <a:pPr algn="just"/>
            <a:r>
              <a:rPr lang="pt-BR" sz="1800" dirty="0"/>
              <a:t>DELETE - Remove um recurso. </a:t>
            </a:r>
          </a:p>
          <a:p>
            <a:pPr algn="just"/>
            <a:r>
              <a:rPr lang="pt-BR" sz="1800" dirty="0"/>
              <a:t>PUT - Atualiza um recurso na URI especificada. Caso o recurso não exista, ele pode criar um. </a:t>
            </a:r>
          </a:p>
          <a:p>
            <a:pPr algn="just"/>
            <a:r>
              <a:rPr lang="pt-BR" sz="1800" dirty="0"/>
              <a:t>HEAD - Retorna informações sobre um recurso. Na prática, funciona semelhante ao método GET, mas sem retornar o recurso no corpo da requisição. </a:t>
            </a:r>
          </a:p>
          <a:p>
            <a:pPr algn="just"/>
            <a:r>
              <a:rPr lang="pt-BR" sz="1800" dirty="0"/>
              <a:t>Os outros métodos disponíveis são OPTIONS, TRACE e CONNECT.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Status 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Toda requisição recebe um código de resposta conhecido como status.</a:t>
            </a:r>
          </a:p>
          <a:p>
            <a:pPr algn="just">
              <a:buNone/>
            </a:pPr>
            <a:r>
              <a:rPr lang="pt-BR" sz="1800" dirty="0"/>
              <a:t>Com o status é possível saber se uma operação foi realizada com sucesso ou não, alguns exemplos de códigos de retorno:</a:t>
            </a:r>
          </a:p>
          <a:p>
            <a:pPr algn="just"/>
            <a:r>
              <a:rPr lang="pt-BR" sz="1800" dirty="0"/>
              <a:t>200 (OK) - A requisição foi bem sucedida.</a:t>
            </a:r>
          </a:p>
          <a:p>
            <a:pPr algn="just"/>
            <a:r>
              <a:rPr lang="pt-BR" sz="1800" dirty="0"/>
              <a:t>401 (</a:t>
            </a:r>
            <a:r>
              <a:rPr lang="pt-BR" sz="1800" dirty="0" err="1"/>
              <a:t>Unauthorized</a:t>
            </a:r>
            <a:r>
              <a:rPr lang="pt-BR" sz="1800" dirty="0"/>
              <a:t>) - A URI especificada exige autenticação do cliente. O cliente pode tentar fazer novas requisições.</a:t>
            </a:r>
          </a:p>
          <a:p>
            <a:pPr algn="just"/>
            <a:r>
              <a:rPr lang="pt-BR" sz="1800" dirty="0"/>
              <a:t>403 (</a:t>
            </a:r>
            <a:r>
              <a:rPr lang="pt-BR" sz="1800" dirty="0" err="1"/>
              <a:t>Forbidden</a:t>
            </a:r>
            <a:r>
              <a:rPr lang="pt-BR" sz="1800" dirty="0"/>
              <a:t>) - O servidor entende a requisição, mas se recusa em atendê-la. O cliente não deve tentar fazer uma nova requisição.</a:t>
            </a:r>
          </a:p>
          <a:p>
            <a:pPr algn="just"/>
            <a:r>
              <a:rPr lang="pt-BR" sz="1800" dirty="0"/>
              <a:t>404 (</a:t>
            </a:r>
            <a:r>
              <a:rPr lang="pt-BR" sz="1800" dirty="0" err="1"/>
              <a:t>Not</a:t>
            </a:r>
            <a:r>
              <a:rPr lang="pt-BR" sz="1800" dirty="0"/>
              <a:t> </a:t>
            </a:r>
            <a:r>
              <a:rPr lang="pt-BR" sz="1800" dirty="0" err="1"/>
              <a:t>Found</a:t>
            </a:r>
            <a:r>
              <a:rPr lang="pt-BR" sz="1800" dirty="0"/>
              <a:t>) - O servidor não encontrou nenhuma URI correspondente.</a:t>
            </a:r>
          </a:p>
          <a:p>
            <a:pPr algn="just"/>
            <a:r>
              <a:rPr lang="pt-BR" sz="1800" dirty="0"/>
              <a:t>405 (</a:t>
            </a:r>
            <a:r>
              <a:rPr lang="pt-BR" sz="1800" dirty="0" err="1"/>
              <a:t>Method</a:t>
            </a:r>
            <a:r>
              <a:rPr lang="pt-BR" sz="1800" dirty="0"/>
              <a:t> </a:t>
            </a:r>
            <a:r>
              <a:rPr lang="pt-BR" sz="1800" dirty="0" err="1"/>
              <a:t>Not</a:t>
            </a:r>
            <a:r>
              <a:rPr lang="pt-BR" sz="1800" dirty="0"/>
              <a:t> </a:t>
            </a:r>
            <a:r>
              <a:rPr lang="pt-BR" sz="1800" dirty="0" err="1"/>
              <a:t>Allowed</a:t>
            </a:r>
            <a:r>
              <a:rPr lang="pt-BR" sz="1800" dirty="0"/>
              <a:t>) - O método especificado na requisição não é válido na URI. A resposta deve incluir um cabeçalho </a:t>
            </a:r>
            <a:r>
              <a:rPr lang="pt-BR" sz="1800" dirty="0" err="1"/>
              <a:t>Allow</a:t>
            </a:r>
            <a:r>
              <a:rPr lang="pt-BR" sz="1800" dirty="0"/>
              <a:t> com uma lista dos métodos aceitos.</a:t>
            </a:r>
          </a:p>
          <a:p>
            <a:pPr algn="just"/>
            <a:r>
              <a:rPr lang="pt-BR" sz="1800" dirty="0"/>
              <a:t>500 (</a:t>
            </a:r>
            <a:r>
              <a:rPr lang="pt-BR" sz="1800" dirty="0" err="1"/>
              <a:t>Internal</a:t>
            </a:r>
            <a:r>
              <a:rPr lang="pt-BR" sz="1800" dirty="0"/>
              <a:t> Server </a:t>
            </a:r>
            <a:r>
              <a:rPr lang="pt-BR" sz="1800" dirty="0" err="1"/>
              <a:t>Error</a:t>
            </a:r>
            <a:r>
              <a:rPr lang="pt-BR" sz="1800" dirty="0"/>
              <a:t>) - O servidor não foi capaz de concluir a requisição devido a um erro inesperado.</a:t>
            </a:r>
          </a:p>
          <a:p>
            <a:pPr algn="just"/>
            <a:r>
              <a:rPr lang="pt-BR" sz="1800" dirty="0"/>
              <a:t>503 (</a:t>
            </a:r>
            <a:r>
              <a:rPr lang="pt-BR" sz="1800" dirty="0" err="1"/>
              <a:t>Service</a:t>
            </a:r>
            <a:r>
              <a:rPr lang="pt-BR" sz="1800" dirty="0"/>
              <a:t> </a:t>
            </a:r>
            <a:r>
              <a:rPr lang="pt-BR" sz="1800" dirty="0" err="1"/>
              <a:t>Unavailable</a:t>
            </a:r>
            <a:r>
              <a:rPr lang="pt-BR" sz="1800" dirty="0"/>
              <a:t>) - O servidor não é capaz de processar a requisição pois está temporariamente indisponível.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Exemplo de chamada HTTP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643050"/>
            <a:ext cx="8362963" cy="445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/>
              <a:t>HTML significa Hypertext Markup </a:t>
            </a:r>
            <a:r>
              <a:rPr lang="pt-BR" sz="1800" dirty="0" err="1"/>
              <a:t>Language</a:t>
            </a:r>
            <a:r>
              <a:rPr lang="pt-BR" sz="1800" dirty="0"/>
              <a:t> ou em português Linguagem de Marcação de Hipertexto.</a:t>
            </a:r>
          </a:p>
          <a:p>
            <a:pPr algn="just">
              <a:buNone/>
            </a:pPr>
            <a:r>
              <a:rPr lang="pt-BR" sz="1800" dirty="0"/>
              <a:t>O HTML é a </a:t>
            </a:r>
            <a:r>
              <a:rPr lang="pt-BR" sz="1800" dirty="0" err="1"/>
              <a:t>liguagem</a:t>
            </a:r>
            <a:r>
              <a:rPr lang="pt-BR" sz="1800" dirty="0"/>
              <a:t> base da internet. Foi criada para ser de fácil entendimento por seres humanos e também por máquinas.</a:t>
            </a:r>
          </a:p>
          <a:p>
            <a:pPr algn="just">
              <a:buNone/>
            </a:pPr>
            <a:r>
              <a:rPr lang="pt-BR" sz="1800" dirty="0"/>
              <a:t>É  uma das linguagens que utilizamos para desenvolver </a:t>
            </a:r>
            <a:r>
              <a:rPr lang="pt-BR" sz="1800" dirty="0" err="1"/>
              <a:t>websites</a:t>
            </a:r>
            <a:r>
              <a:rPr lang="pt-BR" sz="1800" dirty="0"/>
              <a:t>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Estrutura Básica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3929090" cy="373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68" y="1928802"/>
            <a:ext cx="5572132" cy="435771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PT" sz="1800" dirty="0"/>
              <a:t>&lt;! DOCTYPE html&gt; define este documento como HTML5</a:t>
            </a:r>
          </a:p>
          <a:p>
            <a:pPr algn="just">
              <a:buNone/>
            </a:pPr>
            <a:r>
              <a:rPr lang="pt-PT" sz="1800" dirty="0"/>
              <a:t>&lt;html&gt; é o elemento raiz de uma página HTML</a:t>
            </a:r>
          </a:p>
          <a:p>
            <a:pPr algn="just">
              <a:buNone/>
            </a:pPr>
            <a:r>
              <a:rPr lang="pt-PT" sz="1800" dirty="0"/>
              <a:t>&lt;head&gt; contém informações sobre o documento</a:t>
            </a:r>
            <a:r>
              <a:rPr lang="pt-BR" sz="1800" dirty="0"/>
              <a:t> </a:t>
            </a:r>
          </a:p>
          <a:p>
            <a:pPr algn="just">
              <a:buNone/>
            </a:pPr>
            <a:r>
              <a:rPr lang="pt-PT" sz="1800" dirty="0"/>
              <a:t>&lt;title&gt; especifica um título para o documento</a:t>
            </a:r>
          </a:p>
          <a:p>
            <a:pPr algn="just">
              <a:buNone/>
            </a:pPr>
            <a:r>
              <a:rPr lang="pt-PT" sz="1800" dirty="0"/>
              <a:t>&lt;body&gt; contém o conteúdo da página visível</a:t>
            </a:r>
          </a:p>
          <a:p>
            <a:pPr algn="just">
              <a:buNone/>
            </a:pPr>
            <a:r>
              <a:rPr lang="pt-PT" sz="1800" dirty="0"/>
              <a:t>&lt;h1&gt; define um cabeçalho grande</a:t>
            </a:r>
          </a:p>
          <a:p>
            <a:pPr algn="just">
              <a:buNone/>
            </a:pPr>
            <a:r>
              <a:rPr lang="pt-PT" sz="1800" dirty="0"/>
              <a:t>&lt;p&gt; define um parágrafo</a:t>
            </a:r>
            <a:endParaRPr lang="pt-BR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Header (Cabeçalho)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PT" sz="1800" dirty="0"/>
              <a:t>A tag &lt;header&gt; define um cabeçalho de uma página ou uma seção. Geralmente contém um logotipo, pesquisa, links de navegação, etc. </a:t>
            </a:r>
          </a:p>
          <a:p>
            <a:pPr algn="just">
              <a:buNone/>
            </a:pPr>
            <a:r>
              <a:rPr lang="pt-PT" sz="1800" dirty="0"/>
              <a:t>A tag &lt;header&gt; (no body) é um novo elemento em HTML5. </a:t>
            </a:r>
          </a:p>
          <a:p>
            <a:pPr algn="just">
              <a:buNone/>
            </a:pPr>
            <a:r>
              <a:rPr lang="pt-PT" sz="1800" dirty="0"/>
              <a:t>Em um documento HTML, é permitido usar várias tags &lt;header&gt;, que podem ser colocadas em qualquer parte do corpo da página.</a:t>
            </a:r>
          </a:p>
          <a:p>
            <a:pPr algn="just">
              <a:buNone/>
            </a:pPr>
            <a:endParaRPr lang="pt-PT" sz="1800" dirty="0"/>
          </a:p>
          <a:p>
            <a:pPr algn="just">
              <a:buNone/>
            </a:pPr>
            <a:r>
              <a:rPr lang="pt-PT" sz="1800" dirty="0"/>
              <a:t>Algumas caracteristicas no header do html:</a:t>
            </a:r>
          </a:p>
          <a:p>
            <a:pPr algn="just"/>
            <a:r>
              <a:rPr lang="pt-PT" sz="1800" dirty="0"/>
              <a:t>Encoding: É o padrão de codigicação dos caracteres, um código que define um caracter, como exemplo, temos o ANSI, ISO-8859-1, UNICODE, e outros.</a:t>
            </a:r>
          </a:p>
          <a:p>
            <a:pPr algn="just"/>
            <a:endParaRPr lang="pt-PT" sz="1800" dirty="0"/>
          </a:p>
          <a:p>
            <a:pPr>
              <a:buNone/>
            </a:pPr>
            <a:r>
              <a:rPr lang="pt-BR" sz="1800" dirty="0">
                <a:solidFill>
                  <a:srgbClr val="212121"/>
                </a:solidFill>
                <a:latin typeface="+mj-lt"/>
              </a:rPr>
              <a:t>Para exibir uma página HTML corretamente, um navegador da Web deve conhecer o conjunto de caracteres usado na página. Geralmente colocamos a </a:t>
            </a:r>
            <a:r>
              <a:rPr lang="pt-BR" sz="1800" dirty="0" err="1">
                <a:solidFill>
                  <a:srgbClr val="212121"/>
                </a:solidFill>
                <a:latin typeface="+mj-lt"/>
              </a:rPr>
              <a:t>tag</a:t>
            </a:r>
            <a:r>
              <a:rPr lang="pt-BR" sz="1800" dirty="0">
                <a:solidFill>
                  <a:srgbClr val="212121"/>
                </a:solidFill>
                <a:latin typeface="+mj-lt"/>
              </a:rPr>
              <a:t> abaixo dentro do header:</a:t>
            </a:r>
            <a:endParaRPr lang="pt-BR" sz="1800" dirty="0">
              <a:latin typeface="+mj-lt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484548"/>
            <a:ext cx="2857520" cy="37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itchFamily="34" charset="0"/>
              </a:rPr>
              <a:t>Meta </a:t>
            </a:r>
            <a:r>
              <a:rPr lang="pt-BR" dirty="0" err="1">
                <a:latin typeface="Agency FB" pitchFamily="34" charset="0"/>
              </a:rPr>
              <a:t>tags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t-PT" sz="1800" dirty="0"/>
              <a:t>Metadados são dados (informações) sobre dados. A tag &lt;meta&gt; fornece metadados sobre o documento HTML. Os metadados não serão exibidos na página, mas serão analisados ​​por máquina.</a:t>
            </a:r>
          </a:p>
          <a:p>
            <a:pPr algn="just">
              <a:buNone/>
            </a:pPr>
            <a:endParaRPr lang="pt-PT" sz="1800" dirty="0">
              <a:latin typeface="+mj-lt"/>
            </a:endParaRPr>
          </a:p>
          <a:p>
            <a:pPr algn="just">
              <a:buNone/>
            </a:pPr>
            <a:r>
              <a:rPr lang="pt-PT" sz="1800" dirty="0"/>
              <a:t>Os elementos meta geralmente são usados ​​para especificar a descrição da página, as palavras-chave, o autor do documento, a última modificação e outros metadados.</a:t>
            </a:r>
          </a:p>
          <a:p>
            <a:pPr algn="just">
              <a:buNone/>
            </a:pPr>
            <a:endParaRPr lang="pt-PT" sz="1800" dirty="0">
              <a:latin typeface="+mj-lt"/>
            </a:endParaRPr>
          </a:p>
          <a:p>
            <a:pPr algn="just">
              <a:buNone/>
            </a:pPr>
            <a:r>
              <a:rPr lang="pt-PT" sz="1800" dirty="0">
                <a:latin typeface="+mj-lt"/>
              </a:rPr>
              <a:t>O HTML5 </a:t>
            </a:r>
            <a:r>
              <a:rPr lang="pt-PT" sz="1800" dirty="0"/>
              <a:t>introduziu um método para permitir que os web designers assumissem o controle da viewport (forma de exibição da página ao usuário), através da tag &lt;meta&gt;</a:t>
            </a:r>
          </a:p>
          <a:p>
            <a:pPr algn="just">
              <a:buNone/>
            </a:pPr>
            <a:endParaRPr lang="pt-PT" sz="1800" dirty="0">
              <a:latin typeface="+mj-lt"/>
            </a:endParaRPr>
          </a:p>
          <a:p>
            <a:pPr algn="just">
              <a:buNone/>
            </a:pPr>
            <a:r>
              <a:rPr lang="pt-PT" sz="1800" dirty="0"/>
              <a:t>Um elemento &lt;meta&gt; viewport fornece instruções ao navegador sobre como controlar as dimensões e o dimensionamento da página. </a:t>
            </a:r>
          </a:p>
          <a:p>
            <a:pPr algn="just">
              <a:buNone/>
            </a:pPr>
            <a:r>
              <a:rPr lang="pt-PT" sz="1800" dirty="0"/>
              <a:t>A width = parte da largura do dispositivo define a largura da página para seguir a largura da tela do dispositivo (que varia dependendo do dispositivo). </a:t>
            </a:r>
          </a:p>
          <a:p>
            <a:pPr algn="just">
              <a:buNone/>
            </a:pPr>
            <a:r>
              <a:rPr lang="pt-PT" sz="1800" dirty="0"/>
              <a:t>A initial-scale=“1.0” parte define o nível de zoom inicial quando a página é carregada pela primeira vez pelo navegador.</a:t>
            </a:r>
            <a:endParaRPr lang="pt-BR" sz="1800" dirty="0">
              <a:latin typeface="+mj-lt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143380"/>
            <a:ext cx="8072494" cy="37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2420</Words>
  <Application>Microsoft Office PowerPoint</Application>
  <PresentationFormat>Apresentação na tela (4:3)</PresentationFormat>
  <Paragraphs>228</Paragraphs>
  <Slides>29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Agency FB</vt:lpstr>
      <vt:lpstr>Arial</vt:lpstr>
      <vt:lpstr>Calibri</vt:lpstr>
      <vt:lpstr>Tema do Office</vt:lpstr>
      <vt:lpstr>Front-end</vt:lpstr>
      <vt:lpstr>HTTP</vt:lpstr>
      <vt:lpstr>Métodos HTTP</vt:lpstr>
      <vt:lpstr>Status HTTP</vt:lpstr>
      <vt:lpstr>Exemplo de chamada HTTP</vt:lpstr>
      <vt:lpstr>HTML</vt:lpstr>
      <vt:lpstr>Estrutura Básica</vt:lpstr>
      <vt:lpstr>Header (Cabeçalho)</vt:lpstr>
      <vt:lpstr>Meta tags</vt:lpstr>
      <vt:lpstr>Exemplo de uso de Meta tag com Viewport</vt:lpstr>
      <vt:lpstr>Elementos (inline / block)</vt:lpstr>
      <vt:lpstr>Tags</vt:lpstr>
      <vt:lpstr>Atributos das tags</vt:lpstr>
      <vt:lpstr>Header (Cabeçalho)</vt:lpstr>
      <vt:lpstr>Paragrafo</vt:lpstr>
      <vt:lpstr>Simbolos</vt:lpstr>
      <vt:lpstr>Links</vt:lpstr>
      <vt:lpstr>Imagens</vt:lpstr>
      <vt:lpstr>Botão</vt:lpstr>
      <vt:lpstr>Listas</vt:lpstr>
      <vt:lpstr>Listas</vt:lpstr>
      <vt:lpstr>Listas</vt:lpstr>
      <vt:lpstr>Quebra de linha</vt:lpstr>
      <vt:lpstr>Tabelas</vt:lpstr>
      <vt:lpstr>Tabelas no HTML5</vt:lpstr>
      <vt:lpstr>Tabelas no HTML5</vt:lpstr>
      <vt:lpstr>Comentários</vt:lpstr>
      <vt:lpstr>Formulários</vt:lpstr>
      <vt:lpstr>Input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Karol</dc:creator>
  <cp:lastModifiedBy>Sala 01 7</cp:lastModifiedBy>
  <cp:revision>31</cp:revision>
  <dcterms:created xsi:type="dcterms:W3CDTF">2019-03-16T12:13:30Z</dcterms:created>
  <dcterms:modified xsi:type="dcterms:W3CDTF">2019-03-30T16:34:09Z</dcterms:modified>
</cp:coreProperties>
</file>