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74" r:id="rId3"/>
    <p:sldId id="287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0" r:id="rId15"/>
    <p:sldId id="299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A5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8E79E-8DCE-4107-B7E6-19E0347B450B}" type="datetimeFigureOut">
              <a:rPr lang="pt-BR" smtClean="0"/>
              <a:pPr/>
              <a:t>05/04/2019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D3EB7-81A5-4628-9ADA-F0BED6F638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forms.asp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layout.asp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layout.asp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responsive.asp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responsive.asp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ableless.com.br/entendendo-sistemas-de-grid-css-do-zero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forms.asp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form_input_types.asp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id.asp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att_class.asp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schools.com/html/html_classes.asp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div.asp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iframe.as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styles.asp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scripts.asp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https://www.w3schools.com/html/html_forms.asp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https://www.w3schools.com/html/html_layout.asp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mtClean="0">
                <a:hlinkClick r:id="rId3"/>
              </a:rPr>
              <a:t>https://www.w3schools.com/html/html_layout.asp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https://www.w3schools.com/html/html_responsive.asp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mtClean="0">
                <a:hlinkClick r:id="rId3"/>
              </a:rPr>
              <a:t>https://www.w3schools.com/html/html_responsive.asp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mtClean="0">
                <a:hlinkClick r:id="rId3"/>
              </a:rPr>
              <a:t>https://tableless.com.br/entendendo-sistemas-de-grid-css-do-zero/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https://www.w3schools.com/html/html_forms.asp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https://www.w3schools.com/html/html_form_input_types.asp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https://www.w3schools.com/hTml/html_id.asp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https://www.w3schools.com/tags/att_class.asp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https://www.w3schools.com/html/html_classes.asp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https://www.w3schools.com/tags/tag_div.asp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mtClean="0">
                <a:hlinkClick r:id="rId3"/>
              </a:rPr>
              <a:t>https://www.w3schools.com/html/html_iframe.asp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https://www.w3schools.com/html/html_styles.asp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https://www.w3schools.com/html/html_scripts.asp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05/04/2019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05/04/2019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05/04/2019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8B05D-CAFD-4AF9-98BB-DB99790C84F1}" type="datetimeFigureOut">
              <a:rPr lang="pt-BR" smtClean="0"/>
              <a:pPr/>
              <a:t>05/04/2019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09962" y="2273301"/>
            <a:ext cx="5348252" cy="2012955"/>
          </a:xfrm>
        </p:spPr>
        <p:txBody>
          <a:bodyPr>
            <a:normAutofit/>
          </a:bodyPr>
          <a:lstStyle/>
          <a:p>
            <a:r>
              <a:rPr lang="pt-BR" sz="7000" dirty="0" err="1" smtClean="0">
                <a:latin typeface="Agency FB" pitchFamily="34" charset="0"/>
              </a:rPr>
              <a:t>Front-end</a:t>
            </a:r>
            <a:endParaRPr lang="pt-BR" sz="7000" dirty="0">
              <a:latin typeface="Agency FB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0166" y="5929330"/>
            <a:ext cx="6400800" cy="752468"/>
          </a:xfrm>
        </p:spPr>
        <p:txBody>
          <a:bodyPr>
            <a:normAutofit/>
          </a:bodyPr>
          <a:lstStyle/>
          <a:p>
            <a:r>
              <a:rPr lang="pt-BR" sz="1400" dirty="0" smtClean="0"/>
              <a:t>Rafael Souza da Silva</a:t>
            </a:r>
          </a:p>
          <a:p>
            <a:r>
              <a:rPr lang="pt-BR" sz="1400" dirty="0" smtClean="0"/>
              <a:t>rafael.souza.silva@hotmail.com.br</a:t>
            </a:r>
            <a:endParaRPr lang="pt-BR" sz="1400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7929586" y="214290"/>
            <a:ext cx="1042950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Aula 2</a:t>
            </a:r>
          </a:p>
        </p:txBody>
      </p:sp>
      <p:pic>
        <p:nvPicPr>
          <p:cNvPr id="20482" name="Picture 2" descr="Resultado de imagem para fronte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50" y="2214554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Script</a:t>
            </a:r>
            <a:r>
              <a:rPr lang="pt-BR" dirty="0" smtClean="0">
                <a:latin typeface="Agency FB" pitchFamily="34" charset="0"/>
              </a:rPr>
              <a:t> (</a:t>
            </a:r>
            <a:r>
              <a:rPr lang="pt-BR" dirty="0" err="1" smtClean="0">
                <a:latin typeface="Agency FB" pitchFamily="34" charset="0"/>
              </a:rPr>
              <a:t>Javascript</a:t>
            </a:r>
            <a:r>
              <a:rPr lang="pt-BR" dirty="0" smtClean="0">
                <a:latin typeface="Agency FB" pitchFamily="34" charset="0"/>
              </a:rPr>
              <a:t>)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2864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PT" sz="1800" dirty="0" smtClean="0"/>
              <a:t>A tag script no HTML, representa um script ou função dentro da página</a:t>
            </a:r>
            <a:r>
              <a:rPr lang="pt-PT" sz="1800" dirty="0" smtClean="0"/>
              <a:t>. Geralmente utilizamos para realizar validações em formulários, manipulação em imagens, campos de entradas  e alterações também nos elementos da página.</a:t>
            </a: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r>
              <a:rPr lang="pt-PT" sz="1800" dirty="0" smtClean="0"/>
              <a:t>Geralmente o javascript (script) é disparado por um ponto de ação (ação do usuário na página), ao manipular um elemento na tela ou ao carregar a tela.</a:t>
            </a:r>
          </a:p>
          <a:p>
            <a:pPr algn="just">
              <a:buNone/>
            </a:pPr>
            <a:r>
              <a:rPr lang="pt-PT" sz="1800" dirty="0" smtClean="0"/>
              <a:t>Assim como o CSS, o Javascript pode ser usado de três maneiras:</a:t>
            </a:r>
          </a:p>
          <a:p>
            <a:pPr algn="just">
              <a:buFont typeface="+mj-lt"/>
              <a:buAutoNum type="arabicPeriod"/>
            </a:pPr>
            <a:r>
              <a:rPr lang="pt-PT" sz="1800" dirty="0" smtClean="0"/>
              <a:t>Inline -&gt; utilizamos como um atributo de uma tag.</a:t>
            </a:r>
            <a:endParaRPr lang="pt-PT" sz="1800" dirty="0" smtClean="0"/>
          </a:p>
          <a:p>
            <a:pPr algn="just">
              <a:buFont typeface="+mj-lt"/>
              <a:buAutoNum type="arabicPeriod"/>
            </a:pPr>
            <a:r>
              <a:rPr lang="pt-PT" sz="1800" dirty="0" smtClean="0"/>
              <a:t>Interno -&gt; declaramos dentro do head da página um bloco com nosso código javascript.</a:t>
            </a:r>
            <a:endParaRPr lang="pt-PT" sz="1800" dirty="0" smtClean="0"/>
          </a:p>
          <a:p>
            <a:pPr algn="just">
              <a:buFont typeface="+mj-lt"/>
              <a:buAutoNum type="arabicPeriod"/>
            </a:pPr>
            <a:r>
              <a:rPr lang="pt-PT" sz="1800" dirty="0" smtClean="0"/>
              <a:t>Externo -&gt; criamos um arquivo js apartado, e fazemos referência dele dentro do header.</a:t>
            </a: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571744"/>
            <a:ext cx="6716247" cy="85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Layout HTML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2864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PT" sz="1800" dirty="0" smtClean="0"/>
              <a:t>Layout em HTML é a forma como é apresentado o conteúdo, geralmente pensamos em blocos (como se fossem tabelas “linhas” e “colunas”).</a:t>
            </a:r>
          </a:p>
          <a:p>
            <a:pPr algn="just">
              <a:buNone/>
            </a:pPr>
            <a:r>
              <a:rPr lang="pt-PT" sz="1800" dirty="0" smtClean="0"/>
              <a:t>Antigamente realmente se utilizavam tabelas para estruturação da tela, depois começaram a utilizar DIVs, e atualmente o HTML5 trouxe alguns novos elementos que definem partes específicas da página. Como abaixo:</a:t>
            </a:r>
          </a:p>
          <a:p>
            <a:r>
              <a:rPr lang="pt-BR" sz="1600" dirty="0" smtClean="0"/>
              <a:t>&lt;header&gt; - Define um cabeçalho para um documento ou uma seção</a:t>
            </a:r>
          </a:p>
          <a:p>
            <a:r>
              <a:rPr lang="pt-BR" sz="1600" dirty="0" smtClean="0"/>
              <a:t>&lt;</a:t>
            </a:r>
            <a:r>
              <a:rPr lang="pt-BR" sz="1600" dirty="0" err="1" smtClean="0"/>
              <a:t>nav</a:t>
            </a:r>
            <a:r>
              <a:rPr lang="pt-BR" sz="1600" dirty="0" smtClean="0"/>
              <a:t>&gt; - Define um contêiner para links de navegação</a:t>
            </a:r>
          </a:p>
          <a:p>
            <a:r>
              <a:rPr lang="pt-BR" sz="1600" dirty="0" smtClean="0"/>
              <a:t>&lt;</a:t>
            </a:r>
            <a:r>
              <a:rPr lang="pt-BR" sz="1600" dirty="0" err="1" smtClean="0"/>
              <a:t>section</a:t>
            </a:r>
            <a:r>
              <a:rPr lang="pt-BR" sz="1600" dirty="0" smtClean="0"/>
              <a:t>&gt; - Define uma seção em um documento</a:t>
            </a:r>
          </a:p>
          <a:p>
            <a:r>
              <a:rPr lang="pt-BR" sz="1600" dirty="0" smtClean="0"/>
              <a:t>&lt;</a:t>
            </a:r>
            <a:r>
              <a:rPr lang="pt-BR" sz="1600" dirty="0" err="1" smtClean="0"/>
              <a:t>article</a:t>
            </a:r>
            <a:r>
              <a:rPr lang="pt-BR" sz="1600" dirty="0" smtClean="0"/>
              <a:t>&gt; - Define um artigo autônomo independente</a:t>
            </a:r>
          </a:p>
          <a:p>
            <a:r>
              <a:rPr lang="pt-BR" sz="1600" dirty="0" smtClean="0"/>
              <a:t>&lt;</a:t>
            </a:r>
            <a:r>
              <a:rPr lang="pt-BR" sz="1600" dirty="0" err="1" smtClean="0"/>
              <a:t>aside</a:t>
            </a:r>
            <a:r>
              <a:rPr lang="pt-BR" sz="1600" dirty="0" smtClean="0"/>
              <a:t>&gt; - Define o conteúdo além do conteúdo (como uma barra lateral)</a:t>
            </a:r>
          </a:p>
          <a:p>
            <a:r>
              <a:rPr lang="pt-BR" sz="1600" dirty="0" smtClean="0"/>
              <a:t>&lt;</a:t>
            </a:r>
            <a:r>
              <a:rPr lang="pt-BR" sz="1600" dirty="0" err="1" smtClean="0"/>
              <a:t>footer</a:t>
            </a:r>
            <a:r>
              <a:rPr lang="pt-BR" sz="1600" dirty="0" smtClean="0"/>
              <a:t>&gt; - Define um rodapé para um documento ou uma seção</a:t>
            </a:r>
          </a:p>
          <a:p>
            <a:r>
              <a:rPr lang="pt-BR" sz="1600" dirty="0" smtClean="0"/>
              <a:t>&lt;detalhes&gt; - Define detalhes adicionais</a:t>
            </a:r>
          </a:p>
          <a:p>
            <a:r>
              <a:rPr lang="pt-BR" sz="1600" dirty="0" smtClean="0"/>
              <a:t>&lt;</a:t>
            </a:r>
            <a:r>
              <a:rPr lang="pt-BR" sz="1600" dirty="0" err="1" smtClean="0"/>
              <a:t>summary</a:t>
            </a:r>
            <a:r>
              <a:rPr lang="pt-BR" sz="1600" dirty="0" smtClean="0"/>
              <a:t>&gt; - Define um título para o elemento &lt;</a:t>
            </a:r>
            <a:r>
              <a:rPr lang="pt-BR" sz="1600" dirty="0" err="1" smtClean="0"/>
              <a:t>details</a:t>
            </a:r>
            <a:r>
              <a:rPr lang="pt-BR" sz="1600" dirty="0" smtClean="0"/>
              <a:t>&gt;</a:t>
            </a:r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</p:txBody>
      </p:sp>
      <p:pic>
        <p:nvPicPr>
          <p:cNvPr id="4098" name="Picture 2" descr="Elementos semÃ¢nticos em HTML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15181" y="4257697"/>
            <a:ext cx="2085975" cy="2457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Técnicas de Layout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2864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dirty="0" smtClean="0"/>
              <a:t>Existem algumas maneiras de estruturar layouts, como exemplo:</a:t>
            </a:r>
          </a:p>
          <a:p>
            <a:pPr algn="just"/>
            <a:r>
              <a:rPr lang="pt-BR" sz="1800" b="1" dirty="0" smtClean="0"/>
              <a:t>Tabelas HTML </a:t>
            </a:r>
            <a:r>
              <a:rPr lang="pt-BR" sz="1800" dirty="0" smtClean="0"/>
              <a:t>– Não foi projetado para fazermos layouts, a função de tabela é exibir dados, pode trazer grandes confusões nos códigos.</a:t>
            </a:r>
          </a:p>
          <a:p>
            <a:pPr algn="just"/>
            <a:r>
              <a:rPr lang="pt-BR" sz="1800" b="1" dirty="0" smtClean="0"/>
              <a:t>Propriedade de flutuação CSS </a:t>
            </a:r>
            <a:r>
              <a:rPr lang="pt-BR" sz="1800" dirty="0" smtClean="0"/>
              <a:t>– Muito comum a utilização, somente precisamos entender a propriedade </a:t>
            </a:r>
            <a:r>
              <a:rPr lang="pt-BR" sz="1800" dirty="0" err="1" smtClean="0"/>
              <a:t>float</a:t>
            </a:r>
            <a:r>
              <a:rPr lang="pt-BR" sz="1800" dirty="0" smtClean="0"/>
              <a:t> do CSS (manipula a estruturação de exibição permitindo que um elemento em bloco divida espaço com outros na mesma linhagem).</a:t>
            </a:r>
          </a:p>
          <a:p>
            <a:pPr algn="just"/>
            <a:r>
              <a:rPr lang="pt-BR" sz="1800" b="1" dirty="0" err="1" smtClean="0"/>
              <a:t>Flexbox</a:t>
            </a:r>
            <a:r>
              <a:rPr lang="pt-BR" sz="1800" b="1" dirty="0" smtClean="0"/>
              <a:t> CSS</a:t>
            </a:r>
            <a:r>
              <a:rPr lang="pt-BR" sz="1800" dirty="0" smtClean="0"/>
              <a:t> – Novo modelo de layout que veio no CSS3, garante que os elementos se comportem de maneira especifica para que possa se acomodar em diferentes dispositivos de exibição.</a:t>
            </a:r>
          </a:p>
          <a:p>
            <a:pPr algn="just"/>
            <a:r>
              <a:rPr lang="pt-BR" sz="1800" b="1" dirty="0" smtClean="0"/>
              <a:t>Grade CSS </a:t>
            </a:r>
            <a:r>
              <a:rPr lang="pt-BR" sz="1800" dirty="0" smtClean="0"/>
              <a:t>– Novo modelo de layout que veio no CSS3, que oferece um sistema de layout com linhas e colunas sem necessidade de usar </a:t>
            </a:r>
            <a:r>
              <a:rPr lang="pt-BR" sz="1800" dirty="0" err="1" smtClean="0"/>
              <a:t>float</a:t>
            </a:r>
            <a:r>
              <a:rPr lang="pt-BR" sz="1800" dirty="0" smtClean="0"/>
              <a:t> e posicionamento (não funciona no IE10 e anteriores, nem no </a:t>
            </a:r>
            <a:r>
              <a:rPr lang="pt-BR" sz="1800" dirty="0" err="1" smtClean="0"/>
              <a:t>Edge</a:t>
            </a:r>
            <a:r>
              <a:rPr lang="pt-BR" sz="1800" dirty="0" smtClean="0"/>
              <a:t>)</a:t>
            </a:r>
          </a:p>
          <a:p>
            <a:pPr algn="just"/>
            <a:r>
              <a:rPr lang="pt-BR" sz="1800" b="1" dirty="0" smtClean="0"/>
              <a:t>Frameworks CSS </a:t>
            </a:r>
            <a:r>
              <a:rPr lang="pt-BR" sz="1800" dirty="0" smtClean="0"/>
              <a:t>– Facilita a criação de layouts, utilizando uma estrutura já existente.</a:t>
            </a:r>
          </a:p>
          <a:p>
            <a:pPr algn="just"/>
            <a:endParaRPr lang="pt-BR" sz="1600" dirty="0" smtClean="0"/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Layout Responsivo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2864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dirty="0" smtClean="0"/>
              <a:t>Layout responsivo é o uso de HTML e CSS para redimensionar, ocultar, encolher ou empilhar automaticamente os elementos da tela para que seja apresentado da melhor maneira possível em cada dispositivo independente da sua tela.</a:t>
            </a:r>
          </a:p>
          <a:p>
            <a:pPr algn="just">
              <a:buNone/>
            </a:pPr>
            <a:r>
              <a:rPr lang="pt-BR" sz="1800" dirty="0" smtClean="0"/>
              <a:t>Meta: Geralmente em layouts responsivos, nos adicionamos nas páginas o meta </a:t>
            </a:r>
            <a:r>
              <a:rPr lang="pt-BR" sz="1800" dirty="0" err="1" smtClean="0"/>
              <a:t>viewport</a:t>
            </a:r>
            <a:r>
              <a:rPr lang="pt-BR" sz="1800" dirty="0" smtClean="0"/>
              <a:t> para que forneça instruções de como o navegador deve controlar as dimensões da página.</a:t>
            </a:r>
          </a:p>
          <a:p>
            <a:pPr algn="just">
              <a:buNone/>
            </a:pPr>
            <a:r>
              <a:rPr lang="pt-BR" sz="1800" dirty="0" smtClean="0"/>
              <a:t>Quando falamos de responsivo, podemos fazer com que todos os elementos se adaptem as telas, como exemplo, imagens, textos, etc.</a:t>
            </a:r>
          </a:p>
          <a:p>
            <a:pPr algn="just">
              <a:buNone/>
            </a:pPr>
            <a:r>
              <a:rPr lang="pt-BR" sz="1800" dirty="0" smtClean="0"/>
              <a:t>Podemos fazer isso de algumas maneiras:</a:t>
            </a:r>
          </a:p>
          <a:p>
            <a:pPr algn="just"/>
            <a:r>
              <a:rPr lang="pt-BR" sz="1800" b="1" dirty="0" smtClean="0"/>
              <a:t>Para todos os componentes </a:t>
            </a:r>
            <a:r>
              <a:rPr lang="pt-BR" sz="1800" dirty="0" smtClean="0"/>
              <a:t>- Trabalhar com largura em percentual (determinando um tamanho máximo)</a:t>
            </a:r>
          </a:p>
          <a:p>
            <a:pPr algn="just"/>
            <a:r>
              <a:rPr lang="pt-BR" sz="1800" b="1" dirty="0" smtClean="0"/>
              <a:t>Para todos os componentes </a:t>
            </a:r>
            <a:r>
              <a:rPr lang="pt-BR" sz="1800" dirty="0" smtClean="0"/>
              <a:t>- Utilização da propriedade media (para determinar o que será exibido em cada tamanho de tela)</a:t>
            </a:r>
          </a:p>
          <a:p>
            <a:pPr algn="just"/>
            <a:r>
              <a:rPr lang="pt-BR" sz="1800" b="1" dirty="0" smtClean="0"/>
              <a:t>Em caso de texto</a:t>
            </a:r>
            <a:r>
              <a:rPr lang="pt-BR" sz="1800" dirty="0" smtClean="0"/>
              <a:t> - Podemos utilizar como propriedade de tamanho o “</a:t>
            </a:r>
            <a:r>
              <a:rPr lang="pt-BR" sz="1800" dirty="0" err="1" smtClean="0"/>
              <a:t>vm</a:t>
            </a:r>
            <a:r>
              <a:rPr lang="pt-BR" sz="1800" dirty="0" smtClean="0"/>
              <a:t>”, que determina o tamanho da fonte de acordo com o tamanho da tela (a unidade é correspondente a 1% do tamanho da tela - </a:t>
            </a:r>
            <a:r>
              <a:rPr lang="pt-BR" sz="1800" dirty="0" smtClean="0"/>
              <a:t>Se a janela de visualização tiver 50 cm de largura, 1 </a:t>
            </a:r>
            <a:r>
              <a:rPr lang="pt-BR" sz="1800" dirty="0" err="1" smtClean="0"/>
              <a:t>vw</a:t>
            </a:r>
            <a:r>
              <a:rPr lang="pt-BR" sz="1800" dirty="0" smtClean="0"/>
              <a:t> será de 0,5 cm</a:t>
            </a:r>
            <a:r>
              <a:rPr lang="pt-BR" sz="1800" dirty="0" smtClean="0"/>
              <a:t>)</a:t>
            </a:r>
          </a:p>
          <a:p>
            <a:pPr algn="just"/>
            <a:endParaRPr lang="pt-BR" sz="1800" dirty="0" smtClean="0"/>
          </a:p>
          <a:p>
            <a:pPr algn="just"/>
            <a:endParaRPr lang="pt-BR" sz="1600" dirty="0" smtClean="0"/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Layout Responsivo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2864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dirty="0" smtClean="0"/>
              <a:t>Media CSS - utilização para sobre-escrita de bloco CSS de acordo com o tamanho da página (muito utilizado em layouts responsivos).</a:t>
            </a:r>
          </a:p>
          <a:p>
            <a:pPr algn="just">
              <a:buNone/>
            </a:pPr>
            <a:r>
              <a:rPr lang="pt-BR" sz="1800" dirty="0" smtClean="0"/>
              <a:t>Geralmente quando utilizamos frameworks CSS, utilizamos para sobrepor algumas configurações especificas</a:t>
            </a:r>
            <a:endParaRPr lang="pt-PT" sz="1800" dirty="0" smtClean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643182"/>
            <a:ext cx="67056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2682931"/>
            <a:ext cx="6124587" cy="67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Sistema de GRID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2864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dirty="0" smtClean="0"/>
              <a:t>Sistema de GRID é uma estrutura que permite o conteúdo ser empilhado verticalmente e horizontalmente de forma consistente e fácil, se adaptando a tela conforme o redimensionamento, ou tamanho da mesma.</a:t>
            </a:r>
          </a:p>
          <a:p>
            <a:pPr algn="just">
              <a:buNone/>
            </a:pPr>
            <a:r>
              <a:rPr lang="pt-BR" sz="1800" dirty="0" smtClean="0"/>
              <a:t>É dividido basicamente linhas e colunas, a linha agrupa um conjunto de colunas, e as colunas é um bloco onde contém o conteúdo real da página.</a:t>
            </a:r>
          </a:p>
          <a:p>
            <a:pPr algn="just">
              <a:buNone/>
            </a:pPr>
            <a:r>
              <a:rPr lang="pt-BR" sz="1800" dirty="0" smtClean="0"/>
              <a:t>Alguns sistemas de </a:t>
            </a:r>
            <a:r>
              <a:rPr lang="pt-BR" sz="1800" dirty="0" err="1" smtClean="0"/>
              <a:t>grid</a:t>
            </a:r>
            <a:r>
              <a:rPr lang="pt-BR" sz="1800" dirty="0" smtClean="0"/>
              <a:t> contém </a:t>
            </a:r>
            <a:r>
              <a:rPr lang="pt-BR" sz="1800" dirty="0" err="1" smtClean="0"/>
              <a:t>containers</a:t>
            </a:r>
            <a:r>
              <a:rPr lang="pt-BR" sz="1800" dirty="0" smtClean="0"/>
              <a:t>, que são utilizados para agrupar um conjunto de linhas e colunas do layout.</a:t>
            </a:r>
          </a:p>
          <a:p>
            <a:pPr algn="just">
              <a:buNone/>
            </a:pPr>
            <a:endParaRPr lang="pt-BR" sz="1600" dirty="0" smtClean="0"/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</p:txBody>
      </p:sp>
      <p:grpSp>
        <p:nvGrpSpPr>
          <p:cNvPr id="4" name="Grupo 5"/>
          <p:cNvGrpSpPr/>
          <p:nvPr/>
        </p:nvGrpSpPr>
        <p:grpSpPr>
          <a:xfrm>
            <a:off x="1785918" y="3714752"/>
            <a:ext cx="5686425" cy="2643206"/>
            <a:chOff x="1857356" y="3714752"/>
            <a:chExt cx="5686425" cy="2643206"/>
          </a:xfrm>
        </p:grpSpPr>
        <p:pic>
          <p:nvPicPr>
            <p:cNvPr id="36866" name="Picture 2" descr="Resultado de imagem para sistema de grid css"/>
            <p:cNvPicPr>
              <a:picLocks noChangeAspect="1" noChangeArrowheads="1"/>
            </p:cNvPicPr>
            <p:nvPr/>
          </p:nvPicPr>
          <p:blipFill>
            <a:blip r:embed="rId3"/>
            <a:srcRect b="59081"/>
            <a:stretch>
              <a:fillRect/>
            </a:stretch>
          </p:blipFill>
          <p:spPr bwMode="auto">
            <a:xfrm>
              <a:off x="1857356" y="3714752"/>
              <a:ext cx="5686425" cy="1781182"/>
            </a:xfrm>
            <a:prstGeom prst="rect">
              <a:avLst/>
            </a:prstGeom>
            <a:noFill/>
          </p:spPr>
        </p:pic>
        <p:pic>
          <p:nvPicPr>
            <p:cNvPr id="5" name="Picture 2" descr="Resultado de imagem para sistema de grid css"/>
            <p:cNvPicPr>
              <a:picLocks noChangeAspect="1" noChangeArrowheads="1"/>
            </p:cNvPicPr>
            <p:nvPr/>
          </p:nvPicPr>
          <p:blipFill>
            <a:blip r:embed="rId3"/>
            <a:srcRect t="78775" b="1531"/>
            <a:stretch>
              <a:fillRect/>
            </a:stretch>
          </p:blipFill>
          <p:spPr bwMode="auto">
            <a:xfrm>
              <a:off x="1857356" y="5500702"/>
              <a:ext cx="5686425" cy="85725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Formulários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0006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dirty="0" smtClean="0"/>
              <a:t>No HTML o elemento </a:t>
            </a:r>
            <a:r>
              <a:rPr lang="pt-PT" sz="1800" dirty="0" smtClean="0"/>
              <a:t>&lt;form&gt; define um formulário que é usado para coletar a entrada do usuário: </a:t>
            </a:r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r>
              <a:rPr lang="pt-PT" sz="1800" dirty="0" smtClean="0"/>
              <a:t>Na tag formulário temos dois atributos muito importantes, que são:</a:t>
            </a:r>
          </a:p>
          <a:p>
            <a:pPr algn="just"/>
            <a:r>
              <a:rPr lang="pt-PT" sz="1800" dirty="0" smtClean="0"/>
              <a:t>action: para onde a página será enviada quando realizarmos o envio das informações.</a:t>
            </a:r>
          </a:p>
          <a:p>
            <a:pPr algn="just"/>
            <a:r>
              <a:rPr lang="pt-PT" sz="1800" dirty="0" smtClean="0"/>
              <a:t>target: informa em qual página será submetida as informações, caso não informada é realizada na mesma página.</a:t>
            </a:r>
          </a:p>
          <a:p>
            <a:pPr algn="just">
              <a:buNone/>
            </a:pPr>
            <a:r>
              <a:rPr lang="pt-PT" sz="1800" dirty="0" smtClean="0"/>
              <a:t>Dentro dos formulários temos o elemento &lt;input&gt;, que é o elemento de formulário mais importante. 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143116"/>
            <a:ext cx="1714156" cy="136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Input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0006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PT" sz="1800" dirty="0" smtClean="0"/>
              <a:t>O elemento &lt;input&gt; pode ser exibido de várias maneiras, dependendo do atributo type. Onde será realizada a entrada dos dados pelo usuário.</a:t>
            </a:r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r>
              <a:rPr lang="pt-PT" sz="1800" b="1" dirty="0" smtClean="0"/>
              <a:t>Input de texto</a:t>
            </a:r>
            <a:r>
              <a:rPr lang="pt-PT" sz="1800" dirty="0" smtClean="0"/>
              <a:t> – campo de texto.</a:t>
            </a:r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r>
              <a:rPr lang="pt-PT" sz="1800" b="1" dirty="0" smtClean="0"/>
              <a:t>Input password</a:t>
            </a:r>
            <a:r>
              <a:rPr lang="pt-PT" sz="1800" dirty="0" smtClean="0"/>
              <a:t> – campo de senha.</a:t>
            </a:r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r>
              <a:rPr lang="pt-PT" sz="1800" b="1" dirty="0" smtClean="0"/>
              <a:t>Input submit </a:t>
            </a:r>
            <a:r>
              <a:rPr lang="pt-PT" sz="1800" dirty="0" smtClean="0"/>
              <a:t>– botão que realiza a submissão dos dados do formulário.</a:t>
            </a:r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r>
              <a:rPr lang="pt-PT" sz="1800" b="1" dirty="0" smtClean="0"/>
              <a:t>Input reset</a:t>
            </a:r>
            <a:r>
              <a:rPr lang="pt-PT" sz="1800" dirty="0" smtClean="0"/>
              <a:t> – botão que limpa os dados do formulário.</a:t>
            </a:r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r>
              <a:rPr lang="pt-PT" sz="1800" b="1" dirty="0" smtClean="0"/>
              <a:t>Input radio</a:t>
            </a:r>
            <a:r>
              <a:rPr lang="pt-PT" sz="1800" dirty="0" smtClean="0"/>
              <a:t> – campo de opções possibilitando ser selecionada somente uma delas.</a:t>
            </a:r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714620"/>
            <a:ext cx="4699311" cy="31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3357562"/>
            <a:ext cx="4467623" cy="37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1544" y="4071942"/>
            <a:ext cx="4672026" cy="35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0100" y="4714883"/>
            <a:ext cx="2589234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8662" y="5500702"/>
            <a:ext cx="801494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Input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286412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pt-PT" sz="1800" b="1" dirty="0" smtClean="0"/>
              <a:t>Input checkbox- </a:t>
            </a:r>
            <a:r>
              <a:rPr lang="pt-PT" sz="1800" dirty="0" smtClean="0"/>
              <a:t>campo de opções possibilitando ser selecionada uma ou várias opções.</a:t>
            </a:r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r>
              <a:rPr lang="pt-PT" sz="1800" b="1" dirty="0" smtClean="0"/>
              <a:t>Input button </a:t>
            </a:r>
            <a:r>
              <a:rPr lang="pt-PT" sz="1800" dirty="0" smtClean="0"/>
              <a:t>– representa um botão na tela.</a:t>
            </a:r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r>
              <a:rPr lang="pt-PT" sz="1800" dirty="0" smtClean="0"/>
              <a:t>O HTML5 trouxe alguns novos tipos de input, como os abaixo:</a:t>
            </a:r>
            <a:endParaRPr lang="pt-PT" sz="1800" b="1" dirty="0" smtClean="0"/>
          </a:p>
          <a:p>
            <a:r>
              <a:rPr lang="en-US" sz="1800" b="1" dirty="0" smtClean="0"/>
              <a:t>color</a:t>
            </a:r>
            <a:r>
              <a:rPr lang="en-US" sz="1800" dirty="0" smtClean="0"/>
              <a:t> – campo com </a:t>
            </a:r>
            <a:r>
              <a:rPr lang="en-US" sz="1800" dirty="0" err="1" smtClean="0"/>
              <a:t>seletor</a:t>
            </a:r>
            <a:r>
              <a:rPr lang="en-US" sz="1800" dirty="0" smtClean="0"/>
              <a:t> de </a:t>
            </a:r>
            <a:r>
              <a:rPr lang="en-US" sz="1800" dirty="0" err="1" smtClean="0"/>
              <a:t>cor</a:t>
            </a:r>
            <a:endParaRPr lang="en-US" sz="1800" dirty="0" smtClean="0"/>
          </a:p>
          <a:p>
            <a:r>
              <a:rPr lang="en-US" sz="1800" b="1" dirty="0" smtClean="0"/>
              <a:t>date</a:t>
            </a:r>
            <a:r>
              <a:rPr lang="en-US" sz="1800" dirty="0" smtClean="0"/>
              <a:t> – campo com </a:t>
            </a:r>
            <a:r>
              <a:rPr lang="en-US" sz="1800" dirty="0" err="1" smtClean="0"/>
              <a:t>seletor</a:t>
            </a:r>
            <a:r>
              <a:rPr lang="en-US" sz="1800" dirty="0" smtClean="0"/>
              <a:t> de data</a:t>
            </a:r>
          </a:p>
          <a:p>
            <a:r>
              <a:rPr lang="en-US" sz="1800" b="1" dirty="0" err="1" smtClean="0"/>
              <a:t>datetime</a:t>
            </a:r>
            <a:r>
              <a:rPr lang="en-US" sz="1800" b="1" dirty="0" smtClean="0"/>
              <a:t> </a:t>
            </a:r>
            <a:r>
              <a:rPr lang="en-US" sz="1800" dirty="0" smtClean="0"/>
              <a:t>– campo com </a:t>
            </a:r>
            <a:r>
              <a:rPr lang="en-US" sz="1800" dirty="0" err="1" smtClean="0"/>
              <a:t>seletor</a:t>
            </a:r>
            <a:r>
              <a:rPr lang="en-US" sz="1800" dirty="0" smtClean="0"/>
              <a:t> de data e </a:t>
            </a:r>
            <a:r>
              <a:rPr lang="en-US" sz="1800" dirty="0" err="1" smtClean="0"/>
              <a:t>hora</a:t>
            </a:r>
            <a:endParaRPr lang="en-US" sz="1800" dirty="0" smtClean="0"/>
          </a:p>
          <a:p>
            <a:r>
              <a:rPr lang="en-US" sz="1800" b="1" dirty="0" smtClean="0"/>
              <a:t>email </a:t>
            </a:r>
            <a:r>
              <a:rPr lang="en-US" sz="1800" dirty="0" smtClean="0"/>
              <a:t>– campo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inserção</a:t>
            </a:r>
            <a:r>
              <a:rPr lang="en-US" sz="1800" dirty="0" smtClean="0"/>
              <a:t> de email (</a:t>
            </a:r>
            <a:r>
              <a:rPr lang="en-US" sz="1800" dirty="0" err="1" smtClean="0"/>
              <a:t>faz</a:t>
            </a:r>
            <a:r>
              <a:rPr lang="en-US" sz="1800" dirty="0" smtClean="0"/>
              <a:t> </a:t>
            </a:r>
            <a:r>
              <a:rPr lang="en-US" sz="1800" dirty="0" err="1" smtClean="0"/>
              <a:t>validação</a:t>
            </a:r>
            <a:r>
              <a:rPr lang="en-US" sz="1800" dirty="0" smtClean="0"/>
              <a:t>)</a:t>
            </a:r>
          </a:p>
          <a:p>
            <a:r>
              <a:rPr lang="en-US" sz="1800" b="1" dirty="0" smtClean="0"/>
              <a:t>month</a:t>
            </a:r>
            <a:r>
              <a:rPr lang="en-US" sz="1800" dirty="0" smtClean="0"/>
              <a:t> – campo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inserção</a:t>
            </a:r>
            <a:r>
              <a:rPr lang="en-US" sz="1800" dirty="0" smtClean="0"/>
              <a:t> de </a:t>
            </a:r>
            <a:r>
              <a:rPr lang="en-US" sz="1800" dirty="0" err="1" smtClean="0"/>
              <a:t>mês</a:t>
            </a:r>
            <a:endParaRPr lang="en-US" sz="1800" dirty="0" smtClean="0"/>
          </a:p>
          <a:p>
            <a:r>
              <a:rPr lang="en-US" sz="1800" b="1" dirty="0" smtClean="0"/>
              <a:t>number</a:t>
            </a:r>
            <a:r>
              <a:rPr lang="en-US" sz="1800" dirty="0" smtClean="0"/>
              <a:t> – campo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inserção</a:t>
            </a:r>
            <a:r>
              <a:rPr lang="en-US" sz="1800" dirty="0" smtClean="0"/>
              <a:t> de </a:t>
            </a:r>
            <a:r>
              <a:rPr lang="en-US" sz="1800" dirty="0" err="1" smtClean="0"/>
              <a:t>números</a:t>
            </a:r>
            <a:endParaRPr lang="en-US" sz="1800" dirty="0" smtClean="0"/>
          </a:p>
          <a:p>
            <a:r>
              <a:rPr lang="en-US" sz="1800" b="1" dirty="0" smtClean="0"/>
              <a:t>range </a:t>
            </a:r>
            <a:r>
              <a:rPr lang="en-US" sz="1800" dirty="0" smtClean="0"/>
              <a:t>– campo com </a:t>
            </a:r>
            <a:r>
              <a:rPr lang="en-US" sz="1800" dirty="0" err="1" smtClean="0"/>
              <a:t>seletor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estipula</a:t>
            </a:r>
            <a:r>
              <a:rPr lang="en-US" sz="1800" dirty="0" smtClean="0"/>
              <a:t> um </a:t>
            </a:r>
            <a:r>
              <a:rPr lang="en-US" sz="1800" dirty="0" err="1" smtClean="0"/>
              <a:t>periodo</a:t>
            </a:r>
            <a:endParaRPr lang="en-US" sz="1800" dirty="0" smtClean="0"/>
          </a:p>
          <a:p>
            <a:r>
              <a:rPr lang="en-US" sz="1800" b="1" dirty="0" smtClean="0"/>
              <a:t>search </a:t>
            </a:r>
            <a:r>
              <a:rPr lang="en-US" sz="1800" dirty="0" smtClean="0"/>
              <a:t>– campo de </a:t>
            </a:r>
            <a:r>
              <a:rPr lang="en-US" sz="1800" dirty="0" err="1" smtClean="0"/>
              <a:t>busca</a:t>
            </a:r>
            <a:endParaRPr lang="en-US" sz="1800" dirty="0" smtClean="0"/>
          </a:p>
          <a:p>
            <a:r>
              <a:rPr lang="en-US" sz="1800" b="1" dirty="0" err="1" smtClean="0"/>
              <a:t>tel</a:t>
            </a:r>
            <a:r>
              <a:rPr lang="en-US" sz="1800" b="1" dirty="0" smtClean="0"/>
              <a:t> </a:t>
            </a:r>
            <a:r>
              <a:rPr lang="en-US" sz="1800" dirty="0" smtClean="0"/>
              <a:t>– campo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inserção</a:t>
            </a:r>
            <a:r>
              <a:rPr lang="en-US" sz="1800" dirty="0" smtClean="0"/>
              <a:t> de </a:t>
            </a:r>
            <a:r>
              <a:rPr lang="en-US" sz="1800" dirty="0" err="1" smtClean="0"/>
              <a:t>telefone</a:t>
            </a:r>
            <a:endParaRPr lang="en-US" sz="1800" dirty="0" smtClean="0"/>
          </a:p>
          <a:p>
            <a:r>
              <a:rPr lang="en-US" sz="1800" b="1" dirty="0" smtClean="0"/>
              <a:t>time </a:t>
            </a:r>
            <a:r>
              <a:rPr lang="en-US" sz="1800" dirty="0" smtClean="0"/>
              <a:t>– campo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inserção</a:t>
            </a:r>
            <a:r>
              <a:rPr lang="en-US" sz="1800" dirty="0" smtClean="0"/>
              <a:t> de </a:t>
            </a:r>
            <a:r>
              <a:rPr lang="en-US" sz="1800" dirty="0" err="1" smtClean="0"/>
              <a:t>hora</a:t>
            </a:r>
            <a:endParaRPr lang="en-US" sz="1800" dirty="0" smtClean="0"/>
          </a:p>
          <a:p>
            <a:r>
              <a:rPr lang="en-US" sz="1800" b="1" dirty="0" err="1" smtClean="0"/>
              <a:t>url</a:t>
            </a:r>
            <a:r>
              <a:rPr lang="en-US" sz="1800" b="1" dirty="0" smtClean="0"/>
              <a:t> </a:t>
            </a:r>
            <a:r>
              <a:rPr lang="en-US" sz="1800" dirty="0" smtClean="0"/>
              <a:t>– campo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inserção</a:t>
            </a:r>
            <a:r>
              <a:rPr lang="en-US" sz="1800" dirty="0" smtClean="0"/>
              <a:t> de link</a:t>
            </a:r>
          </a:p>
          <a:p>
            <a:r>
              <a:rPr lang="en-US" sz="1800" b="1" dirty="0" smtClean="0"/>
              <a:t>week </a:t>
            </a:r>
            <a:r>
              <a:rPr lang="en-US" sz="1800" dirty="0" smtClean="0"/>
              <a:t>– campo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inserção</a:t>
            </a:r>
            <a:r>
              <a:rPr lang="en-US" sz="1800" dirty="0" smtClean="0"/>
              <a:t> de </a:t>
            </a:r>
            <a:r>
              <a:rPr lang="en-US" sz="1800" dirty="0" err="1" smtClean="0"/>
              <a:t>semana</a:t>
            </a:r>
            <a:endParaRPr lang="en-US" sz="1800" dirty="0" smtClean="0"/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714488"/>
            <a:ext cx="7525605" cy="60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2571744"/>
            <a:ext cx="7555846" cy="30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Atributo ID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2864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PT" sz="1800" dirty="0" smtClean="0"/>
              <a:t>O atributo ID no HTML serve para realizar uma identificação unica para um elemento (não podendo se repetir).</a:t>
            </a:r>
          </a:p>
          <a:p>
            <a:pPr algn="just">
              <a:buNone/>
            </a:pPr>
            <a:r>
              <a:rPr lang="pt-PT" sz="1800" dirty="0" smtClean="0"/>
              <a:t>Essa identificação pode ser utilizada pelo CSS e Javascript para realizar certas atividades ou estilização do componente.</a:t>
            </a:r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r>
              <a:rPr lang="pt-PT" sz="1800" dirty="0" smtClean="0"/>
              <a:t>O ID também pode ser colocado em links, para que seja dado foco em um elemento com id especifico, quando clicado em um elemento que faz referência a esse id.</a:t>
            </a:r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786058"/>
            <a:ext cx="3959392" cy="44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70" y="4572008"/>
            <a:ext cx="4578531" cy="47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1670" y="4143381"/>
            <a:ext cx="3643338" cy="47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Atributo </a:t>
            </a:r>
            <a:r>
              <a:rPr lang="pt-BR" dirty="0" err="1" smtClean="0">
                <a:latin typeface="Agency FB" pitchFamily="34" charset="0"/>
              </a:rPr>
              <a:t>Class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2864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PT" sz="1800" dirty="0" smtClean="0"/>
              <a:t>O atributo CLASS no HTML serve para realizar uma identificação a um ou diversos  elementos (podendo se repetir).</a:t>
            </a:r>
          </a:p>
          <a:p>
            <a:pPr algn="just">
              <a:buNone/>
            </a:pPr>
            <a:r>
              <a:rPr lang="pt-PT" sz="1800" dirty="0" smtClean="0"/>
              <a:t>Assim como o ID essa identificação pode ser utilizada pelo CSS e Javascript para realizar certas atividades ou estilização do componente.</a:t>
            </a:r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2928934"/>
            <a:ext cx="3686711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DIV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2864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PT" sz="1800" dirty="0" smtClean="0"/>
              <a:t>A tag DIV em HTML representa uma divisão ou sessão no documento.</a:t>
            </a:r>
          </a:p>
          <a:p>
            <a:pPr algn="just">
              <a:buNone/>
            </a:pPr>
            <a:r>
              <a:rPr lang="pt-PT" sz="1800" dirty="0" smtClean="0"/>
              <a:t>Segue também o conceito de container para que possamos agrupar outros elementos dentro.</a:t>
            </a:r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2786058"/>
            <a:ext cx="4657031" cy="126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Agency FB" pitchFamily="34" charset="0"/>
              </a:rPr>
              <a:t>IFrame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2864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PT" sz="1800" dirty="0" smtClean="0"/>
              <a:t>A tag Iframe em HTML apresenta em nosso documento um outro documento HTML.</a:t>
            </a:r>
          </a:p>
          <a:p>
            <a:pPr algn="just">
              <a:buNone/>
            </a:pPr>
            <a:r>
              <a:rPr lang="pt-PT" sz="1800" dirty="0" smtClean="0"/>
              <a:t>Dentro dela temos alguns atributos:</a:t>
            </a:r>
          </a:p>
          <a:p>
            <a:pPr algn="just"/>
            <a:r>
              <a:rPr lang="pt-PT" sz="1800" dirty="0" smtClean="0"/>
              <a:t>src -  define qual o link será apresentado.</a:t>
            </a:r>
          </a:p>
          <a:p>
            <a:pPr algn="just"/>
            <a:r>
              <a:rPr lang="pt-PT" sz="1800" dirty="0" smtClean="0"/>
              <a:t>width - define o tamanho de largura do quadro</a:t>
            </a:r>
          </a:p>
          <a:p>
            <a:pPr algn="just"/>
            <a:r>
              <a:rPr lang="pt-PT" sz="1800" dirty="0" smtClean="0"/>
              <a:t>height - define o tamanho de altura do quadro</a:t>
            </a:r>
          </a:p>
          <a:p>
            <a:pPr algn="just"/>
            <a:endParaRPr lang="pt-PT" sz="1800" dirty="0" smtClean="0"/>
          </a:p>
          <a:p>
            <a:pPr algn="just"/>
            <a:endParaRPr lang="pt-PT" sz="1800" dirty="0" smtClean="0"/>
          </a:p>
          <a:p>
            <a:pPr algn="just">
              <a:buNone/>
            </a:pPr>
            <a:r>
              <a:rPr lang="pt-PT" sz="1800" dirty="0" smtClean="0"/>
              <a:t>Também conseguimos fazer a utilização de target, onde quando clicamos em algum botão onde definimos que seremos direcionados para outro link, podemos realizar a abertura dessa outra página dentro do iframe.</a:t>
            </a:r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143248"/>
            <a:ext cx="8291551" cy="39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702893"/>
            <a:ext cx="8572560" cy="101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Style (CSS)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2864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PT" sz="1800" dirty="0" smtClean="0"/>
              <a:t>A tag style no HTML, representa a estilização de um componente na página.</a:t>
            </a:r>
          </a:p>
          <a:p>
            <a:pPr algn="just">
              <a:buNone/>
            </a:pPr>
            <a:r>
              <a:rPr lang="pt-PT" sz="1800" dirty="0" smtClean="0"/>
              <a:t>O CSS contém a seguinte sintaxe:</a:t>
            </a: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  <a:p>
            <a:pPr algn="just">
              <a:buNone/>
            </a:pPr>
            <a:r>
              <a:rPr lang="pt-PT" sz="1800" dirty="0" smtClean="0"/>
              <a:t>Podemos utilizar de três maneiras em nossa página:</a:t>
            </a:r>
          </a:p>
          <a:p>
            <a:pPr algn="just">
              <a:buFont typeface="+mj-lt"/>
              <a:buAutoNum type="arabicPeriod"/>
            </a:pPr>
            <a:r>
              <a:rPr lang="pt-PT" sz="1800" dirty="0" smtClean="0"/>
              <a:t>Inline -&gt; utilizamos como um atributo de uma tag.</a:t>
            </a:r>
            <a:endParaRPr lang="pt-PT" sz="1800" dirty="0" smtClean="0"/>
          </a:p>
          <a:p>
            <a:pPr algn="just">
              <a:buFont typeface="+mj-lt"/>
              <a:buAutoNum type="arabicPeriod"/>
            </a:pPr>
            <a:r>
              <a:rPr lang="pt-PT" sz="1800" dirty="0" smtClean="0"/>
              <a:t>Interno -&gt; declaramos dentro do head da página um bloco com nosso código css.</a:t>
            </a:r>
            <a:endParaRPr lang="pt-PT" sz="1800" dirty="0" smtClean="0"/>
          </a:p>
          <a:p>
            <a:pPr algn="just">
              <a:buFont typeface="+mj-lt"/>
              <a:buAutoNum type="arabicPeriod"/>
            </a:pPr>
            <a:r>
              <a:rPr lang="pt-PT" sz="1800" dirty="0" smtClean="0"/>
              <a:t>Externo -&gt; criamos um arquivo css apartado, e fazemos referência dele dentro do header.</a:t>
            </a:r>
            <a:endParaRPr lang="pt-PT" sz="1800" dirty="0" smtClean="0"/>
          </a:p>
          <a:p>
            <a:pPr algn="just">
              <a:buNone/>
            </a:pPr>
            <a:endParaRPr lang="pt-PT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2071678"/>
            <a:ext cx="2457462" cy="40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1780</TotalTime>
  <Words>1435</Words>
  <Application>Microsoft Office PowerPoint</Application>
  <PresentationFormat>Apresentação na tela (4:3)</PresentationFormat>
  <Paragraphs>166</Paragraphs>
  <Slides>15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Front-end</vt:lpstr>
      <vt:lpstr>Formulários</vt:lpstr>
      <vt:lpstr>Input</vt:lpstr>
      <vt:lpstr>Input</vt:lpstr>
      <vt:lpstr>Atributo ID</vt:lpstr>
      <vt:lpstr>Atributo Class</vt:lpstr>
      <vt:lpstr>DIV</vt:lpstr>
      <vt:lpstr>IFrame</vt:lpstr>
      <vt:lpstr>Style (CSS)</vt:lpstr>
      <vt:lpstr>Script (Javascript)</vt:lpstr>
      <vt:lpstr>Layout HTML</vt:lpstr>
      <vt:lpstr>Técnicas de Layout</vt:lpstr>
      <vt:lpstr>Layout Responsivo</vt:lpstr>
      <vt:lpstr>Layout Responsivo</vt:lpstr>
      <vt:lpstr>Sistema de GRID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Karol</dc:creator>
  <cp:lastModifiedBy>Karol</cp:lastModifiedBy>
  <cp:revision>56</cp:revision>
  <dcterms:created xsi:type="dcterms:W3CDTF">2019-03-16T12:13:30Z</dcterms:created>
  <dcterms:modified xsi:type="dcterms:W3CDTF">2019-04-06T11:28:23Z</dcterms:modified>
</cp:coreProperties>
</file>