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Cod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24" Type="http://schemas.openxmlformats.org/officeDocument/2006/relationships/font" Target="fonts/FiraCode-bold.fntdata"/><Relationship Id="rId12" Type="http://schemas.openxmlformats.org/officeDocument/2006/relationships/slide" Target="slides/slide8.xml"/><Relationship Id="rId23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3e1c627a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3e1c627a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3e1c627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3e1c627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3e1c627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3e1c627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3e1c627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3e1c627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3e1c627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3e1c627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e1c627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3e1c627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e1c627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3e1c627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3e1c627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3e1c627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3e1c627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3e1c627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3e1c627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3e1c627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3e1c627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3e1c627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3e1c627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3e1c627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ctrTitle"/>
          </p:nvPr>
        </p:nvSpPr>
        <p:spPr>
          <a:xfrm>
            <a:off x="1852250" y="1119313"/>
            <a:ext cx="5682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ÁRVORES B 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249" name="Google Shape;249;p16"/>
          <p:cNvSpPr txBox="1"/>
          <p:nvPr>
            <p:ph idx="1" type="subTitle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Fernando, Gabrieli e Murilo &gt;</a:t>
            </a:r>
            <a:endParaRPr/>
          </a:p>
        </p:txBody>
      </p:sp>
      <p:sp>
        <p:nvSpPr>
          <p:cNvPr id="250" name="Google Shape;250;p1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Estrutura de Dados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1" name="Google Shape;251;p16"/>
          <p:cNvSpPr txBox="1"/>
          <p:nvPr>
            <p:ph idx="2" type="subTitle"/>
          </p:nvPr>
        </p:nvSpPr>
        <p:spPr>
          <a:xfrm>
            <a:off x="4144100" y="1826225"/>
            <a:ext cx="2988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B* E B+</a:t>
            </a:r>
            <a:r>
              <a:rPr lang="en" sz="5000">
                <a:solidFill>
                  <a:schemeClr val="accent6"/>
                </a:solidFill>
              </a:rPr>
              <a:t> 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52" name="Google Shape;252;p16"/>
          <p:cNvSpPr txBox="1"/>
          <p:nvPr>
            <p:ph idx="3" type="subTitle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&lt;...&gt;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53" name="Google Shape;253;p16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54" name="Google Shape;254;p16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1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56" name="Google Shape;256;p16"/>
          <p:cNvSpPr txBox="1"/>
          <p:nvPr/>
        </p:nvSpPr>
        <p:spPr>
          <a:xfrm>
            <a:off x="6635150" y="68075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TADS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B+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</a:rPr>
              <a:t>A árvore B+ é amplamente utilizada em bancos de dados e sistemas de arquivos devido à sua eficiência e capacidade de manipular grandes quantidades de dados. Ela é especialmente adequada para aplicativos que exigem acesso sequencial aos dados e suporta operações como consultas por intervalo, classificação e junção de dados.</a:t>
            </a:r>
            <a:endParaRPr sz="2000"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30" name="Google Shape;330;p2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31" name="Google Shape;331;p25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B+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3"/>
                </a:solidFill>
              </a:rPr>
              <a:t>Características:</a:t>
            </a:r>
            <a:endParaRPr b="1" sz="2900">
              <a:solidFill>
                <a:schemeClr val="accent3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700"/>
              <a:buChar char="●"/>
            </a:pPr>
            <a:r>
              <a:rPr lang="en" sz="2700">
                <a:solidFill>
                  <a:srgbClr val="D1D5DB"/>
                </a:solidFill>
              </a:rPr>
              <a:t>Armazenamento de dados nas folhas;</a:t>
            </a:r>
            <a:endParaRPr sz="2700">
              <a:solidFill>
                <a:srgbClr val="D1D5DB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700"/>
              <a:buChar char="●"/>
            </a:pPr>
            <a:r>
              <a:rPr lang="en" sz="2700">
                <a:solidFill>
                  <a:srgbClr val="D1D5DB"/>
                </a:solidFill>
              </a:rPr>
              <a:t>Ligações entre as folhas;</a:t>
            </a:r>
            <a:endParaRPr sz="2700">
              <a:solidFill>
                <a:srgbClr val="D1D5DB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700"/>
              <a:buChar char="●"/>
            </a:pPr>
            <a:r>
              <a:rPr lang="en" sz="2700">
                <a:solidFill>
                  <a:srgbClr val="D1D5DB"/>
                </a:solidFill>
              </a:rPr>
              <a:t>Chaves duplicadas nas folhas;</a:t>
            </a:r>
            <a:endParaRPr sz="2700">
              <a:solidFill>
                <a:srgbClr val="D1D5DB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700"/>
              <a:buChar char="●"/>
            </a:pPr>
            <a:r>
              <a:rPr lang="en" sz="2700">
                <a:solidFill>
                  <a:srgbClr val="D1D5DB"/>
                </a:solidFill>
              </a:rPr>
              <a:t>Navegação eficiente.</a:t>
            </a:r>
            <a:endParaRPr sz="2700">
              <a:solidFill>
                <a:srgbClr val="D1D5DB"/>
              </a:solidFill>
            </a:endParaRPr>
          </a:p>
        </p:txBody>
      </p:sp>
      <p:grpSp>
        <p:nvGrpSpPr>
          <p:cNvPr id="338" name="Google Shape;338;p26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39" name="Google Shape;339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40" name="Google Shape;340;p26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Exemplo de árvore B+: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46" name="Google Shape;3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975" y="1157200"/>
            <a:ext cx="5422050" cy="3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 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5DB"/>
                </a:solidFill>
              </a:rPr>
              <a:t>As árvores B e suas variações são estruturas de dados versáteis, eficientes e amplamente utilizadas em bancos de dados e sistemas de arquivos. Elas fornecem uma base sólida para armazenar e recuperar grandes volumes de dados, oferecendo desempenho eficiente em operações de busca e manipulação de dados em massa.</a:t>
            </a:r>
            <a:endParaRPr sz="2100"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54" name="Google Shape;354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55" name="Google Shape;355;p28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/>
        </p:nvSpPr>
        <p:spPr>
          <a:xfrm>
            <a:off x="2393550" y="2017650"/>
            <a:ext cx="435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FIM</a:t>
            </a:r>
            <a:endParaRPr sz="6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0" y="75650"/>
            <a:ext cx="24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ESTRUTURA DE DADOS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5036700" y="4666950"/>
            <a:ext cx="4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FERNANDO, GABRIELI E MURILO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</a:rPr>
              <a:t>O que é uma árvore B?</a:t>
            </a:r>
            <a:endParaRPr b="1" sz="25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É uma estrutura de dados em forma de árvore utilizada principalmente em bancos de dados e sistemas de arquivos para armazenar e organizar grandes quantidades de dados de forma eficiente. Essa estrutura é projetada para lidar com operações de inserção, remoção e busca em tempo de execução eficiente.</a:t>
            </a:r>
            <a:endParaRPr sz="1800">
              <a:solidFill>
                <a:schemeClr val="accent3"/>
              </a:solidFill>
            </a:endParaRPr>
          </a:p>
        </p:txBody>
      </p:sp>
      <p:grpSp>
        <p:nvGrpSpPr>
          <p:cNvPr id="263" name="Google Shape;263;p17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64" name="Google Shape;264;p1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65" name="Google Shape;265;p17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</a:rPr>
              <a:t>Características:</a:t>
            </a:r>
            <a:endParaRPr b="1" sz="2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300">
                <a:solidFill>
                  <a:srgbClr val="D1D5DB"/>
                </a:solidFill>
              </a:rPr>
              <a:t>Cada nó interno (exceto a raiz) tem pelo menos [n/2] filhos, onde n é o número máximo de filhos permitidos.</a:t>
            </a:r>
            <a:endParaRPr sz="1300">
              <a:solidFill>
                <a:srgbClr val="D1D5D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300">
                <a:solidFill>
                  <a:srgbClr val="D1D5DB"/>
                </a:solidFill>
              </a:rPr>
              <a:t>Cada nó interno com k filhos contém k-1 chaves, que são valores usados para ordenar e buscar os dados armazenados na árvore.</a:t>
            </a:r>
            <a:endParaRPr sz="1300">
              <a:solidFill>
                <a:srgbClr val="D1D5D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300">
                <a:solidFill>
                  <a:srgbClr val="D1D5DB"/>
                </a:solidFill>
              </a:rPr>
              <a:t>As chaves são mantidas nos nós internos em ordem ascendente.</a:t>
            </a:r>
            <a:endParaRPr sz="1300">
              <a:solidFill>
                <a:srgbClr val="D1D5D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300">
                <a:solidFill>
                  <a:srgbClr val="D1D5DB"/>
                </a:solidFill>
              </a:rPr>
              <a:t>As folhas são todas do mesmo nível e contêm os dados propriamente ditos, juntamente com as chaves correspondentes.</a:t>
            </a:r>
            <a:endParaRPr sz="1300">
              <a:solidFill>
                <a:srgbClr val="D1D5D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grpSp>
        <p:nvGrpSpPr>
          <p:cNvPr id="272" name="Google Shape;272;p18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3" name="Google Shape;273;p1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4" name="Google Shape;274;p18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Exemplo de árvore B: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38" y="1215975"/>
            <a:ext cx="4370925" cy="3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B*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</a:rPr>
              <a:t>O que é uma árvore B*?</a:t>
            </a:r>
            <a:endParaRPr b="1" sz="25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Uma árvore B* é uma variação da estrutura de dados árvore B, projetada para melhorar o desempenho de operações de inserção e remoção. A árvore B* foi proposta como uma extensão da árvore B para evitar operações de reorganização frequentes, que podem ser caras em termos de tempo de execução.</a:t>
            </a:r>
            <a:endParaRPr sz="1800">
              <a:solidFill>
                <a:schemeClr val="accent3"/>
              </a:solidFill>
            </a:endParaRPr>
          </a:p>
        </p:txBody>
      </p:sp>
      <p:grpSp>
        <p:nvGrpSpPr>
          <p:cNvPr id="287" name="Google Shape;287;p20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88" name="Google Shape;288;p2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89" name="Google Shape;289;p20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B*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5" name="Google Shape;295;p21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</a:rPr>
              <a:t>A principal diferença entre uma árvore B e uma árvore B* é a regra de balanceamento durante as operações de inserção e remoção. Enquanto uma árvore B requer uma reorganização completa quando um nó está cheio ou abaixo de um limite mínimo, a árvore B* usa uma abordagem mais flexível.</a:t>
            </a:r>
            <a:endParaRPr sz="2400">
              <a:solidFill>
                <a:srgbClr val="D1D5D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grpSp>
        <p:nvGrpSpPr>
          <p:cNvPr id="296" name="Google Shape;296;p21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97" name="Google Shape;297;p2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8" name="Google Shape;298;p21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B*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4" name="Google Shape;304;p22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3"/>
                </a:solidFill>
              </a:rPr>
              <a:t>Características:</a:t>
            </a:r>
            <a:endParaRPr b="1" sz="2700">
              <a:solidFill>
                <a:schemeClr val="accent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200"/>
              <a:buChar char="●"/>
            </a:pPr>
            <a:r>
              <a:rPr lang="en" sz="2200">
                <a:solidFill>
                  <a:srgbClr val="D1D5DB"/>
                </a:solidFill>
              </a:rPr>
              <a:t>Balanceamento flexível;</a:t>
            </a:r>
            <a:endParaRPr sz="2200">
              <a:solidFill>
                <a:srgbClr val="D1D5D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Char char="●"/>
            </a:pPr>
            <a:r>
              <a:rPr lang="en" sz="2200">
                <a:solidFill>
                  <a:srgbClr val="D1D5DB"/>
                </a:solidFill>
              </a:rPr>
              <a:t>Redução de operações de reorganização;</a:t>
            </a:r>
            <a:endParaRPr sz="2200">
              <a:solidFill>
                <a:srgbClr val="D1D5D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Char char="●"/>
            </a:pPr>
            <a:r>
              <a:rPr lang="en" sz="2200">
                <a:solidFill>
                  <a:srgbClr val="D1D5DB"/>
                </a:solidFill>
              </a:rPr>
              <a:t>Melhor desempenho;</a:t>
            </a:r>
            <a:endParaRPr sz="2200">
              <a:solidFill>
                <a:srgbClr val="D1D5D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Char char="●"/>
            </a:pPr>
            <a:r>
              <a:rPr lang="en" sz="2200">
                <a:solidFill>
                  <a:srgbClr val="D1D5DB"/>
                </a:solidFill>
              </a:rPr>
              <a:t>Mantém as propriedades da árvore B.</a:t>
            </a:r>
            <a:endParaRPr sz="2200">
              <a:solidFill>
                <a:srgbClr val="D1D5D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06" name="Google Shape;306;p2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07" name="Google Shape;307;p22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Exemplo de árvore B*: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13" y="1256650"/>
            <a:ext cx="4892775" cy="3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B+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1"/>
                </a:solidFill>
              </a:rPr>
              <a:t>Estrutura de dados</a:t>
            </a:r>
            <a:r>
              <a:rPr lang="en">
                <a:solidFill>
                  <a:schemeClr val="accent3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1384900" y="1354250"/>
            <a:ext cx="67443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3"/>
                </a:solidFill>
              </a:rPr>
              <a:t>O que é uma árvore B+?</a:t>
            </a:r>
            <a:endParaRPr b="1" sz="2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1D5DB"/>
                </a:solidFill>
              </a:rPr>
              <a:t>Uma árvore B+ é uma estrutura de dados em forma de árvore usada principalmente em bancos de dados e sistemas de arquivos para armazenar e organizar grandes volumes de dados. Ela é uma variação da árvore B, com algumas características adicionais que a tornam especialmente adequada para aplicativos que requerem acesso rápido e eficiente aos dados.</a:t>
            </a:r>
            <a:endParaRPr sz="1900"/>
          </a:p>
        </p:txBody>
      </p:sp>
      <p:grpSp>
        <p:nvGrpSpPr>
          <p:cNvPr id="320" name="Google Shape;320;p24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321" name="Google Shape;321;p2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22" name="Google Shape;322;p24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