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fe7673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fe7673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fe7673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fe7673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ca47387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ca47387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cb0e6d2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cb0e6d2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b0e6d2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cb0e6d2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cb0e6d2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cb0e6d2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cb0e6d2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cb0e6d2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cb0e6d2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ccb0e6d2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11.jpg"/><Relationship Id="rId7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Relationship Id="rId5" Type="http://schemas.openxmlformats.org/officeDocument/2006/relationships/image" Target="../media/image4.jpg"/><Relationship Id="rId6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7.jpg"/><Relationship Id="rId5" Type="http://schemas.openxmlformats.org/officeDocument/2006/relationships/image" Target="../media/image19.jpg"/><Relationship Id="rId6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664550"/>
            <a:ext cx="8520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PROGRAMACIÓN</a:t>
            </a:r>
            <a:r>
              <a:rPr b="1" lang="es" sz="2400"/>
              <a:t> DE </a:t>
            </a:r>
            <a:r>
              <a:rPr b="1" lang="es" sz="2400"/>
              <a:t>ESTRUCTURAS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DINÁMICAS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PROYECTO</a:t>
            </a:r>
            <a:endParaRPr b="1"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23625" y="1932925"/>
            <a:ext cx="55311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Equipo de Trabajo.</a:t>
            </a:r>
            <a:endParaRPr sz="17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Katya Lisbeth Herrera Molina………………….. #00188119</a:t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Omar Alfredo Vasquez Escamila………………. #00023620</a:t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Axel Jared Hernández Servellón………………. #00145319</a:t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Fernando Ernesto Sánchez Baires……………. #00145818</a:t>
            </a:r>
            <a:endParaRPr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r>
              <a:rPr lang="es" sz="4100">
                <a:solidFill>
                  <a:srgbClr val="351C75"/>
                </a:solidFill>
                <a:latin typeface="Impact"/>
                <a:ea typeface="Impact"/>
                <a:cs typeface="Impact"/>
                <a:sym typeface="Impact"/>
              </a:rPr>
              <a:t>I</a:t>
            </a:r>
            <a:r>
              <a:rPr lang="es" sz="4100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G</a:t>
            </a:r>
            <a:r>
              <a:rPr lang="es" sz="41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I</a:t>
            </a:r>
            <a:r>
              <a:rPr lang="es" sz="4100">
                <a:solidFill>
                  <a:srgbClr val="3C78D8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lang="es" sz="4100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r>
              <a:rPr lang="es" sz="4100">
                <a:solidFill>
                  <a:srgbClr val="DD7E6B"/>
                </a:solidFill>
                <a:latin typeface="Impact"/>
                <a:ea typeface="Impact"/>
                <a:cs typeface="Impact"/>
                <a:sym typeface="Impact"/>
              </a:rPr>
              <a:t>L</a:t>
            </a:r>
            <a:r>
              <a:rPr lang="es" sz="41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s" sz="4100">
                <a:solidFill>
                  <a:srgbClr val="FFD966"/>
                </a:solidFill>
                <a:latin typeface="Impact"/>
                <a:ea typeface="Impact"/>
                <a:cs typeface="Impact"/>
                <a:sym typeface="Impact"/>
              </a:rPr>
              <a:t>Z</a:t>
            </a:r>
            <a:r>
              <a:rPr lang="es" sz="4100">
                <a:solidFill>
                  <a:srgbClr val="3C78D8"/>
                </a:solidFill>
                <a:latin typeface="Impact"/>
                <a:ea typeface="Impact"/>
                <a:cs typeface="Impact"/>
                <a:sym typeface="Impact"/>
              </a:rPr>
              <a:t>O</a:t>
            </a:r>
            <a:r>
              <a:rPr lang="es" sz="4100">
                <a:solidFill>
                  <a:srgbClr val="85200C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r>
              <a:rPr lang="es" sz="41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es" sz="41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41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Impact"/>
                <a:ea typeface="Impact"/>
                <a:cs typeface="Impact"/>
                <a:sym typeface="Impact"/>
              </a:rPr>
              <a:t>¿</a:t>
            </a:r>
            <a:r>
              <a:rPr lang="es" sz="1600">
                <a:latin typeface="Impact"/>
                <a:ea typeface="Impact"/>
                <a:cs typeface="Impact"/>
                <a:sym typeface="Impact"/>
              </a:rPr>
              <a:t>Cómo</a:t>
            </a:r>
            <a:r>
              <a:rPr lang="es" sz="1600">
                <a:latin typeface="Impact"/>
                <a:ea typeface="Impact"/>
                <a:cs typeface="Impact"/>
                <a:sym typeface="Impact"/>
              </a:rPr>
              <a:t> funciona digital zone?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04150" y="319825"/>
            <a:ext cx="75357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Descripción.</a:t>
            </a:r>
            <a:r>
              <a:rPr lang="es"/>
              <a:t>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04150" y="1402025"/>
            <a:ext cx="75357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Digital zone es un negocio de ventas de partes computacionales que a operado con un sistema de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atención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al cliente de manera digital con un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que dicho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funcionamiento se a tomado para llevar un orden en todas sus ventas y artículos que tienen a la venta.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Dicho software aplica algoritmo de listas, que ayudan a llevar un orden en todas las ventas que se realicen de la misma.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Para la comprensión más rápida de la aplicación le mostraremos todas las opciones que se ofrece.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41E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088025" y="113675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Opción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 inicial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2645250" y="566025"/>
            <a:ext cx="3853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Cada </a:t>
            </a:r>
            <a:r>
              <a:rPr lang="es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opción</a:t>
            </a:r>
            <a:r>
              <a:rPr lang="es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tendrá</a:t>
            </a:r>
            <a:r>
              <a:rPr lang="es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un registro en </a:t>
            </a:r>
            <a:r>
              <a:rPr lang="es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específico</a:t>
            </a:r>
            <a:r>
              <a:rPr lang="es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8792" l="0" r="0" t="17113"/>
          <a:stretch/>
        </p:blipFill>
        <p:spPr>
          <a:xfrm>
            <a:off x="2895600" y="922425"/>
            <a:ext cx="3352800" cy="10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36016" l="0" r="0" t="17433"/>
          <a:stretch/>
        </p:blipFill>
        <p:spPr>
          <a:xfrm>
            <a:off x="489375" y="2360275"/>
            <a:ext cx="3517025" cy="10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571488" y="2054750"/>
            <a:ext cx="33528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ADADAD"/>
                </a:solidFill>
              </a:rPr>
              <a:t>Registro para el cliente. </a:t>
            </a:r>
            <a:endParaRPr sz="1300">
              <a:solidFill>
                <a:srgbClr val="ADADAD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5">
            <a:alphaModFix/>
          </a:blip>
          <a:srcRect b="0" l="2190" r="0" t="31115"/>
          <a:stretch/>
        </p:blipFill>
        <p:spPr>
          <a:xfrm>
            <a:off x="5138700" y="2385625"/>
            <a:ext cx="3517025" cy="10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5220825" y="2029225"/>
            <a:ext cx="33528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ADADAD"/>
                </a:solidFill>
              </a:rPr>
              <a:t>Registro para el administrador. </a:t>
            </a:r>
            <a:endParaRPr sz="1300">
              <a:solidFill>
                <a:srgbClr val="ADADAD"/>
              </a:solidFill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558900" y="3492425"/>
            <a:ext cx="33780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Menú para el cliente.</a:t>
            </a:r>
            <a:endParaRPr sz="11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6">
            <a:alphaModFix/>
          </a:blip>
          <a:srcRect b="27727" l="0" r="0" t="20240"/>
          <a:stretch/>
        </p:blipFill>
        <p:spPr>
          <a:xfrm>
            <a:off x="489375" y="3798125"/>
            <a:ext cx="3517025" cy="11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5208213" y="3492425"/>
            <a:ext cx="3378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Menú para el administrador.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7">
            <a:alphaModFix/>
          </a:blip>
          <a:srcRect b="17086" l="0" r="0" t="24915"/>
          <a:stretch/>
        </p:blipFill>
        <p:spPr>
          <a:xfrm>
            <a:off x="5138700" y="3848825"/>
            <a:ext cx="3517025" cy="11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052550" y="65625"/>
            <a:ext cx="7038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Impact"/>
                <a:ea typeface="Impact"/>
                <a:cs typeface="Impact"/>
                <a:sym typeface="Impact"/>
              </a:rPr>
              <a:t>Opciones del clientes 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23178" l="0" r="0" t="21410"/>
          <a:stretch/>
        </p:blipFill>
        <p:spPr>
          <a:xfrm>
            <a:off x="2512610" y="1265902"/>
            <a:ext cx="3207790" cy="9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3423600" y="459625"/>
            <a:ext cx="2296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Agregar al carrito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3991" l="15429" r="7541" t="8465"/>
          <a:stretch/>
        </p:blipFill>
        <p:spPr>
          <a:xfrm>
            <a:off x="7385150" y="1121125"/>
            <a:ext cx="1668125" cy="31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/>
          <p:nvPr/>
        </p:nvSpPr>
        <p:spPr>
          <a:xfrm>
            <a:off x="5779513" y="1265900"/>
            <a:ext cx="1546500" cy="975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Nos </a:t>
            </a:r>
            <a:r>
              <a:rPr lang="es" sz="900">
                <a:solidFill>
                  <a:srgbClr val="ADADAD"/>
                </a:solidFill>
              </a:rPr>
              <a:t>mostrará</a:t>
            </a:r>
            <a:r>
              <a:rPr lang="es" sz="900">
                <a:solidFill>
                  <a:srgbClr val="ADADAD"/>
                </a:solidFill>
              </a:rPr>
              <a:t> los </a:t>
            </a:r>
            <a:r>
              <a:rPr lang="es" sz="900">
                <a:solidFill>
                  <a:srgbClr val="ADADAD"/>
                </a:solidFill>
              </a:rPr>
              <a:t>artículos</a:t>
            </a:r>
            <a:r>
              <a:rPr lang="es" sz="900">
                <a:solidFill>
                  <a:srgbClr val="ADADAD"/>
                </a:solidFill>
              </a:rPr>
              <a:t> del </a:t>
            </a:r>
            <a:r>
              <a:rPr lang="es" sz="900">
                <a:solidFill>
                  <a:srgbClr val="ADADAD"/>
                </a:solidFill>
              </a:rPr>
              <a:t>catálogo escogido.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2826788" y="853513"/>
            <a:ext cx="23679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DADAD"/>
                </a:solidFill>
              </a:rPr>
              <a:t>Escogemos el </a:t>
            </a:r>
            <a:r>
              <a:rPr b="1" lang="es">
                <a:solidFill>
                  <a:srgbClr val="ADADAD"/>
                </a:solidFill>
              </a:rPr>
              <a:t>catálogo</a:t>
            </a:r>
            <a:r>
              <a:rPr b="1" lang="es">
                <a:solidFill>
                  <a:srgbClr val="ADADAD"/>
                </a:solidFill>
              </a:rPr>
              <a:t> </a:t>
            </a:r>
            <a:endParaRPr b="1">
              <a:solidFill>
                <a:srgbClr val="ADADAD"/>
              </a:solidFill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5">
            <a:alphaModFix/>
          </a:blip>
          <a:srcRect b="16426" l="0" r="0" t="19027"/>
          <a:stretch/>
        </p:blipFill>
        <p:spPr>
          <a:xfrm>
            <a:off x="3854137" y="2994476"/>
            <a:ext cx="2402237" cy="11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/>
          <p:nvPr/>
        </p:nvSpPr>
        <p:spPr>
          <a:xfrm>
            <a:off x="6256375" y="3089650"/>
            <a:ext cx="1022400" cy="859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Escogemos</a:t>
            </a:r>
            <a:r>
              <a:rPr lang="es" sz="900">
                <a:solidFill>
                  <a:srgbClr val="ADADAD"/>
                </a:solidFill>
              </a:rPr>
              <a:t> el </a:t>
            </a:r>
            <a:r>
              <a:rPr lang="es" sz="900">
                <a:solidFill>
                  <a:srgbClr val="ADADAD"/>
                </a:solidFill>
              </a:rPr>
              <a:t>artículo.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2662763" y="3201688"/>
            <a:ext cx="1133700" cy="895800"/>
          </a:xfrm>
          <a:prstGeom prst="leftArrow">
            <a:avLst>
              <a:gd fmla="val 68319" name="adj1"/>
              <a:gd fmla="val 39598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Ingresamos la cantidad de </a:t>
            </a:r>
            <a:r>
              <a:rPr lang="es" sz="900">
                <a:solidFill>
                  <a:srgbClr val="ADADAD"/>
                </a:solidFill>
              </a:rPr>
              <a:t>artículos</a:t>
            </a:r>
            <a:r>
              <a:rPr lang="es" sz="900">
                <a:solidFill>
                  <a:srgbClr val="ADADAD"/>
                </a:solidFill>
              </a:rPr>
              <a:t> deseados </a:t>
            </a:r>
            <a:r>
              <a:rPr lang="es" sz="900">
                <a:solidFill>
                  <a:srgbClr val="ADADAD"/>
                </a:solidFill>
              </a:rPr>
              <a:t> </a:t>
            </a:r>
            <a:endParaRPr sz="900">
              <a:solidFill>
                <a:srgbClr val="ADADAD"/>
              </a:solidFill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6">
            <a:alphaModFix/>
          </a:blip>
          <a:srcRect b="11482" l="2659" r="3707" t="29931"/>
          <a:stretch/>
        </p:blipFill>
        <p:spPr>
          <a:xfrm>
            <a:off x="237200" y="3350338"/>
            <a:ext cx="2367900" cy="59852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/>
          <p:nvPr/>
        </p:nvSpPr>
        <p:spPr>
          <a:xfrm>
            <a:off x="906700" y="1505975"/>
            <a:ext cx="1605900" cy="1676100"/>
          </a:xfrm>
          <a:prstGeom prst="bentArrow">
            <a:avLst>
              <a:gd fmla="val 10492" name="adj1"/>
              <a:gd fmla="val 10216" name="adj2"/>
              <a:gd fmla="val 22765" name="adj3"/>
              <a:gd fmla="val 48780" name="adj4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209600" y="2371150"/>
            <a:ext cx="1133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Al terminar de agregar se retornara al </a:t>
            </a:r>
            <a:r>
              <a:rPr lang="es" sz="900">
                <a:solidFill>
                  <a:srgbClr val="ADADAD"/>
                </a:solidFill>
              </a:rPr>
              <a:t>catálogo</a:t>
            </a:r>
            <a:r>
              <a:rPr lang="es" sz="900">
                <a:solidFill>
                  <a:srgbClr val="ADADAD"/>
                </a:solidFill>
              </a:rPr>
              <a:t> </a:t>
            </a:r>
            <a:endParaRPr sz="9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052550" y="92225"/>
            <a:ext cx="7038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Opciones del cliente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785050" y="512825"/>
            <a:ext cx="3573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 el Carrito</a:t>
            </a:r>
            <a:r>
              <a:rPr lang="es" sz="1600">
                <a:latin typeface="Impact"/>
                <a:ea typeface="Impact"/>
                <a:cs typeface="Impact"/>
                <a:sym typeface="Impact"/>
              </a:rPr>
              <a:t> 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34688" l="0" r="14324" t="20963"/>
          <a:stretch/>
        </p:blipFill>
        <p:spPr>
          <a:xfrm>
            <a:off x="591212" y="1432812"/>
            <a:ext cx="2392425" cy="8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7377" l="0" r="0" t="15693"/>
          <a:stretch/>
        </p:blipFill>
        <p:spPr>
          <a:xfrm>
            <a:off x="4168725" y="1067687"/>
            <a:ext cx="2346900" cy="17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5">
            <a:alphaModFix/>
          </a:blip>
          <a:srcRect b="2620" l="0" r="0" t="18202"/>
          <a:stretch/>
        </p:blipFill>
        <p:spPr>
          <a:xfrm>
            <a:off x="5806625" y="3389450"/>
            <a:ext cx="2524250" cy="14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 rotWithShape="1">
          <a:blip r:embed="rId6">
            <a:alphaModFix/>
          </a:blip>
          <a:srcRect b="16050" l="0" r="3966" t="31839"/>
          <a:stretch/>
        </p:blipFill>
        <p:spPr>
          <a:xfrm>
            <a:off x="1513525" y="3948438"/>
            <a:ext cx="2566175" cy="5739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/>
          <p:nvPr/>
        </p:nvSpPr>
        <p:spPr>
          <a:xfrm>
            <a:off x="3039775" y="1488850"/>
            <a:ext cx="1072800" cy="855600"/>
          </a:xfrm>
          <a:prstGeom prst="rightArrow">
            <a:avLst>
              <a:gd fmla="val 50000" name="adj1"/>
              <a:gd fmla="val 2896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Seleccionando la </a:t>
            </a:r>
            <a:r>
              <a:rPr lang="es" sz="900">
                <a:solidFill>
                  <a:srgbClr val="ADADAD"/>
                </a:solidFill>
              </a:rPr>
              <a:t>opción</a:t>
            </a:r>
            <a:r>
              <a:rPr lang="es" sz="900">
                <a:solidFill>
                  <a:srgbClr val="ADADAD"/>
                </a:solidFill>
              </a:rPr>
              <a:t> 1.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219725" y="2454900"/>
            <a:ext cx="1365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La </a:t>
            </a:r>
            <a:r>
              <a:rPr lang="es" sz="900">
                <a:solidFill>
                  <a:srgbClr val="ADADAD"/>
                </a:solidFill>
              </a:rPr>
              <a:t>opción</a:t>
            </a:r>
            <a:r>
              <a:rPr lang="es" sz="900">
                <a:solidFill>
                  <a:srgbClr val="ADADAD"/>
                </a:solidFill>
              </a:rPr>
              <a:t> 2, elimina todo lo que se ha agregado al carrito.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190" name="Google Shape;190;p18"/>
          <p:cNvSpPr/>
          <p:nvPr/>
        </p:nvSpPr>
        <p:spPr>
          <a:xfrm flipH="1" rot="10800000">
            <a:off x="6571775" y="1786225"/>
            <a:ext cx="1629300" cy="1555500"/>
          </a:xfrm>
          <a:prstGeom prst="bentUpArrow">
            <a:avLst>
              <a:gd fmla="val 13350" name="adj1"/>
              <a:gd fmla="val 15578" name="adj2"/>
              <a:gd fmla="val 28676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571775" y="1277400"/>
            <a:ext cx="15165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Selecciona el </a:t>
            </a:r>
            <a:r>
              <a:rPr lang="es" sz="900">
                <a:solidFill>
                  <a:srgbClr val="ADADAD"/>
                </a:solidFill>
              </a:rPr>
              <a:t>artículo</a:t>
            </a:r>
            <a:r>
              <a:rPr lang="es" sz="900">
                <a:solidFill>
                  <a:srgbClr val="ADADAD"/>
                </a:solidFill>
              </a:rPr>
              <a:t> que </a:t>
            </a:r>
            <a:r>
              <a:rPr lang="es" sz="900">
                <a:solidFill>
                  <a:srgbClr val="ADADAD"/>
                </a:solidFill>
              </a:rPr>
              <a:t>desea</a:t>
            </a:r>
            <a:r>
              <a:rPr lang="es" sz="900">
                <a:solidFill>
                  <a:srgbClr val="ADADAD"/>
                </a:solidFill>
              </a:rPr>
              <a:t>  borrar.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2569625" y="2399625"/>
            <a:ext cx="1516500" cy="1488300"/>
          </a:xfrm>
          <a:prstGeom prst="bentArrow">
            <a:avLst>
              <a:gd fmla="val 13638" name="adj1"/>
              <a:gd fmla="val 15011" name="adj2"/>
              <a:gd fmla="val 25000" name="adj3"/>
              <a:gd fmla="val 75000" name="adj4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4079700" y="3820600"/>
            <a:ext cx="1629300" cy="966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Luego de seleccionar la cantidad de </a:t>
            </a:r>
            <a:r>
              <a:rPr lang="es" sz="900">
                <a:solidFill>
                  <a:srgbClr val="ADADAD"/>
                </a:solidFill>
              </a:rPr>
              <a:t>artículos</a:t>
            </a:r>
            <a:r>
              <a:rPr lang="es" sz="900">
                <a:solidFill>
                  <a:srgbClr val="ADADAD"/>
                </a:solidFill>
              </a:rPr>
              <a:t> a eliminar   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3172800" y="3057925"/>
            <a:ext cx="1250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Luego de borrar los </a:t>
            </a:r>
            <a:r>
              <a:rPr lang="es" sz="900">
                <a:solidFill>
                  <a:srgbClr val="ADADAD"/>
                </a:solidFill>
              </a:rPr>
              <a:t>artículos</a:t>
            </a:r>
            <a:r>
              <a:rPr lang="es" sz="900">
                <a:solidFill>
                  <a:srgbClr val="ADADAD"/>
                </a:solidFill>
              </a:rPr>
              <a:t> se </a:t>
            </a:r>
            <a:r>
              <a:rPr lang="es" sz="900">
                <a:solidFill>
                  <a:srgbClr val="ADADAD"/>
                </a:solidFill>
              </a:rPr>
              <a:t>volverá</a:t>
            </a:r>
            <a:r>
              <a:rPr lang="es" sz="900">
                <a:solidFill>
                  <a:srgbClr val="ADADAD"/>
                </a:solidFill>
              </a:rPr>
              <a:t> </a:t>
            </a:r>
            <a:r>
              <a:rPr lang="es" sz="900">
                <a:solidFill>
                  <a:srgbClr val="ADADAD"/>
                </a:solidFill>
              </a:rPr>
              <a:t>a la</a:t>
            </a:r>
            <a:r>
              <a:rPr lang="es" sz="900">
                <a:solidFill>
                  <a:srgbClr val="ADADAD"/>
                </a:solidFill>
              </a:rPr>
              <a:t> </a:t>
            </a:r>
            <a:r>
              <a:rPr lang="es" sz="900">
                <a:solidFill>
                  <a:srgbClr val="ADADAD"/>
                </a:solidFill>
              </a:rPr>
              <a:t>opción</a:t>
            </a:r>
            <a:r>
              <a:rPr lang="es" sz="900">
                <a:solidFill>
                  <a:srgbClr val="ADADAD"/>
                </a:solidFill>
              </a:rPr>
              <a:t> iniciar.</a:t>
            </a:r>
            <a:endParaRPr sz="9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1052550" y="127725"/>
            <a:ext cx="70389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Opciones del administrador</a:t>
            </a:r>
            <a:r>
              <a:rPr lang="es"/>
              <a:t> 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2942225" y="592600"/>
            <a:ext cx="2926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Reembolsar compras de clientes.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15848" l="3001" r="12688" t="24299"/>
          <a:stretch/>
        </p:blipFill>
        <p:spPr>
          <a:xfrm>
            <a:off x="1365875" y="956200"/>
            <a:ext cx="2243650" cy="9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4">
            <a:alphaModFix/>
          </a:blip>
          <a:srcRect b="11433" l="2758" r="9104" t="27228"/>
          <a:stretch/>
        </p:blipFill>
        <p:spPr>
          <a:xfrm>
            <a:off x="5674775" y="993799"/>
            <a:ext cx="2243650" cy="9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/>
          <p:nvPr/>
        </p:nvSpPr>
        <p:spPr>
          <a:xfrm>
            <a:off x="4285150" y="1088363"/>
            <a:ext cx="714000" cy="66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Opción 1.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204" name="Google Shape;204;p19"/>
          <p:cNvSpPr/>
          <p:nvPr/>
        </p:nvSpPr>
        <p:spPr>
          <a:xfrm rot="10800000">
            <a:off x="3081200" y="1960513"/>
            <a:ext cx="2809800" cy="352500"/>
          </a:xfrm>
          <a:prstGeom prst="curvedDownArrow">
            <a:avLst>
              <a:gd fmla="val 12989" name="adj1"/>
              <a:gd fmla="val 104900" name="adj2"/>
              <a:gd fmla="val 32321" name="adj3"/>
            </a:avLst>
          </a:prstGeom>
          <a:solidFill>
            <a:srgbClr val="ADAD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1919650" y="2037363"/>
            <a:ext cx="1136100" cy="473700"/>
          </a:xfrm>
          <a:prstGeom prst="downArrow">
            <a:avLst>
              <a:gd fmla="val 50000" name="adj1"/>
              <a:gd fmla="val 517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Opción</a:t>
            </a:r>
            <a:r>
              <a:rPr lang="es" sz="900">
                <a:solidFill>
                  <a:srgbClr val="ADADAD"/>
                </a:solidFill>
              </a:rPr>
              <a:t> 2.</a:t>
            </a:r>
            <a:endParaRPr sz="900">
              <a:solidFill>
                <a:srgbClr val="ADADAD"/>
              </a:solidFill>
            </a:endParaRPr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5">
            <a:alphaModFix/>
          </a:blip>
          <a:srcRect b="26856" l="0" r="0" t="26590"/>
          <a:stretch/>
        </p:blipFill>
        <p:spPr>
          <a:xfrm>
            <a:off x="754375" y="2631138"/>
            <a:ext cx="3466642" cy="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/>
          <p:nvPr/>
        </p:nvSpPr>
        <p:spPr>
          <a:xfrm rot="5400000">
            <a:off x="2523750" y="3288700"/>
            <a:ext cx="1276200" cy="1333500"/>
          </a:xfrm>
          <a:prstGeom prst="bentUpArrow">
            <a:avLst>
              <a:gd fmla="val 20903" name="adj1"/>
              <a:gd fmla="val 17536" name="adj2"/>
              <a:gd fmla="val 2686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6">
            <a:alphaModFix/>
          </a:blip>
          <a:srcRect b="24924" l="0" r="0" t="26356"/>
          <a:stretch/>
        </p:blipFill>
        <p:spPr>
          <a:xfrm>
            <a:off x="4005125" y="4145825"/>
            <a:ext cx="2809800" cy="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4288175" y="3567350"/>
            <a:ext cx="22437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Al ver la lista de ganancias notaremos que ya no tendremos ganancias ya que se rembolso al cliente</a:t>
            </a:r>
            <a:endParaRPr sz="9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1052550" y="127050"/>
            <a:ext cx="7038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Opciones del administrador</a:t>
            </a:r>
            <a:r>
              <a:rPr lang="es"/>
              <a:t> 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2976600" y="617550"/>
            <a:ext cx="319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Modificar lista de productos</a:t>
            </a:r>
            <a:endParaRPr sz="1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11978" l="0" r="9461" t="26562"/>
          <a:stretch/>
        </p:blipFill>
        <p:spPr>
          <a:xfrm>
            <a:off x="1052550" y="912750"/>
            <a:ext cx="2779175" cy="9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4">
            <a:alphaModFix/>
          </a:blip>
          <a:srcRect b="12263" l="0" r="17115" t="29999"/>
          <a:stretch/>
        </p:blipFill>
        <p:spPr>
          <a:xfrm>
            <a:off x="1052550" y="2571750"/>
            <a:ext cx="2779175" cy="9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 rotWithShape="1">
          <a:blip r:embed="rId5">
            <a:alphaModFix/>
          </a:blip>
          <a:srcRect b="9755" l="2561" r="2580" t="34146"/>
          <a:stretch/>
        </p:blipFill>
        <p:spPr>
          <a:xfrm>
            <a:off x="4967337" y="1480725"/>
            <a:ext cx="3438525" cy="7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6">
            <a:alphaModFix/>
          </a:blip>
          <a:srcRect b="4824" l="1831" r="3775" t="18110"/>
          <a:stretch/>
        </p:blipFill>
        <p:spPr>
          <a:xfrm>
            <a:off x="5091197" y="3202625"/>
            <a:ext cx="3190800" cy="171796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/>
          <p:nvPr/>
        </p:nvSpPr>
        <p:spPr>
          <a:xfrm rot="-1779227">
            <a:off x="3989919" y="2062218"/>
            <a:ext cx="819188" cy="49054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6410300" y="2389100"/>
            <a:ext cx="552600" cy="744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rot="1416963">
            <a:off x="3984244" y="3577580"/>
            <a:ext cx="886657" cy="584789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2207675" y="1960475"/>
            <a:ext cx="399900" cy="611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1410350" y="3649525"/>
            <a:ext cx="2025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Al </a:t>
            </a:r>
            <a:r>
              <a:rPr lang="es" sz="900">
                <a:solidFill>
                  <a:srgbClr val="ADADAD"/>
                </a:solidFill>
              </a:rPr>
              <a:t>escoger</a:t>
            </a:r>
            <a:r>
              <a:rPr lang="es" sz="900">
                <a:solidFill>
                  <a:srgbClr val="ADADAD"/>
                </a:solidFill>
              </a:rPr>
              <a:t> agregar al inventario, solo nos da la opcion de </a:t>
            </a:r>
            <a:r>
              <a:rPr lang="es" sz="900">
                <a:solidFill>
                  <a:srgbClr val="ADADAD"/>
                </a:solidFill>
              </a:rPr>
              <a:t>agregar</a:t>
            </a:r>
            <a:r>
              <a:rPr lang="es" sz="900">
                <a:solidFill>
                  <a:srgbClr val="ADADAD"/>
                </a:solidFill>
              </a:rPr>
              <a:t> </a:t>
            </a:r>
            <a:r>
              <a:rPr lang="es" sz="900">
                <a:solidFill>
                  <a:srgbClr val="ADADAD"/>
                </a:solidFill>
              </a:rPr>
              <a:t>más</a:t>
            </a:r>
            <a:r>
              <a:rPr lang="es" sz="900">
                <a:solidFill>
                  <a:srgbClr val="ADADAD"/>
                </a:solidFill>
              </a:rPr>
              <a:t> de los </a:t>
            </a:r>
            <a:r>
              <a:rPr lang="es" sz="900">
                <a:solidFill>
                  <a:srgbClr val="ADADAD"/>
                </a:solidFill>
              </a:rPr>
              <a:t>artículos</a:t>
            </a:r>
            <a:r>
              <a:rPr lang="es" sz="900">
                <a:solidFill>
                  <a:srgbClr val="ADADAD"/>
                </a:solidFill>
              </a:rPr>
              <a:t> disponibles. </a:t>
            </a:r>
            <a:endParaRPr sz="9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1052550" y="117525"/>
            <a:ext cx="7038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Opciones del administrador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2647" r="8809" t="39083"/>
          <a:stretch/>
        </p:blipFill>
        <p:spPr>
          <a:xfrm>
            <a:off x="5203750" y="2360525"/>
            <a:ext cx="3073100" cy="12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 rotWithShape="1">
          <a:blip r:embed="rId4">
            <a:alphaModFix/>
          </a:blip>
          <a:srcRect b="3017" l="11808" r="7311" t="11738"/>
          <a:stretch/>
        </p:blipFill>
        <p:spPr>
          <a:xfrm>
            <a:off x="1275700" y="2360525"/>
            <a:ext cx="19348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2845850" y="636500"/>
            <a:ext cx="348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Eliminar</a:t>
            </a:r>
            <a:r>
              <a:rPr lang="es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s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artículos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5">
            <a:alphaModFix/>
          </a:blip>
          <a:srcRect b="11978" l="0" r="9461" t="26562"/>
          <a:stretch/>
        </p:blipFill>
        <p:spPr>
          <a:xfrm>
            <a:off x="1052550" y="1008163"/>
            <a:ext cx="2779175" cy="9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 rot="2170812">
            <a:off x="3997801" y="1646013"/>
            <a:ext cx="1066697" cy="609643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3620800" y="3177200"/>
            <a:ext cx="1066800" cy="590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 rot="1388706">
            <a:off x="3278191" y="2411509"/>
            <a:ext cx="1940920" cy="400380"/>
          </a:xfrm>
          <a:prstGeom prst="curvedUpArrow">
            <a:avLst>
              <a:gd fmla="val 25000" name="adj1"/>
              <a:gd fmla="val 50000" name="adj2"/>
              <a:gd fmla="val 4211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5621100" y="1935125"/>
            <a:ext cx="2149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Colocamos el </a:t>
            </a:r>
            <a:r>
              <a:rPr lang="es" sz="900">
                <a:solidFill>
                  <a:srgbClr val="ADADAD"/>
                </a:solidFill>
              </a:rPr>
              <a:t>codigo</a:t>
            </a:r>
            <a:r>
              <a:rPr lang="es" sz="900">
                <a:solidFill>
                  <a:srgbClr val="ADADAD"/>
                </a:solidFill>
              </a:rPr>
              <a:t> del articulo que </a:t>
            </a:r>
            <a:r>
              <a:rPr lang="es" sz="900">
                <a:solidFill>
                  <a:srgbClr val="ADADAD"/>
                </a:solidFill>
              </a:rPr>
              <a:t>deseamos</a:t>
            </a:r>
            <a:r>
              <a:rPr lang="es" sz="900">
                <a:solidFill>
                  <a:srgbClr val="ADADAD"/>
                </a:solidFill>
              </a:rPr>
              <a:t> </a:t>
            </a:r>
            <a:r>
              <a:rPr lang="es" sz="900">
                <a:solidFill>
                  <a:srgbClr val="ADADAD"/>
                </a:solidFill>
              </a:rPr>
              <a:t>eliminar</a:t>
            </a:r>
            <a:r>
              <a:rPr lang="es" sz="900">
                <a:solidFill>
                  <a:srgbClr val="ADADAD"/>
                </a:solidFill>
              </a:rPr>
              <a:t> del stock</a:t>
            </a:r>
            <a:endParaRPr sz="900">
              <a:solidFill>
                <a:srgbClr val="ADADAD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3826625" y="3960450"/>
            <a:ext cx="1536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DADAD"/>
                </a:solidFill>
              </a:rPr>
              <a:t>Vamos a comprobar que se </a:t>
            </a:r>
            <a:r>
              <a:rPr lang="es" sz="900">
                <a:solidFill>
                  <a:srgbClr val="ADADAD"/>
                </a:solidFill>
              </a:rPr>
              <a:t>eliminó</a:t>
            </a:r>
            <a:r>
              <a:rPr lang="es" sz="900">
                <a:solidFill>
                  <a:srgbClr val="ADADAD"/>
                </a:solidFill>
              </a:rPr>
              <a:t> llendo al catalogo del articulo que </a:t>
            </a:r>
            <a:r>
              <a:rPr lang="es" sz="900">
                <a:solidFill>
                  <a:srgbClr val="ADADAD"/>
                </a:solidFill>
              </a:rPr>
              <a:t>eliminamos</a:t>
            </a:r>
            <a:r>
              <a:rPr lang="es" sz="900">
                <a:solidFill>
                  <a:srgbClr val="ADADAD"/>
                </a:solidFill>
              </a:rPr>
              <a:t> </a:t>
            </a:r>
            <a:endParaRPr sz="9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