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303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10" r:id="rId12"/>
    <p:sldId id="311" r:id="rId13"/>
    <p:sldId id="312" r:id="rId14"/>
    <p:sldId id="313" r:id="rId15"/>
    <p:sldId id="314" r:id="rId16"/>
    <p:sldId id="316" r:id="rId17"/>
    <p:sldId id="315" r:id="rId18"/>
    <p:sldId id="260" r:id="rId19"/>
    <p:sldId id="305" r:id="rId20"/>
    <p:sldId id="324" r:id="rId21"/>
  </p:sldIdLst>
  <p:sldSz cx="9144000" cy="6858000" type="screen4x3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8E1043A5-0F9B-4A41-9E41-AC50DB45B562}">
          <p14:sldIdLst>
            <p14:sldId id="256"/>
            <p14:sldId id="288"/>
            <p14:sldId id="303"/>
            <p14:sldId id="317"/>
            <p14:sldId id="318"/>
            <p14:sldId id="319"/>
            <p14:sldId id="320"/>
            <p14:sldId id="321"/>
            <p14:sldId id="322"/>
            <p14:sldId id="323"/>
            <p14:sldId id="310"/>
            <p14:sldId id="311"/>
            <p14:sldId id="312"/>
            <p14:sldId id="313"/>
            <p14:sldId id="314"/>
            <p14:sldId id="316"/>
            <p14:sldId id="315"/>
            <p14:sldId id="260"/>
            <p14:sldId id="305"/>
            <p14:sldId id="3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76" autoAdjust="0"/>
    <p:restoredTop sz="94660"/>
  </p:normalViewPr>
  <p:slideViewPr>
    <p:cSldViewPr>
      <p:cViewPr varScale="1">
        <p:scale>
          <a:sx n="64" d="100"/>
          <a:sy n="64" d="100"/>
        </p:scale>
        <p:origin x="16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00A6-9708-4ED6-BEDD-C3DBA40AB59E}" type="datetimeFigureOut">
              <a:rPr lang="es-GT" smtClean="0"/>
              <a:t>1/10/2021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7D98-C77D-47C8-A4CB-49F1D35478C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2815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00A6-9708-4ED6-BEDD-C3DBA40AB59E}" type="datetimeFigureOut">
              <a:rPr lang="es-GT" smtClean="0"/>
              <a:t>1/10/2021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7D98-C77D-47C8-A4CB-49F1D35478C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1605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00A6-9708-4ED6-BEDD-C3DBA40AB59E}" type="datetimeFigureOut">
              <a:rPr lang="es-GT" smtClean="0"/>
              <a:t>1/10/2021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7D98-C77D-47C8-A4CB-49F1D35478C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3553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00A6-9708-4ED6-BEDD-C3DBA40AB59E}" type="datetimeFigureOut">
              <a:rPr lang="es-GT" smtClean="0"/>
              <a:t>1/10/2021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7D98-C77D-47C8-A4CB-49F1D35478C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7568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00A6-9708-4ED6-BEDD-C3DBA40AB59E}" type="datetimeFigureOut">
              <a:rPr lang="es-GT" smtClean="0"/>
              <a:t>1/10/2021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7D98-C77D-47C8-A4CB-49F1D35478C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3822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00A6-9708-4ED6-BEDD-C3DBA40AB59E}" type="datetimeFigureOut">
              <a:rPr lang="es-GT" smtClean="0"/>
              <a:t>1/10/2021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7D98-C77D-47C8-A4CB-49F1D35478C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0184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00A6-9708-4ED6-BEDD-C3DBA40AB59E}" type="datetimeFigureOut">
              <a:rPr lang="es-GT" smtClean="0"/>
              <a:t>1/10/2021</a:t>
            </a:fld>
            <a:endParaRPr lang="es-GT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7D98-C77D-47C8-A4CB-49F1D35478C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9361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00A6-9708-4ED6-BEDD-C3DBA40AB59E}" type="datetimeFigureOut">
              <a:rPr lang="es-GT" smtClean="0"/>
              <a:t>1/10/2021</a:t>
            </a:fld>
            <a:endParaRPr lang="es-GT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7D98-C77D-47C8-A4CB-49F1D35478C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3319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00A6-9708-4ED6-BEDD-C3DBA40AB59E}" type="datetimeFigureOut">
              <a:rPr lang="es-GT" smtClean="0"/>
              <a:t>1/10/2021</a:t>
            </a:fld>
            <a:endParaRPr lang="es-GT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7D98-C77D-47C8-A4CB-49F1D35478C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6374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00A6-9708-4ED6-BEDD-C3DBA40AB59E}" type="datetimeFigureOut">
              <a:rPr lang="es-GT" smtClean="0"/>
              <a:t>1/10/2021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7D98-C77D-47C8-A4CB-49F1D35478C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5754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00A6-9708-4ED6-BEDD-C3DBA40AB59E}" type="datetimeFigureOut">
              <a:rPr lang="es-GT" smtClean="0"/>
              <a:t>1/10/2021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7D98-C77D-47C8-A4CB-49F1D35478C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2056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200A6-9708-4ED6-BEDD-C3DBA40AB59E}" type="datetimeFigureOut">
              <a:rPr lang="es-GT" smtClean="0"/>
              <a:t>1/10/2021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57D98-C77D-47C8-A4CB-49F1D35478C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156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s-es/" TargetMode="External"/><Relationship Id="rId2" Type="http://schemas.openxmlformats.org/officeDocument/2006/relationships/hyperlink" Target="https://cloud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ws.amazon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94114" y="583345"/>
            <a:ext cx="5686476" cy="4164820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s-GT" sz="5400" b="1" dirty="0">
                <a:solidFill>
                  <a:srgbClr val="FFFFFF"/>
                </a:solidFill>
              </a:rPr>
              <a:t>ARQUITECTURA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D9F9C4-A2EA-4BF5-9649-D8564D6B7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6171" y="5972174"/>
            <a:ext cx="6434024" cy="504825"/>
          </a:xfrm>
        </p:spPr>
        <p:txBody>
          <a:bodyPr>
            <a:normAutofit/>
          </a:bodyPr>
          <a:lstStyle/>
          <a:p>
            <a:pPr algn="l"/>
            <a:r>
              <a:rPr lang="es-GT" sz="1700" dirty="0">
                <a:solidFill>
                  <a:srgbClr val="FFFFFF"/>
                </a:solidFill>
              </a:rPr>
              <a:t>Universidad Mariano Gálvez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2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769" y="583345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74854" y="812640"/>
            <a:ext cx="68353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4114" y="1037066"/>
            <a:ext cx="95785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085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7318" y="5636680"/>
            <a:ext cx="113652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3881" y="6096759"/>
            <a:ext cx="81469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5716" y="6238029"/>
            <a:ext cx="7181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228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s-GT" sz="3500" dirty="0">
                <a:solidFill>
                  <a:srgbClr val="FFFFFF"/>
                </a:solidFill>
              </a:rPr>
              <a:t>EJEMPLOS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885278"/>
            <a:ext cx="8280919" cy="4678183"/>
          </a:xfrm>
        </p:spPr>
        <p:txBody>
          <a:bodyPr numCol="1" anchor="ctr">
            <a:normAutofit/>
          </a:bodyPr>
          <a:lstStyle/>
          <a:p>
            <a:pPr algn="just"/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5228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s-GT" sz="3500" dirty="0">
                <a:solidFill>
                  <a:srgbClr val="FFFFFF"/>
                </a:solidFill>
              </a:rPr>
              <a:t>MODELOS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885278"/>
            <a:ext cx="8280919" cy="4678183"/>
          </a:xfrm>
        </p:spPr>
        <p:txBody>
          <a:bodyPr numCol="1" anchor="ctr">
            <a:normAutofit/>
          </a:bodyPr>
          <a:lstStyle/>
          <a:p>
            <a:pPr algn="just"/>
            <a:r>
              <a:rPr lang="es-GT" sz="2400" dirty="0"/>
              <a:t>CLIENTE SERVIDOR</a:t>
            </a:r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38D6AD-04A4-48D0-8FAC-4E1A501FB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5" y="2891347"/>
            <a:ext cx="44672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51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s-GT" sz="3500" dirty="0">
                <a:solidFill>
                  <a:srgbClr val="FFFFFF"/>
                </a:solidFill>
              </a:rPr>
              <a:t>MODELOS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885278"/>
            <a:ext cx="8280919" cy="4678183"/>
          </a:xfrm>
        </p:spPr>
        <p:txBody>
          <a:bodyPr numCol="1" anchor="ctr">
            <a:normAutofit/>
          </a:bodyPr>
          <a:lstStyle/>
          <a:p>
            <a:pPr marL="0" indent="0" algn="just">
              <a:buNone/>
            </a:pPr>
            <a:r>
              <a:rPr lang="es-GT" sz="2400" dirty="0"/>
              <a:t>1. POO</a:t>
            </a:r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1497896-D36B-4A2B-B4FE-BFD3D10B3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965" y="2902105"/>
            <a:ext cx="51720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18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s-GT" sz="3500" dirty="0">
                <a:solidFill>
                  <a:srgbClr val="FFFFFF"/>
                </a:solidFill>
              </a:rPr>
              <a:t>MODELOS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885278"/>
            <a:ext cx="8280919" cy="4678183"/>
          </a:xfrm>
        </p:spPr>
        <p:txBody>
          <a:bodyPr numCol="1" anchor="ctr">
            <a:normAutofit/>
          </a:bodyPr>
          <a:lstStyle/>
          <a:p>
            <a:pPr marL="0" indent="0" algn="just">
              <a:buNone/>
            </a:pPr>
            <a:r>
              <a:rPr lang="es-GT" sz="2400" dirty="0"/>
              <a:t>2. MVC</a:t>
            </a:r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CCFA864-85DF-41D7-ABF0-BD15465BE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390" y="2531773"/>
            <a:ext cx="52292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16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s-GT" sz="3500" dirty="0">
                <a:solidFill>
                  <a:srgbClr val="FFFFFF"/>
                </a:solidFill>
              </a:rPr>
              <a:t>MODELOS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885278"/>
            <a:ext cx="8280919" cy="4678183"/>
          </a:xfrm>
        </p:spPr>
        <p:txBody>
          <a:bodyPr numCol="1" anchor="ctr">
            <a:normAutofit/>
          </a:bodyPr>
          <a:lstStyle/>
          <a:p>
            <a:pPr marL="0" indent="0" algn="just">
              <a:buNone/>
            </a:pPr>
            <a:r>
              <a:rPr lang="es-GT" sz="2400" dirty="0"/>
              <a:t>3. AJAX</a:t>
            </a:r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F72E3A4-255A-4CFA-ADE3-DCF65E50E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2645246"/>
            <a:ext cx="52101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33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s-GT" sz="3500" dirty="0">
                <a:solidFill>
                  <a:srgbClr val="FFFFFF"/>
                </a:solidFill>
              </a:rPr>
              <a:t>MODELOS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885278"/>
            <a:ext cx="8280919" cy="4678183"/>
          </a:xfrm>
        </p:spPr>
        <p:txBody>
          <a:bodyPr numCol="1" anchor="ctr">
            <a:normAutofit/>
          </a:bodyPr>
          <a:lstStyle/>
          <a:p>
            <a:pPr marL="0" indent="0" algn="just">
              <a:buNone/>
            </a:pPr>
            <a:r>
              <a:rPr lang="es-GT" sz="2400" dirty="0"/>
              <a:t>3. ISOMÓRFICO</a:t>
            </a:r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C210A74-F53F-41F7-9192-C588CC0FF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162" y="2740496"/>
            <a:ext cx="34956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58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s-GT" sz="3500" dirty="0">
                <a:solidFill>
                  <a:srgbClr val="FFFFFF"/>
                </a:solidFill>
              </a:rPr>
              <a:t>MODELOS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885278"/>
            <a:ext cx="8280919" cy="4678183"/>
          </a:xfrm>
        </p:spPr>
        <p:txBody>
          <a:bodyPr numCol="1" anchor="ctr">
            <a:normAutofit/>
          </a:bodyPr>
          <a:lstStyle/>
          <a:p>
            <a:pPr algn="just"/>
            <a:r>
              <a:rPr lang="es-GT" sz="2400" dirty="0"/>
              <a:t>SERVIDOR DE APLICACIONES (niveles)</a:t>
            </a:r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C6DF6EF-710E-4C71-BD19-B14D17A77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8" y="2996952"/>
            <a:ext cx="812342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16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s-GT" sz="3500" dirty="0">
                <a:solidFill>
                  <a:srgbClr val="FFFFFF"/>
                </a:solidFill>
              </a:rPr>
              <a:t>MODELOS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885278"/>
            <a:ext cx="8280919" cy="4678183"/>
          </a:xfrm>
        </p:spPr>
        <p:txBody>
          <a:bodyPr numCol="1" anchor="ctr">
            <a:normAutofit/>
          </a:bodyPr>
          <a:lstStyle/>
          <a:p>
            <a:pPr algn="just"/>
            <a:r>
              <a:rPr lang="es-GT" sz="2400" dirty="0"/>
              <a:t>VARIOS SERVIDORES DE APLICACIONES</a:t>
            </a:r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  <a:p>
            <a:pPr algn="just"/>
            <a:endParaRPr lang="es-GT" sz="24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2A8242A-FD27-4AC2-9918-CB25995BB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99" y="2633048"/>
            <a:ext cx="7051024" cy="370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94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689899" y="583345"/>
            <a:ext cx="5590691" cy="4164820"/>
          </a:xfrm>
        </p:spPr>
        <p:txBody>
          <a:bodyPr anchor="t">
            <a:normAutofit/>
          </a:bodyPr>
          <a:lstStyle/>
          <a:p>
            <a:pPr algn="r"/>
            <a:r>
              <a:rPr lang="es-GT" sz="7000" b="1" dirty="0">
                <a:solidFill>
                  <a:srgbClr val="FFFFFF"/>
                </a:solidFill>
              </a:rPr>
              <a:t>Servicios Cloud</a:t>
            </a:r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769" y="583345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74854" y="812640"/>
            <a:ext cx="68353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4114" y="1037066"/>
            <a:ext cx="95785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085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7318" y="5636680"/>
            <a:ext cx="113652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3881" y="6096759"/>
            <a:ext cx="81469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5716" y="6238029"/>
            <a:ext cx="7181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849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s-GT" sz="3500" dirty="0">
                <a:solidFill>
                  <a:srgbClr val="FFFFFF"/>
                </a:solidFill>
              </a:rPr>
              <a:t>SERVICIO EN LA NUBE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885278"/>
            <a:ext cx="8280919" cy="4678183"/>
          </a:xfrm>
        </p:spPr>
        <p:txBody>
          <a:bodyPr numCol="1" anchor="ctr">
            <a:normAutofit/>
          </a:bodyPr>
          <a:lstStyle/>
          <a:p>
            <a:pPr algn="just"/>
            <a:r>
              <a:rPr lang="es-GT" sz="2400" dirty="0"/>
              <a:t>Ofrece servicios a través de una red (internet).</a:t>
            </a:r>
          </a:p>
          <a:p>
            <a:pPr algn="just"/>
            <a:r>
              <a:rPr lang="es-GT" sz="2400" dirty="0"/>
              <a:t>Virtualización de recursos.</a:t>
            </a:r>
          </a:p>
          <a:p>
            <a:pPr algn="just"/>
            <a:r>
              <a:rPr lang="es-GT" sz="2400" dirty="0"/>
              <a:t>Perdida de gobernanza.</a:t>
            </a:r>
          </a:p>
          <a:p>
            <a:pPr algn="just"/>
            <a:r>
              <a:rPr lang="es-GT" sz="2400" dirty="0"/>
              <a:t>Dependencia.</a:t>
            </a:r>
          </a:p>
          <a:p>
            <a:pPr algn="just"/>
            <a:r>
              <a:rPr lang="es-GT" sz="2400" dirty="0"/>
              <a:t>Seguridad.</a:t>
            </a:r>
          </a:p>
          <a:p>
            <a:pPr marL="0" indent="0" algn="just">
              <a:buNone/>
            </a:pPr>
            <a:endParaRPr lang="es-GT" sz="2400" dirty="0"/>
          </a:p>
        </p:txBody>
      </p:sp>
    </p:spTree>
    <p:extLst>
      <p:ext uri="{BB962C8B-B14F-4D97-AF65-F5344CB8AC3E}">
        <p14:creationId xmlns:p14="http://schemas.microsoft.com/office/powerpoint/2010/main" val="143921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s-GT" sz="3500" dirty="0">
                <a:solidFill>
                  <a:srgbClr val="FFFFFF"/>
                </a:solidFill>
              </a:rPr>
              <a:t>ARQUITECTURA WEB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317327"/>
            <a:ext cx="8280919" cy="4496049"/>
          </a:xfrm>
        </p:spPr>
        <p:txBody>
          <a:bodyPr numCol="1" anchor="ctr"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s-ES" sz="2400" dirty="0"/>
              <a:t>A través de la evolución de enfoques y soluciones para construir una aplicación web, llegamos a nuevas ideas que permiten optimizar nuestras aplicaciones.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s-ES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sz="2400" dirty="0"/>
              <a:t>Se puede definir la arquitectura web como la disciplina que engloba la organización de los contenidos de una web, incluyendo la jerarquía entre sus elementos y las relaciones entre los mismos.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s-ES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sz="2400" dirty="0"/>
              <a:t>Toda aplicación web se debe diseñar y crear con el mantenimiento en mente, además de identificar los recursos que deberán estar relacionados con otras partes de la aplicación, o prever la comunicación a través de interfaces explícitas o sistemas de mensajería.</a:t>
            </a:r>
          </a:p>
          <a:p>
            <a:pPr marL="0" indent="0" algn="just">
              <a:buNone/>
            </a:pPr>
            <a:endParaRPr lang="es-ES" sz="2400" dirty="0"/>
          </a:p>
          <a:p>
            <a:pPr marL="0" indent="0" algn="just">
              <a:buNone/>
            </a:pPr>
            <a:endParaRPr lang="es-GT" sz="2400" dirty="0"/>
          </a:p>
          <a:p>
            <a:pPr marL="0" indent="0" algn="just">
              <a:buNone/>
            </a:pPr>
            <a:endParaRPr lang="es-GT" sz="2400" dirty="0"/>
          </a:p>
        </p:txBody>
      </p:sp>
    </p:spTree>
    <p:extLst>
      <p:ext uri="{BB962C8B-B14F-4D97-AF65-F5344CB8AC3E}">
        <p14:creationId xmlns:p14="http://schemas.microsoft.com/office/powerpoint/2010/main" val="2594122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s-GT" sz="3500" dirty="0">
                <a:solidFill>
                  <a:srgbClr val="FFFFFF"/>
                </a:solidFill>
              </a:rPr>
              <a:t>ALGUNOS PROVEDORES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885278"/>
            <a:ext cx="8280919" cy="4678183"/>
          </a:xfrm>
        </p:spPr>
        <p:txBody>
          <a:bodyPr numCol="1" anchor="ctr">
            <a:normAutofit/>
          </a:bodyPr>
          <a:lstStyle/>
          <a:p>
            <a:pPr algn="just"/>
            <a:r>
              <a:rPr lang="es-GT" sz="2400" dirty="0"/>
              <a:t>Google Cloud: </a:t>
            </a:r>
            <a:r>
              <a:rPr lang="es-G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https://cloud.google.com/</a:t>
            </a:r>
            <a:r>
              <a:rPr lang="es-G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algn="just"/>
            <a:endParaRPr lang="es-GT" sz="2400" dirty="0"/>
          </a:p>
          <a:p>
            <a:pPr algn="just"/>
            <a:r>
              <a:rPr lang="es-GT" sz="2400" dirty="0"/>
              <a:t>Azure: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https://azure.microsoft.com/es-es/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algn="just"/>
            <a:endParaRPr lang="es-GT" sz="2400" dirty="0"/>
          </a:p>
          <a:p>
            <a:pPr algn="just"/>
            <a:r>
              <a:rPr lang="es-GT" sz="2400" dirty="0"/>
              <a:t>AWS Amazon: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https://aws.amazon.com/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s-GT" sz="2400" dirty="0"/>
          </a:p>
          <a:p>
            <a:pPr algn="just"/>
            <a:endParaRPr lang="es-GT" sz="2400" dirty="0"/>
          </a:p>
          <a:p>
            <a:pPr marL="0" indent="0" algn="just">
              <a:buNone/>
            </a:pPr>
            <a:endParaRPr lang="es-GT" sz="2400" dirty="0"/>
          </a:p>
        </p:txBody>
      </p:sp>
    </p:spTree>
    <p:extLst>
      <p:ext uri="{BB962C8B-B14F-4D97-AF65-F5344CB8AC3E}">
        <p14:creationId xmlns:p14="http://schemas.microsoft.com/office/powerpoint/2010/main" val="395470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s-GT" sz="3500" dirty="0">
                <a:solidFill>
                  <a:srgbClr val="FFFFFF"/>
                </a:solidFill>
              </a:rPr>
              <a:t>TIPOS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885278"/>
            <a:ext cx="8280919" cy="4678183"/>
          </a:xfrm>
        </p:spPr>
        <p:txBody>
          <a:bodyPr numCol="1" anchor="ctr">
            <a:normAutofit/>
          </a:bodyPr>
          <a:lstStyle/>
          <a:p>
            <a:pPr marL="0" indent="0" algn="just">
              <a:buNone/>
            </a:pPr>
            <a:r>
              <a:rPr lang="es-GT" sz="2400" dirty="0"/>
              <a:t>Los tipos de arquitectura web nos ayudan a trabajar la estructura de una pagina web para su optimización en usabilidad, funcionalidad, fiabilidad, eficiencia y capacidad de mantenimiento.</a:t>
            </a:r>
          </a:p>
          <a:p>
            <a:pPr marL="0" indent="0" algn="just">
              <a:buNone/>
            </a:pPr>
            <a:endParaRPr lang="es-GT" sz="2400" dirty="0"/>
          </a:p>
          <a:p>
            <a:pPr marL="0" indent="0" algn="just">
              <a:buNone/>
            </a:pPr>
            <a:r>
              <a:rPr lang="es-GT" sz="2400" dirty="0"/>
              <a:t>Sirve para facilitar la agrupación de los contenidos de un sitio web.</a:t>
            </a:r>
          </a:p>
        </p:txBody>
      </p:sp>
    </p:spTree>
    <p:extLst>
      <p:ext uri="{BB962C8B-B14F-4D97-AF65-F5344CB8AC3E}">
        <p14:creationId xmlns:p14="http://schemas.microsoft.com/office/powerpoint/2010/main" val="280310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s-GT" sz="3500" dirty="0">
                <a:solidFill>
                  <a:srgbClr val="FFFFFF"/>
                </a:solidFill>
              </a:rPr>
              <a:t>TIPOS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885278"/>
            <a:ext cx="8280919" cy="4678183"/>
          </a:xfrm>
        </p:spPr>
        <p:txBody>
          <a:bodyPr numCol="1" anchor="ctr">
            <a:normAutofit/>
          </a:bodyPr>
          <a:lstStyle/>
          <a:p>
            <a:pPr marL="457200" indent="-457200" algn="just">
              <a:buAutoNum type="arabicPeriod"/>
            </a:pPr>
            <a:r>
              <a:rPr lang="es-GT" sz="2800" dirty="0"/>
              <a:t>Arquitectura web vertical:</a:t>
            </a:r>
          </a:p>
          <a:p>
            <a:pPr marL="857250" lvl="1" indent="-457200" algn="just">
              <a:buFont typeface="Arial" panose="020B0604020202020204" pitchFamily="34" charset="0"/>
              <a:buChar char="•"/>
            </a:pPr>
            <a:r>
              <a:rPr lang="es-GT" sz="2000" dirty="0"/>
              <a:t>Profundidad en el acceso</a:t>
            </a:r>
          </a:p>
          <a:p>
            <a:pPr marL="857250" lvl="1" indent="-457200" algn="just">
              <a:buFont typeface="Arial" panose="020B0604020202020204" pitchFamily="34" charset="0"/>
              <a:buChar char="•"/>
            </a:pPr>
            <a:r>
              <a:rPr lang="es-GT" sz="2000" dirty="0"/>
              <a:t>Distancia entre la pagina principal y la última posible</a:t>
            </a:r>
          </a:p>
          <a:p>
            <a:pPr marL="857250" lvl="1" indent="-457200" algn="just">
              <a:buFont typeface="Arial" panose="020B0604020202020204" pitchFamily="34" charset="0"/>
              <a:buChar char="•"/>
            </a:pPr>
            <a:r>
              <a:rPr lang="es-GT" sz="2000" dirty="0"/>
              <a:t>Equilibrio en número de clics</a:t>
            </a:r>
          </a:p>
          <a:p>
            <a:pPr algn="just"/>
            <a:endParaRPr lang="es-GT" sz="2400" dirty="0"/>
          </a:p>
        </p:txBody>
      </p:sp>
    </p:spTree>
    <p:extLst>
      <p:ext uri="{BB962C8B-B14F-4D97-AF65-F5344CB8AC3E}">
        <p14:creationId xmlns:p14="http://schemas.microsoft.com/office/powerpoint/2010/main" val="3114033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s-GT" sz="3500" dirty="0">
                <a:solidFill>
                  <a:srgbClr val="FFFFFF"/>
                </a:solidFill>
              </a:rPr>
              <a:t>TIPOS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885278"/>
            <a:ext cx="8280919" cy="4678183"/>
          </a:xfrm>
        </p:spPr>
        <p:txBody>
          <a:bodyPr numCol="1" anchor="ctr">
            <a:normAutofit/>
          </a:bodyPr>
          <a:lstStyle/>
          <a:p>
            <a:pPr marL="457200" indent="-457200" algn="just">
              <a:buFont typeface="+mj-lt"/>
              <a:buAutoNum type="arabicPeriod" startAt="2"/>
            </a:pPr>
            <a:r>
              <a:rPr lang="es-GT" sz="2800" dirty="0"/>
              <a:t>Arquitectura web horizontal o plana:</a:t>
            </a:r>
          </a:p>
          <a:p>
            <a:pPr marL="857250" lvl="1" indent="-457200" algn="just">
              <a:buFont typeface="Arial" panose="020B0604020202020204" pitchFamily="34" charset="0"/>
              <a:buChar char="•"/>
            </a:pPr>
            <a:r>
              <a:rPr lang="es-GT" sz="2000" dirty="0"/>
              <a:t>Profundidad en el acceso uno o dos clics</a:t>
            </a:r>
          </a:p>
          <a:p>
            <a:pPr marL="857250" lvl="1" indent="-457200" algn="just">
              <a:buFont typeface="Arial" panose="020B0604020202020204" pitchFamily="34" charset="0"/>
              <a:buChar char="•"/>
            </a:pPr>
            <a:r>
              <a:rPr lang="es-GT" sz="2000" dirty="0"/>
              <a:t>Sencillez en el sistema de organización</a:t>
            </a:r>
          </a:p>
          <a:p>
            <a:pPr marL="857250" lvl="1" indent="-457200" algn="just">
              <a:buFont typeface="Arial" panose="020B0604020202020204" pitchFamily="34" charset="0"/>
              <a:buChar char="•"/>
            </a:pPr>
            <a:r>
              <a:rPr lang="es-GT" sz="2000" dirty="0"/>
              <a:t>Facilita la lectura para los </a:t>
            </a:r>
            <a:r>
              <a:rPr lang="es-GT" sz="2000" dirty="0" err="1"/>
              <a:t>bots</a:t>
            </a:r>
            <a:endParaRPr lang="es-GT" sz="2000" dirty="0"/>
          </a:p>
          <a:p>
            <a:pPr algn="just"/>
            <a:endParaRPr lang="es-GT" sz="2400" dirty="0"/>
          </a:p>
        </p:txBody>
      </p:sp>
    </p:spTree>
    <p:extLst>
      <p:ext uri="{BB962C8B-B14F-4D97-AF65-F5344CB8AC3E}">
        <p14:creationId xmlns:p14="http://schemas.microsoft.com/office/powerpoint/2010/main" val="2398217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s-GT" sz="3500" dirty="0">
                <a:solidFill>
                  <a:srgbClr val="FFFFFF"/>
                </a:solidFill>
              </a:rPr>
              <a:t>TIPOS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885278"/>
            <a:ext cx="8280919" cy="4678183"/>
          </a:xfrm>
        </p:spPr>
        <p:txBody>
          <a:bodyPr numCol="1" anchor="ctr">
            <a:normAutofit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es-GT" sz="2800" dirty="0"/>
              <a:t>Organización por niveles:</a:t>
            </a:r>
          </a:p>
          <a:p>
            <a:pPr marL="857250" lvl="1" indent="-457200" algn="just">
              <a:buFont typeface="Arial" panose="020B0604020202020204" pitchFamily="34" charset="0"/>
              <a:buChar char="•"/>
            </a:pPr>
            <a:r>
              <a:rPr lang="es-GT" sz="2000" dirty="0"/>
              <a:t>Un solo nivel: todas las paginas tienen el mismo peso</a:t>
            </a:r>
          </a:p>
          <a:p>
            <a:pPr marL="857250" lvl="1" indent="-457200" algn="just">
              <a:buFont typeface="Arial" panose="020B0604020202020204" pitchFamily="34" charset="0"/>
              <a:buChar char="•"/>
            </a:pPr>
            <a:r>
              <a:rPr lang="es-GT" sz="2000" dirty="0"/>
              <a:t>Secuencial: paginas una tras otra (fines didácticos)</a:t>
            </a:r>
          </a:p>
          <a:p>
            <a:pPr marL="857250" lvl="1" indent="-457200" algn="just">
              <a:buFont typeface="Arial" panose="020B0604020202020204" pitchFamily="34" charset="0"/>
              <a:buChar char="•"/>
            </a:pPr>
            <a:r>
              <a:rPr lang="es-GT" sz="2000" dirty="0"/>
              <a:t>Red: la información que ofrece se complementa con otra (Amazon)</a:t>
            </a:r>
          </a:p>
          <a:p>
            <a:pPr marL="857250" lvl="1" indent="-457200" algn="just">
              <a:buFont typeface="Arial" panose="020B0604020202020204" pitchFamily="34" charset="0"/>
              <a:buChar char="•"/>
            </a:pPr>
            <a:r>
              <a:rPr lang="es-GT" sz="2000" dirty="0"/>
              <a:t>Jerárquico: información sin criterios cronológicos</a:t>
            </a:r>
          </a:p>
          <a:p>
            <a:pPr marL="857250" lvl="1" indent="-457200" algn="just">
              <a:buFont typeface="Arial" panose="020B0604020202020204" pitchFamily="34" charset="0"/>
              <a:buChar char="•"/>
            </a:pPr>
            <a:endParaRPr lang="es-GT" sz="2400" dirty="0"/>
          </a:p>
        </p:txBody>
      </p:sp>
    </p:spTree>
    <p:extLst>
      <p:ext uri="{BB962C8B-B14F-4D97-AF65-F5344CB8AC3E}">
        <p14:creationId xmlns:p14="http://schemas.microsoft.com/office/powerpoint/2010/main" val="247120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s-GT" sz="3500" dirty="0">
                <a:solidFill>
                  <a:srgbClr val="FFFFFF"/>
                </a:solidFill>
              </a:rPr>
              <a:t>TIPOS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885278"/>
            <a:ext cx="8280919" cy="4678183"/>
          </a:xfrm>
        </p:spPr>
        <p:txBody>
          <a:bodyPr numCol="1" anchor="ctr">
            <a:normAutofit/>
          </a:bodyPr>
          <a:lstStyle/>
          <a:p>
            <a:pPr algn="just"/>
            <a:r>
              <a:rPr lang="es-GT" sz="2800" dirty="0"/>
              <a:t>Otro tipo de arquitecturas complejas: tienen mas de 3 niveles:</a:t>
            </a:r>
          </a:p>
          <a:p>
            <a:pPr marL="857250" lvl="1" indent="-457200" algn="just">
              <a:buFont typeface="Arial" panose="020B0604020202020204" pitchFamily="34" charset="0"/>
              <a:buChar char="•"/>
            </a:pPr>
            <a:r>
              <a:rPr lang="es-GT" sz="2000" dirty="0"/>
              <a:t>Organización por tipo de página: distribución distintiva para su información.</a:t>
            </a:r>
          </a:p>
          <a:p>
            <a:pPr marL="857250" lvl="1" indent="-457200" algn="just">
              <a:buFont typeface="Arial" panose="020B0604020202020204" pitchFamily="34" charset="0"/>
              <a:buChar char="•"/>
            </a:pPr>
            <a:r>
              <a:rPr lang="es-GT" sz="2000" dirty="0"/>
              <a:t>Paginas de aterrizaje o </a:t>
            </a:r>
            <a:r>
              <a:rPr lang="es-GT" sz="2000" dirty="0" err="1"/>
              <a:t>landings</a:t>
            </a:r>
            <a:r>
              <a:rPr lang="es-GT" sz="2000" dirty="0"/>
              <a:t>: redirigidos desde otros sitios.</a:t>
            </a:r>
          </a:p>
          <a:p>
            <a:pPr marL="857250" lvl="1" indent="-457200" algn="just">
              <a:buFont typeface="Arial" panose="020B0604020202020204" pitchFamily="34" charset="0"/>
              <a:buChar char="•"/>
            </a:pPr>
            <a:endParaRPr lang="es-GT" sz="2400" dirty="0"/>
          </a:p>
        </p:txBody>
      </p:sp>
    </p:spTree>
    <p:extLst>
      <p:ext uri="{BB962C8B-B14F-4D97-AF65-F5344CB8AC3E}">
        <p14:creationId xmlns:p14="http://schemas.microsoft.com/office/powerpoint/2010/main" val="2611673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s-GT" sz="3500" dirty="0">
                <a:solidFill>
                  <a:srgbClr val="FFFFFF"/>
                </a:solidFill>
              </a:rPr>
              <a:t>TOMAR EN CUENTA EN EL DISEÑO WEB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885278"/>
            <a:ext cx="8280919" cy="4678183"/>
          </a:xfrm>
        </p:spPr>
        <p:txBody>
          <a:bodyPr numCol="1" anchor="ctr">
            <a:normAutofit/>
          </a:bodyPr>
          <a:lstStyle/>
          <a:p>
            <a:pPr algn="just"/>
            <a:r>
              <a:rPr lang="es-GT" sz="2800" dirty="0"/>
              <a:t>No todas las aplicaciones son utilizadas en computadora</a:t>
            </a:r>
          </a:p>
          <a:p>
            <a:pPr algn="just"/>
            <a:r>
              <a:rPr lang="es-GT" sz="2800" dirty="0"/>
              <a:t>Públicos objetivo</a:t>
            </a:r>
          </a:p>
          <a:p>
            <a:pPr algn="just"/>
            <a:r>
              <a:rPr lang="es-GT" sz="2800" dirty="0"/>
              <a:t>Diferentes escenarios: web nueva, ya publicada.</a:t>
            </a:r>
          </a:p>
          <a:p>
            <a:pPr algn="just"/>
            <a:r>
              <a:rPr lang="es-GT" sz="2800" dirty="0"/>
              <a:t>SEO (</a:t>
            </a:r>
            <a:r>
              <a:rPr lang="es-GT" sz="2800" dirty="0" err="1"/>
              <a:t>search</a:t>
            </a:r>
            <a:r>
              <a:rPr lang="es-GT" sz="2800" dirty="0"/>
              <a:t> </a:t>
            </a:r>
            <a:r>
              <a:rPr lang="es-GT" sz="2800" dirty="0" err="1"/>
              <a:t>engine</a:t>
            </a:r>
            <a:r>
              <a:rPr lang="es-GT" sz="2800" dirty="0"/>
              <a:t> </a:t>
            </a:r>
            <a:r>
              <a:rPr lang="es-GT" sz="2800" dirty="0" err="1"/>
              <a:t>optimization</a:t>
            </a:r>
            <a:r>
              <a:rPr lang="es-GT" sz="2800" dirty="0"/>
              <a:t>): </a:t>
            </a:r>
            <a:r>
              <a:rPr lang="es-ES" sz="2800" dirty="0"/>
              <a:t>acciones para mejorar el posicionamiento de un sitio web en la lista de resultados de Google, Bing u otros buscadores de internet.</a:t>
            </a:r>
            <a:endParaRPr lang="es-GT" sz="2400" dirty="0"/>
          </a:p>
        </p:txBody>
      </p:sp>
    </p:spTree>
    <p:extLst>
      <p:ext uri="{BB962C8B-B14F-4D97-AF65-F5344CB8AC3E}">
        <p14:creationId xmlns:p14="http://schemas.microsoft.com/office/powerpoint/2010/main" val="2788050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s-GT" sz="3500" dirty="0">
                <a:solidFill>
                  <a:srgbClr val="FFFFFF"/>
                </a:solidFill>
              </a:rPr>
              <a:t>PRINCIPIOS DE DISEÑO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885278"/>
            <a:ext cx="8280919" cy="4678183"/>
          </a:xfrm>
        </p:spPr>
        <p:txBody>
          <a:bodyPr numCol="1" anchor="ctr">
            <a:normAutofit/>
          </a:bodyPr>
          <a:lstStyle/>
          <a:p>
            <a:pPr algn="just"/>
            <a:r>
              <a:rPr lang="es-GT" sz="2800" dirty="0"/>
              <a:t>Separación de intereses: </a:t>
            </a:r>
            <a:r>
              <a:rPr lang="es-ES" sz="2800" dirty="0"/>
              <a:t> </a:t>
            </a:r>
            <a:r>
              <a:rPr lang="es-ES" sz="2400" dirty="0"/>
              <a:t>separar comportamiento,  lógica de negocios, interfaz de usuario y la infraestructura.</a:t>
            </a:r>
            <a:endParaRPr lang="es-GT" sz="2400" dirty="0"/>
          </a:p>
          <a:p>
            <a:pPr algn="just"/>
            <a:r>
              <a:rPr kumimoji="0" lang="es-G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Encapsulación: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acoplamiento flexible, modularidad y prever remplazo con alternativas.</a:t>
            </a:r>
          </a:p>
          <a:p>
            <a:pPr algn="just"/>
            <a:r>
              <a:rPr kumimoji="0" lang="es-G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Inversión de dependencias: 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dirección de abstracción.</a:t>
            </a:r>
          </a:p>
          <a:p>
            <a:pPr algn="just"/>
            <a:r>
              <a:rPr kumimoji="0" lang="es-G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Dependencias explícitas: </a:t>
            </a:r>
            <a:r>
              <a:rPr lang="es-ES" sz="2400" dirty="0">
                <a:solidFill>
                  <a:prstClr val="black"/>
                </a:solidFill>
                <a:latin typeface="Calibri"/>
              </a:rPr>
              <a:t>componentes globales o de infraestructura.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algn="just"/>
            <a:r>
              <a:rPr kumimoji="0" lang="es-G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Responsabilidad única: </a:t>
            </a:r>
            <a:r>
              <a:rPr lang="es-ES" sz="2400" dirty="0">
                <a:solidFill>
                  <a:prstClr val="black"/>
                </a:solidFill>
                <a:latin typeface="Calibri"/>
              </a:rPr>
              <a:t>objetos con una responsabilidad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76809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5518</TotalTime>
  <Words>495</Words>
  <Application>Microsoft Office PowerPoint</Application>
  <PresentationFormat>Presentación en pantalla (4:3)</PresentationFormat>
  <Paragraphs>121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Tema de Office</vt:lpstr>
      <vt:lpstr>ARQUITECTURA WEB</vt:lpstr>
      <vt:lpstr>ARQUITECTURA WEB</vt:lpstr>
      <vt:lpstr>TIPOS</vt:lpstr>
      <vt:lpstr>TIPOS</vt:lpstr>
      <vt:lpstr>TIPOS</vt:lpstr>
      <vt:lpstr>TIPOS</vt:lpstr>
      <vt:lpstr>TIPOS</vt:lpstr>
      <vt:lpstr>TOMAR EN CUENTA EN EL DISEÑO WEB</vt:lpstr>
      <vt:lpstr>PRINCIPIOS DE DISEÑO</vt:lpstr>
      <vt:lpstr>EJEMPLOS</vt:lpstr>
      <vt:lpstr>MODELOS</vt:lpstr>
      <vt:lpstr>MODELOS</vt:lpstr>
      <vt:lpstr>MODELOS</vt:lpstr>
      <vt:lpstr>MODELOS</vt:lpstr>
      <vt:lpstr>MODELOS</vt:lpstr>
      <vt:lpstr>MODELOS</vt:lpstr>
      <vt:lpstr>MODELOS</vt:lpstr>
      <vt:lpstr>Servicios Cloud</vt:lpstr>
      <vt:lpstr>SERVICIO EN LA NUBE</vt:lpstr>
      <vt:lpstr>ALGUNOS PROVEDORES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ELLM</dc:creator>
  <cp:lastModifiedBy>EvelynLopez</cp:lastModifiedBy>
  <cp:revision>100</cp:revision>
  <dcterms:created xsi:type="dcterms:W3CDTF">2021-07-27T15:27:30Z</dcterms:created>
  <dcterms:modified xsi:type="dcterms:W3CDTF">2021-10-02T21:02:12Z</dcterms:modified>
</cp:coreProperties>
</file>